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29" r:id="rId5"/>
  </p:sldMasterIdLst>
  <p:notesMasterIdLst>
    <p:notesMasterId r:id="rId34"/>
  </p:notesMasterIdLst>
  <p:handoutMasterIdLst>
    <p:handoutMasterId r:id="rId35"/>
  </p:handoutMasterIdLst>
  <p:sldIdLst>
    <p:sldId id="1308" r:id="rId6"/>
    <p:sldId id="1390" r:id="rId7"/>
    <p:sldId id="1337" r:id="rId8"/>
    <p:sldId id="1387" r:id="rId9"/>
    <p:sldId id="1400" r:id="rId10"/>
    <p:sldId id="1401" r:id="rId11"/>
    <p:sldId id="1403" r:id="rId12"/>
    <p:sldId id="1404" r:id="rId13"/>
    <p:sldId id="1356" r:id="rId14"/>
    <p:sldId id="1346" r:id="rId15"/>
    <p:sldId id="1408" r:id="rId16"/>
    <p:sldId id="1375" r:id="rId17"/>
    <p:sldId id="1383" r:id="rId18"/>
    <p:sldId id="1384" r:id="rId19"/>
    <p:sldId id="1406" r:id="rId20"/>
    <p:sldId id="1409" r:id="rId21"/>
    <p:sldId id="1385" r:id="rId22"/>
    <p:sldId id="1402" r:id="rId23"/>
    <p:sldId id="1345" r:id="rId24"/>
    <p:sldId id="1410" r:id="rId25"/>
    <p:sldId id="1348" r:id="rId26"/>
    <p:sldId id="1363" r:id="rId27"/>
    <p:sldId id="1399" r:id="rId28"/>
    <p:sldId id="1366" r:id="rId29"/>
    <p:sldId id="1364" r:id="rId30"/>
    <p:sldId id="1405" r:id="rId31"/>
    <p:sldId id="1365" r:id="rId32"/>
    <p:sldId id="1248" r:id="rId3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hite Template" id="{5B0B8DFF-57E5-4D4B-BA72-542DF84B8E2F}">
          <p14:sldIdLst>
            <p14:sldId id="1308"/>
            <p14:sldId id="1390"/>
            <p14:sldId id="1337"/>
            <p14:sldId id="1387"/>
            <p14:sldId id="1400"/>
            <p14:sldId id="1401"/>
            <p14:sldId id="1403"/>
            <p14:sldId id="1404"/>
            <p14:sldId id="1356"/>
            <p14:sldId id="1346"/>
            <p14:sldId id="1408"/>
            <p14:sldId id="1375"/>
            <p14:sldId id="1383"/>
            <p14:sldId id="1384"/>
            <p14:sldId id="1406"/>
            <p14:sldId id="1409"/>
            <p14:sldId id="1385"/>
            <p14:sldId id="1402"/>
            <p14:sldId id="1345"/>
            <p14:sldId id="1410"/>
            <p14:sldId id="1348"/>
            <p14:sldId id="1363"/>
            <p14:sldId id="1399"/>
            <p14:sldId id="1366"/>
            <p14:sldId id="1364"/>
            <p14:sldId id="1405"/>
            <p14:sldId id="1365"/>
            <p14:sldId id="1248"/>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0367"/>
    <a:srgbClr val="5C2D91"/>
    <a:srgbClr val="0078D7"/>
    <a:srgbClr val="60ABE6"/>
    <a:srgbClr val="E6E6E6"/>
    <a:srgbClr val="FFC000"/>
    <a:srgbClr val="FFE699"/>
    <a:srgbClr val="B4009E"/>
    <a:srgbClr val="92D0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6" autoAdjust="0"/>
    <p:restoredTop sz="62022" autoAdjust="0"/>
  </p:normalViewPr>
  <p:slideViewPr>
    <p:cSldViewPr>
      <p:cViewPr varScale="1">
        <p:scale>
          <a:sx n="64" d="100"/>
          <a:sy n="64" d="100"/>
        </p:scale>
        <p:origin x="1398" y="66"/>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howGuides="1">
      <p:cViewPr varScale="1">
        <p:scale>
          <a:sx n="67" d="100"/>
          <a:sy n="67" d="100"/>
        </p:scale>
        <p:origin x="3043" y="4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Sheet1!$B$24</c:f>
              <c:strCache>
                <c:ptCount val="1"/>
                <c:pt idx="0">
                  <c:v>PowerGraph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Sheet1!$A$25:$A$28</c:f>
              <c:numCache>
                <c:formatCode>General</c:formatCode>
                <c:ptCount val="4"/>
                <c:pt idx="0">
                  <c:v>1</c:v>
                </c:pt>
                <c:pt idx="1">
                  <c:v>2</c:v>
                </c:pt>
                <c:pt idx="2">
                  <c:v>4</c:v>
                </c:pt>
                <c:pt idx="3">
                  <c:v>8</c:v>
                </c:pt>
              </c:numCache>
            </c:numRef>
          </c:cat>
          <c:val>
            <c:numRef>
              <c:f>Sheet1!$B$25:$B$28</c:f>
              <c:numCache>
                <c:formatCode>General</c:formatCode>
                <c:ptCount val="4"/>
                <c:pt idx="0">
                  <c:v>53.778599999999997</c:v>
                </c:pt>
                <c:pt idx="1">
                  <c:v>29.7942</c:v>
                </c:pt>
                <c:pt idx="2">
                  <c:v>16.6251</c:v>
                </c:pt>
                <c:pt idx="3">
                  <c:v>10.100099999999999</c:v>
                </c:pt>
              </c:numCache>
            </c:numRef>
          </c:val>
          <c:smooth val="0"/>
          <c:extLst>
            <c:ext xmlns:c16="http://schemas.microsoft.com/office/drawing/2014/chart" uri="{C3380CC4-5D6E-409C-BE32-E72D297353CC}">
              <c16:uniqueId val="{00000000-9068-4812-81FF-71D47B55E3C1}"/>
            </c:ext>
          </c:extLst>
        </c:ser>
        <c:ser>
          <c:idx val="1"/>
          <c:order val="1"/>
          <c:tx>
            <c:strRef>
              <c:f>Sheet1!$C$24</c:f>
              <c:strCache>
                <c:ptCount val="1"/>
                <c:pt idx="0">
                  <c:v>PowerLyra</c:v>
                </c:pt>
              </c:strCache>
            </c:strRef>
          </c:tx>
          <c:spPr>
            <a:ln w="28575" cap="rnd">
              <a:solidFill>
                <a:schemeClr val="accent5"/>
              </a:solidFill>
              <a:round/>
            </a:ln>
            <a:effectLst/>
          </c:spPr>
          <c:marker>
            <c:symbol val="circle"/>
            <c:size val="5"/>
            <c:spPr>
              <a:solidFill>
                <a:schemeClr val="accent2"/>
              </a:solidFill>
              <a:ln w="9525">
                <a:solidFill>
                  <a:schemeClr val="accent2"/>
                </a:solidFill>
              </a:ln>
              <a:effectLst/>
            </c:spPr>
          </c:marker>
          <c:cat>
            <c:numRef>
              <c:f>Sheet1!$A$25:$A$28</c:f>
              <c:numCache>
                <c:formatCode>General</c:formatCode>
                <c:ptCount val="4"/>
                <c:pt idx="0">
                  <c:v>1</c:v>
                </c:pt>
                <c:pt idx="1">
                  <c:v>2</c:v>
                </c:pt>
                <c:pt idx="2">
                  <c:v>4</c:v>
                </c:pt>
                <c:pt idx="3">
                  <c:v>8</c:v>
                </c:pt>
              </c:numCache>
            </c:numRef>
          </c:cat>
          <c:val>
            <c:numRef>
              <c:f>Sheet1!$C$25:$C$28</c:f>
              <c:numCache>
                <c:formatCode>General</c:formatCode>
                <c:ptCount val="4"/>
                <c:pt idx="0">
                  <c:v>53.524799999999999</c:v>
                </c:pt>
                <c:pt idx="1">
                  <c:v>25.944199999999999</c:v>
                </c:pt>
                <c:pt idx="2">
                  <c:v>9.6110399999999991</c:v>
                </c:pt>
                <c:pt idx="3">
                  <c:v>5.7100799999999996</c:v>
                </c:pt>
              </c:numCache>
            </c:numRef>
          </c:val>
          <c:smooth val="0"/>
          <c:extLst>
            <c:ext xmlns:c16="http://schemas.microsoft.com/office/drawing/2014/chart" uri="{C3380CC4-5D6E-409C-BE32-E72D297353CC}">
              <c16:uniqueId val="{00000001-9068-4812-81FF-71D47B55E3C1}"/>
            </c:ext>
          </c:extLst>
        </c:ser>
        <c:ser>
          <c:idx val="2"/>
          <c:order val="2"/>
          <c:tx>
            <c:strRef>
              <c:f>Sheet1!$D$24</c:f>
              <c:strCache>
                <c:ptCount val="1"/>
                <c:pt idx="0">
                  <c:v>TuX2</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Sheet1!$A$25:$A$28</c:f>
              <c:numCache>
                <c:formatCode>General</c:formatCode>
                <c:ptCount val="4"/>
                <c:pt idx="0">
                  <c:v>1</c:v>
                </c:pt>
                <c:pt idx="1">
                  <c:v>2</c:v>
                </c:pt>
                <c:pt idx="2">
                  <c:v>4</c:v>
                </c:pt>
                <c:pt idx="3">
                  <c:v>8</c:v>
                </c:pt>
              </c:numCache>
            </c:numRef>
          </c:cat>
          <c:val>
            <c:numRef>
              <c:f>Sheet1!$D$25:$D$28</c:f>
              <c:numCache>
                <c:formatCode>General</c:formatCode>
                <c:ptCount val="4"/>
                <c:pt idx="0">
                  <c:v>3.08413</c:v>
                </c:pt>
                <c:pt idx="1">
                  <c:v>1.5879399999999999</c:v>
                </c:pt>
                <c:pt idx="2">
                  <c:v>0.88562200000000002</c:v>
                </c:pt>
                <c:pt idx="3">
                  <c:v>0.56628100000000003</c:v>
                </c:pt>
              </c:numCache>
            </c:numRef>
          </c:val>
          <c:smooth val="0"/>
          <c:extLst>
            <c:ext xmlns:c16="http://schemas.microsoft.com/office/drawing/2014/chart" uri="{C3380CC4-5D6E-409C-BE32-E72D297353CC}">
              <c16:uniqueId val="{00000002-9068-4812-81FF-71D47B55E3C1}"/>
            </c:ext>
          </c:extLst>
        </c:ser>
        <c:dLbls>
          <c:showLegendKey val="0"/>
          <c:showVal val="0"/>
          <c:showCatName val="0"/>
          <c:showSerName val="0"/>
          <c:showPercent val="0"/>
          <c:showBubbleSize val="0"/>
        </c:dLbls>
        <c:marker val="1"/>
        <c:smooth val="0"/>
        <c:axId val="379767112"/>
        <c:axId val="379769408"/>
      </c:lineChart>
      <c:catAx>
        <c:axId val="37976711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r>
                  <a:rPr lang="en-US" dirty="0"/>
                  <a:t># servers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tx1">
                <a:lumMod val="50000"/>
              </a:schemeClr>
            </a:solidFill>
            <a:round/>
            <a:tailEnd type="triangle"/>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379769408"/>
        <c:crossesAt val="0.1"/>
        <c:auto val="1"/>
        <c:lblAlgn val="ctr"/>
        <c:lblOffset val="100"/>
        <c:noMultiLvlLbl val="0"/>
      </c:catAx>
      <c:valAx>
        <c:axId val="379769408"/>
        <c:scaling>
          <c:logBase val="10"/>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r>
                  <a:rPr lang="en-US"/>
                  <a:t>Time per iteration (s)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title>
        <c:numFmt formatCode="General" sourceLinked="1"/>
        <c:majorTickMark val="none"/>
        <c:minorTickMark val="none"/>
        <c:tickLblPos val="nextTo"/>
        <c:spPr>
          <a:noFill/>
          <a:ln w="19050">
            <a:solidFill>
              <a:schemeClr val="tx1">
                <a:lumMod val="50000"/>
              </a:schemeClr>
            </a:solidFill>
            <a:tailEnd type="triangle"/>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3797671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lumMod val="50000"/>
            </a:schemeClr>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Sheet1!$B$24</c:f>
              <c:strCache>
                <c:ptCount val="1"/>
                <c:pt idx="0">
                  <c:v>PowerGraph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Sheet1!$A$25:$A$28</c:f>
              <c:numCache>
                <c:formatCode>General</c:formatCode>
                <c:ptCount val="4"/>
                <c:pt idx="0">
                  <c:v>1</c:v>
                </c:pt>
                <c:pt idx="1">
                  <c:v>2</c:v>
                </c:pt>
                <c:pt idx="2">
                  <c:v>4</c:v>
                </c:pt>
                <c:pt idx="3">
                  <c:v>8</c:v>
                </c:pt>
              </c:numCache>
            </c:numRef>
          </c:cat>
          <c:val>
            <c:numRef>
              <c:f>Sheet1!$B$25:$B$28</c:f>
              <c:numCache>
                <c:formatCode>General</c:formatCode>
                <c:ptCount val="4"/>
                <c:pt idx="0">
                  <c:v>53.778599999999997</c:v>
                </c:pt>
                <c:pt idx="1">
                  <c:v>29.7942</c:v>
                </c:pt>
                <c:pt idx="2">
                  <c:v>16.6251</c:v>
                </c:pt>
                <c:pt idx="3">
                  <c:v>10.100099999999999</c:v>
                </c:pt>
              </c:numCache>
            </c:numRef>
          </c:val>
          <c:smooth val="0"/>
          <c:extLst>
            <c:ext xmlns:c16="http://schemas.microsoft.com/office/drawing/2014/chart" uri="{C3380CC4-5D6E-409C-BE32-E72D297353CC}">
              <c16:uniqueId val="{00000000-9068-4812-81FF-71D47B55E3C1}"/>
            </c:ext>
          </c:extLst>
        </c:ser>
        <c:ser>
          <c:idx val="1"/>
          <c:order val="1"/>
          <c:tx>
            <c:strRef>
              <c:f>Sheet1!$C$24</c:f>
              <c:strCache>
                <c:ptCount val="1"/>
                <c:pt idx="0">
                  <c:v>PowerLyra</c:v>
                </c:pt>
              </c:strCache>
            </c:strRef>
          </c:tx>
          <c:spPr>
            <a:ln w="28575" cap="rnd">
              <a:solidFill>
                <a:schemeClr val="accent5"/>
              </a:solidFill>
              <a:round/>
            </a:ln>
            <a:effectLst/>
          </c:spPr>
          <c:marker>
            <c:symbol val="circle"/>
            <c:size val="5"/>
            <c:spPr>
              <a:solidFill>
                <a:schemeClr val="accent2"/>
              </a:solidFill>
              <a:ln w="9525">
                <a:solidFill>
                  <a:schemeClr val="accent2"/>
                </a:solidFill>
              </a:ln>
              <a:effectLst/>
            </c:spPr>
          </c:marker>
          <c:cat>
            <c:numRef>
              <c:f>Sheet1!$A$25:$A$28</c:f>
              <c:numCache>
                <c:formatCode>General</c:formatCode>
                <c:ptCount val="4"/>
                <c:pt idx="0">
                  <c:v>1</c:v>
                </c:pt>
                <c:pt idx="1">
                  <c:v>2</c:v>
                </c:pt>
                <c:pt idx="2">
                  <c:v>4</c:v>
                </c:pt>
                <c:pt idx="3">
                  <c:v>8</c:v>
                </c:pt>
              </c:numCache>
            </c:numRef>
          </c:cat>
          <c:val>
            <c:numRef>
              <c:f>Sheet1!$C$25:$C$28</c:f>
              <c:numCache>
                <c:formatCode>General</c:formatCode>
                <c:ptCount val="4"/>
                <c:pt idx="0">
                  <c:v>53.524799999999999</c:v>
                </c:pt>
                <c:pt idx="1">
                  <c:v>25.944199999999999</c:v>
                </c:pt>
                <c:pt idx="2">
                  <c:v>9.6110399999999991</c:v>
                </c:pt>
                <c:pt idx="3">
                  <c:v>5.7100799999999996</c:v>
                </c:pt>
              </c:numCache>
            </c:numRef>
          </c:val>
          <c:smooth val="0"/>
          <c:extLst>
            <c:ext xmlns:c16="http://schemas.microsoft.com/office/drawing/2014/chart" uri="{C3380CC4-5D6E-409C-BE32-E72D297353CC}">
              <c16:uniqueId val="{00000001-9068-4812-81FF-71D47B55E3C1}"/>
            </c:ext>
          </c:extLst>
        </c:ser>
        <c:ser>
          <c:idx val="2"/>
          <c:order val="2"/>
          <c:tx>
            <c:strRef>
              <c:f>Sheet1!$D$24</c:f>
              <c:strCache>
                <c:ptCount val="1"/>
                <c:pt idx="0">
                  <c:v>TuX2</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Sheet1!$A$25:$A$28</c:f>
              <c:numCache>
                <c:formatCode>General</c:formatCode>
                <c:ptCount val="4"/>
                <c:pt idx="0">
                  <c:v>1</c:v>
                </c:pt>
                <c:pt idx="1">
                  <c:v>2</c:v>
                </c:pt>
                <c:pt idx="2">
                  <c:v>4</c:v>
                </c:pt>
                <c:pt idx="3">
                  <c:v>8</c:v>
                </c:pt>
              </c:numCache>
            </c:numRef>
          </c:cat>
          <c:val>
            <c:numRef>
              <c:f>Sheet1!$D$25:$D$28</c:f>
              <c:numCache>
                <c:formatCode>General</c:formatCode>
                <c:ptCount val="4"/>
                <c:pt idx="0">
                  <c:v>3.08413</c:v>
                </c:pt>
                <c:pt idx="1">
                  <c:v>1.5879399999999999</c:v>
                </c:pt>
                <c:pt idx="2">
                  <c:v>0.88562200000000002</c:v>
                </c:pt>
                <c:pt idx="3">
                  <c:v>0.56628100000000003</c:v>
                </c:pt>
              </c:numCache>
            </c:numRef>
          </c:val>
          <c:smooth val="0"/>
          <c:extLst>
            <c:ext xmlns:c16="http://schemas.microsoft.com/office/drawing/2014/chart" uri="{C3380CC4-5D6E-409C-BE32-E72D297353CC}">
              <c16:uniqueId val="{00000002-9068-4812-81FF-71D47B55E3C1}"/>
            </c:ext>
          </c:extLst>
        </c:ser>
        <c:dLbls>
          <c:showLegendKey val="0"/>
          <c:showVal val="0"/>
          <c:showCatName val="0"/>
          <c:showSerName val="0"/>
          <c:showPercent val="0"/>
          <c:showBubbleSize val="0"/>
        </c:dLbls>
        <c:marker val="1"/>
        <c:smooth val="0"/>
        <c:axId val="379767112"/>
        <c:axId val="379769408"/>
      </c:lineChart>
      <c:catAx>
        <c:axId val="37976711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r>
                  <a:rPr lang="en-US" dirty="0"/>
                  <a:t># servers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tx1">
                <a:lumMod val="50000"/>
              </a:schemeClr>
            </a:solidFill>
            <a:round/>
            <a:tailEnd type="triangle"/>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379769408"/>
        <c:crossesAt val="0.1"/>
        <c:auto val="1"/>
        <c:lblAlgn val="ctr"/>
        <c:lblOffset val="100"/>
        <c:noMultiLvlLbl val="0"/>
      </c:catAx>
      <c:valAx>
        <c:axId val="379769408"/>
        <c:scaling>
          <c:logBase val="10"/>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r>
                  <a:rPr lang="en-US"/>
                  <a:t>Time per iteration (s)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title>
        <c:numFmt formatCode="General" sourceLinked="1"/>
        <c:majorTickMark val="none"/>
        <c:minorTickMark val="none"/>
        <c:tickLblPos val="nextTo"/>
        <c:spPr>
          <a:noFill/>
          <a:ln w="19050">
            <a:solidFill>
              <a:schemeClr val="tx1">
                <a:lumMod val="50000"/>
              </a:schemeClr>
            </a:solidFill>
            <a:tailEnd type="triangle"/>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3797671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lumMod val="50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8ED9401-EE8D-4EE1-B291-5BF7DCDA3C5A}" type="datetime8">
              <a:rPr lang="en-US" smtClean="0">
                <a:latin typeface="Segoe UI" pitchFamily="34" charset="0"/>
              </a:rPr>
              <a:t>4/5/2017 1:33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61B0BD91-A332-4638-9D55-E1550E13BA63}" type="datetime8">
              <a:rPr lang="en-US" smtClean="0"/>
              <a:t>4/5/2017 1:33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6" name="Date Placeholder 5"/>
          <p:cNvSpPr>
            <a:spLocks noGrp="1"/>
          </p:cNvSpPr>
          <p:nvPr>
            <p:ph type="dt" idx="12"/>
          </p:nvPr>
        </p:nvSpPr>
        <p:spPr/>
        <p:txBody>
          <a:bodyPr/>
          <a:lstStyle/>
          <a:p>
            <a:fld id="{596B01FC-4093-47B5-A361-524E345F092E}" type="datetime8">
              <a:rPr lang="en-US" smtClean="0"/>
              <a:t>4/5/2017 1:33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
        <p:nvSpPr>
          <p:cNvPr id="8" name="Footer Placeholder 7"/>
          <p:cNvSpPr>
            <a:spLocks noGrp="1"/>
          </p:cNvSpPr>
          <p:nvPr>
            <p:ph type="ftr" sz="quarter" idx="14"/>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42931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Before discussing the design details, I will at first introduce the system architecture of TuX2 as the background.</a:t>
            </a:r>
          </a:p>
          <a:p>
            <a:endParaRPr lang="en-US" dirty="0"/>
          </a:p>
          <a:p>
            <a:r>
              <a:rPr lang="en-US" dirty="0"/>
              <a:t>This figure shows</a:t>
            </a:r>
            <a:r>
              <a:rPr lang="en-US" altLang="zh-CN" dirty="0"/>
              <a:t> the overview</a:t>
            </a:r>
            <a:r>
              <a:rPr lang="en-US" dirty="0"/>
              <a:t>;</a:t>
            </a:r>
          </a:p>
          <a:p>
            <a:endParaRPr lang="en-US" dirty="0"/>
          </a:p>
          <a:p>
            <a:r>
              <a:rPr lang="en-US" dirty="0"/>
              <a:t>In TuX2,</a:t>
            </a:r>
            <a:r>
              <a:rPr lang="en-US" baseline="0" dirty="0"/>
              <a:t> the graph is partitioned into n partitions. Each server typically owns a partition. </a:t>
            </a:r>
            <a:r>
              <a:rPr lang="en-US" dirty="0"/>
              <a:t>In each partition, TuX2 maintains vertices and edges in separate arrays. Edges in the edge array are grouped by source vertex. </a:t>
            </a:r>
          </a:p>
          <a:p>
            <a:endParaRPr lang="en-US" dirty="0"/>
          </a:p>
          <a:p>
            <a:r>
              <a:rPr lang="en-US" dirty="0"/>
              <a:t>TuX2 uses the vertex-cut approach. The edge set of a high-degree vertex can be split into multiple partitions. Each partition maintains a replica of the vertex. </a:t>
            </a:r>
            <a:r>
              <a:rPr lang="en-US" sz="900" b="0" i="0" u="none" strike="noStrike" kern="1200" baseline="0" dirty="0">
                <a:solidFill>
                  <a:schemeClr val="tx1"/>
                </a:solidFill>
                <a:latin typeface="Segoe UI Light" pitchFamily="34" charset="0"/>
                <a:ea typeface="+mn-ea"/>
                <a:cs typeface="+mn-cs"/>
              </a:rPr>
              <a:t>One of these replicas is designated the </a:t>
            </a:r>
            <a:r>
              <a:rPr lang="en-US" sz="900" b="0" i="1" u="none" strike="noStrike" kern="1200" baseline="0" dirty="0">
                <a:solidFill>
                  <a:schemeClr val="tx1"/>
                </a:solidFill>
                <a:latin typeface="Segoe UI Light" pitchFamily="34" charset="0"/>
                <a:ea typeface="+mn-ea"/>
                <a:cs typeface="+mn-cs"/>
              </a:rPr>
              <a:t>master</a:t>
            </a:r>
            <a:r>
              <a:rPr lang="en-US" sz="900" b="0" i="0" u="none" strike="noStrike" kern="1200" baseline="0" dirty="0">
                <a:solidFill>
                  <a:schemeClr val="tx1"/>
                </a:solidFill>
                <a:latin typeface="Segoe UI Light" pitchFamily="34" charset="0"/>
                <a:ea typeface="+mn-ea"/>
                <a:cs typeface="+mn-cs"/>
              </a:rPr>
              <a:t>; it maintains the master version of the vertex’s data. All remaining replicas are called </a:t>
            </a:r>
            <a:r>
              <a:rPr lang="en-US" sz="900" b="0" i="1" u="none" strike="noStrike" kern="1200" baseline="0" dirty="0">
                <a:solidFill>
                  <a:schemeClr val="tx1"/>
                </a:solidFill>
                <a:latin typeface="Segoe UI Light" pitchFamily="34" charset="0"/>
                <a:ea typeface="+mn-ea"/>
                <a:cs typeface="+mn-cs"/>
              </a:rPr>
              <a:t>mirrors</a:t>
            </a:r>
            <a:r>
              <a:rPr lang="en-US" sz="900" b="0" i="0" u="none" strike="noStrike" kern="1200" baseline="0" dirty="0">
                <a:solidFill>
                  <a:schemeClr val="tx1"/>
                </a:solidFill>
                <a:latin typeface="Segoe UI Light" pitchFamily="34" charset="0"/>
                <a:ea typeface="+mn-ea"/>
                <a:cs typeface="+mn-cs"/>
              </a:rPr>
              <a:t>, and each maintains a local cached copy.</a:t>
            </a:r>
            <a:r>
              <a:rPr lang="en-US" dirty="0"/>
              <a:t> </a:t>
            </a:r>
          </a:p>
          <a:p>
            <a:r>
              <a:rPr lang="en-US" dirty="0"/>
              <a:t>We adopt vertex-cut mainly because it is proven to be effective in handling power-law graphs and it also naturally connects to the parameter-server model: The master versions of all vertices’ data can be treated as the global state stored in the server side of parameter server. </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1B0BD91-A332-4638-9D55-E1550E13BA63}" type="datetime8">
              <a:rPr lang="en-US" smtClean="0"/>
              <a:t>4/5/2017 1:33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610438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the next several slides, I will introduce our three key designs in scheduling, data modeling, and programming.</a:t>
            </a:r>
          </a:p>
          <a:p>
            <a:r>
              <a:rPr lang="en-US" dirty="0"/>
              <a:t>Let’s at first look at how </a:t>
            </a:r>
            <a:r>
              <a:rPr lang="en-US" altLang="zh-CN" dirty="0"/>
              <a:t>SSP being applied in TuX2 to provide a configurable consistency model for users</a:t>
            </a:r>
            <a:r>
              <a:rPr lang="en-US" dirty="0"/>
              <a:t>. </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1B0BD91-A332-4638-9D55-E1550E13BA63}" type="datetime8">
              <a:rPr lang="en-US" smtClean="0"/>
              <a:t>4/5/2017 1:33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1489568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figure using slack of one clock as an example to show how SSP works in TuX2. </a:t>
            </a:r>
          </a:p>
          <a:p>
            <a:r>
              <a:rPr lang="en-US" dirty="0"/>
              <a:t>In TuX2, the clock of SSP is defined on server level for each mini-batch. </a:t>
            </a:r>
          </a:p>
          <a:p>
            <a:r>
              <a:rPr lang="en-US" dirty="0"/>
              <a:t>And here, in the figures, the dotted</a:t>
            </a:r>
            <a:r>
              <a:rPr lang="en-US" baseline="0" dirty="0"/>
              <a:t> rectangle means the working set of current mini-batch.</a:t>
            </a:r>
          </a:p>
          <a:p>
            <a:r>
              <a:rPr lang="en-US" baseline="0" dirty="0"/>
              <a:t>As figure shows, now all servers finish clock 1, so the updates of task are guaranteed visible to all servers. </a:t>
            </a:r>
            <a:endParaRPr lang="en-US" dirty="0"/>
          </a:p>
          <a:p>
            <a:endParaRPr lang="en-US" dirty="0"/>
          </a:p>
          <a:p>
            <a:r>
              <a:rPr lang="en-US" dirty="0"/>
              <a:t>Question:</a:t>
            </a:r>
            <a:r>
              <a:rPr lang="en-US" baseline="0" dirty="0"/>
              <a:t> it seems like a bipartite graph? If it’s not a bipartite graph, how </a:t>
            </a:r>
            <a:r>
              <a:rPr lang="en-US" baseline="0" dirty="0" err="1"/>
              <a:t>ssp</a:t>
            </a:r>
            <a:r>
              <a:rPr lang="en-US" baseline="0" dirty="0"/>
              <a:t> works?</a:t>
            </a:r>
          </a:p>
          <a:p>
            <a:r>
              <a:rPr lang="en-US" baseline="0" dirty="0"/>
              <a:t>Basically </a:t>
            </a:r>
            <a:r>
              <a:rPr lang="en-US" baseline="0" dirty="0" err="1"/>
              <a:t>ssp</a:t>
            </a:r>
            <a:r>
              <a:rPr lang="en-US" baseline="0" dirty="0"/>
              <a:t> is defined in mini-batch level, not related to graph structure. Here I use bipartite graph as an example to show how </a:t>
            </a:r>
            <a:r>
              <a:rPr lang="en-US" baseline="0" dirty="0" err="1"/>
              <a:t>ssp</a:t>
            </a:r>
            <a:r>
              <a:rPr lang="en-US" baseline="0" dirty="0"/>
              <a:t> works with graph structure.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1B0BD91-A332-4638-9D55-E1550E13BA63}" type="datetime8">
              <a:rPr lang="en-US" smtClean="0"/>
              <a:t>4/5/2017 1:33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2329481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they continue. In clock 2, not all servers finish at the same time, which is also common in BSP model. Here, the case is that, the slowest server, which is server n in this figure, is still in clock2. However, server 0 already complete all the task</a:t>
            </a:r>
            <a:r>
              <a:rPr lang="en-US" altLang="zh-CN" dirty="0"/>
              <a:t>s</a:t>
            </a:r>
            <a:r>
              <a:rPr lang="en-US" dirty="0"/>
              <a:t> in clock 2. </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1B0BD91-A332-4638-9D55-E1550E13BA63}" type="datetime8">
              <a:rPr lang="en-US" smtClean="0"/>
              <a:t>4/5/2017 1:33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2561519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SSP tolerate 1 clock slack, server 0 continue to work on the clock 3, processing the data of the third mini-batch.</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1B0BD91-A332-4638-9D55-E1550E13BA63}" type="datetime8">
              <a:rPr lang="en-US" smtClean="0"/>
              <a:t>4/5/2017 1:33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1122415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server 0 finish clock 3, it’s possible that the slowest server n is still in clock 2, therefore they reach the max slack bound defined by user. The fastest server is blocked.</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1B0BD91-A332-4638-9D55-E1550E13BA63}" type="datetime8">
              <a:rPr lang="en-US" smtClean="0"/>
              <a:t>4/5/2017 1:33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700490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Our second major extension is to enable TuX2 to be aware of the heterogeneity in </a:t>
            </a:r>
            <a:r>
              <a:rPr lang="en-US" altLang="zh-CN" baseline="0" dirty="0"/>
              <a:t>ML using a heterogeneous data model.</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1B0BD91-A332-4638-9D55-E1550E13BA63}" type="datetime8">
              <a:rPr lang="en-US" smtClean="0"/>
              <a:t>4/5/2017 1:33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3918078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aseline="0" dirty="0"/>
              <a:t>For example, Logistic Regression in graph model has sample and feature vertices. Different vertices typically contain different properties. Sample vertices have label field, while feature vertices have weight and gradient field. </a:t>
            </a:r>
          </a:p>
          <a:p>
            <a:r>
              <a:rPr lang="en-US" altLang="zh-CN" baseline="0" dirty="0"/>
              <a:t>In the data model of TuX2, we allow user to define their own vertices and specify the vertices with different types. Such heterogeneity awareness has several benefits. </a:t>
            </a:r>
          </a:p>
          <a:p>
            <a:r>
              <a:rPr lang="en-US" altLang="zh-CN" baseline="0" dirty="0"/>
              <a:t>One obvious benefit is that it’s possible to arrange the data into more compact data structure, resulting in better data locality. Besides, heterogeneity can help efficient execution and reduce the network traffic. </a:t>
            </a:r>
          </a:p>
          <a:p>
            <a:r>
              <a:rPr lang="en-US" altLang="zh-CN" baseline="0" dirty="0"/>
              <a:t>Due to the limited time, I will only talk about the case for compact data structure and efficient execution.</a:t>
            </a:r>
            <a:endParaRPr lang="zh-CN" alt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1B0BD91-A332-4638-9D55-E1550E13BA63}" type="datetime8">
              <a:rPr lang="en-US" smtClean="0"/>
              <a:t>4/5/2017 1:33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2990468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aseline="0" dirty="0"/>
              <a:t>Here, for compact data structure, I will continue to use Logistic Regression as an example. </a:t>
            </a:r>
          </a:p>
          <a:p>
            <a:r>
              <a:rPr lang="en-US" altLang="zh-CN" baseline="0" dirty="0"/>
              <a:t>In existing graph engine, the vertices are usually placed in only one vertex array, assuming the homogeneous data type of all vertices. </a:t>
            </a:r>
            <a:r>
              <a:rPr lang="en-US" altLang="zh-CN" dirty="0"/>
              <a:t>In this figure, the green field of sample vertices and yellow field of feature vertices are considered useless and harmful to data locality. </a:t>
            </a:r>
          </a:p>
          <a:p>
            <a:r>
              <a:rPr lang="en-US" altLang="zh-CN" baseline="0" dirty="0"/>
              <a:t>In TuX2, we arrange different types of vertices into different data arrays. For example, in this case, the sample vertices are in sample array, and feature vertices are in feature array. Therefore the data structure is more compact.</a:t>
            </a:r>
            <a:endParaRPr lang="en-US" altLang="zh-CN" dirty="0"/>
          </a:p>
          <a:p>
            <a:endParaRPr lang="en-US" dirty="0"/>
          </a:p>
          <a:p>
            <a:r>
              <a:rPr lang="en-US" dirty="0"/>
              <a:t>Question:</a:t>
            </a:r>
          </a:p>
          <a:p>
            <a:r>
              <a:rPr lang="en-US" dirty="0"/>
              <a:t>Why not use</a:t>
            </a:r>
            <a:r>
              <a:rPr lang="en-US" baseline="0" dirty="0"/>
              <a:t> “union” in C program to pack the data?</a:t>
            </a:r>
            <a:endParaRPr lang="en-US" dirty="0"/>
          </a:p>
          <a:p>
            <a:r>
              <a:rPr lang="en-US" dirty="0"/>
              <a:t>First, It implicitly</a:t>
            </a:r>
            <a:r>
              <a:rPr lang="en-US" baseline="0" dirty="0"/>
              <a:t> requires user to have advanced programming skill. Second, It’s hard to make two types of vertices with different needed properties but happen to be in the same data size. Therefore, in that case, the “big” vertex can be consider compact, however, the “small” one is still suffering from the performance lost for uncompact.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1B0BD91-A332-4638-9D55-E1550E13BA63}" type="datetime8">
              <a:rPr lang="en-US" smtClean="0"/>
              <a:t>4/5/2017 1:33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1172091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Furthermore, heterogeneity also benefits execution a lot</a:t>
            </a:r>
            <a:r>
              <a:rPr lang="en-US" baseline="0" dirty="0"/>
              <a:t>. Here I will use mini-batch MF for recommendation as a case to explain. In recommendation, the items are usually </a:t>
            </a:r>
            <a:r>
              <a:rPr lang="en-US" altLang="zh-CN" baseline="0" dirty="0"/>
              <a:t>in</a:t>
            </a:r>
            <a:r>
              <a:rPr lang="en-US" baseline="0" dirty="0"/>
              <a:t> high-degree. For example, a movie can be watched by millions of people. therefore they are partitioned into multiple servers through vertex-cut, while the user nodes are typically in low-degree, therefore they are only maintained in local. </a:t>
            </a:r>
          </a:p>
          <a:p>
            <a:endParaRPr lang="en-US" baseline="0" dirty="0"/>
          </a:p>
          <a:p>
            <a:r>
              <a:rPr lang="en-US" baseline="0" dirty="0"/>
              <a:t>To access the edge for model training, </a:t>
            </a:r>
            <a:r>
              <a:rPr lang="en-US" altLang="zh-CN" baseline="0" dirty="0"/>
              <a:t>we</a:t>
            </a:r>
            <a:r>
              <a:rPr lang="en-US" baseline="0" dirty="0"/>
              <a:t> can either choose to enumerate from the user node , or from the item node. These two approaches look similar but the performances are different. </a:t>
            </a:r>
          </a:p>
          <a:p>
            <a:endParaRPr lang="en-US" baseline="0" dirty="0"/>
          </a:p>
          <a:p>
            <a:r>
              <a:rPr lang="en-US" baseline="0" dirty="0"/>
              <a:t>If we scan the edge from user vertices, the items are updated accordingly. After the enumeration, the items are needed to sync-up between master-mirror vertices to apply the update. Considering the case to enumerate from the item side, The items will be access one by one, in contract, the user nodes are updated separately.</a:t>
            </a:r>
          </a:p>
          <a:p>
            <a:r>
              <a:rPr lang="en-US" baseline="0" dirty="0"/>
              <a:t> So there are benefits exist in syncing phase when scanning edge from the item side. In syncing phase, the item nodes are in sequential access for better locality. </a:t>
            </a:r>
            <a:r>
              <a:rPr lang="en-US" altLang="zh-CN" baseline="0" dirty="0"/>
              <a:t>Besides</a:t>
            </a:r>
            <a:r>
              <a:rPr lang="en-US" baseline="0" dirty="0"/>
              <a:t>, we don’t need to trace the updated vertices, because they are aligned in a continual array.</a:t>
            </a:r>
          </a:p>
          <a:p>
            <a:r>
              <a:rPr lang="en-US" baseline="0" dirty="0"/>
              <a:t> To conclude, scanning items will help to avoid random memory access and reduce tracing overhead, therefore making execution more efficient.</a:t>
            </a:r>
          </a:p>
          <a:p>
            <a:r>
              <a:rPr lang="en-US" baseline="0" dirty="0"/>
              <a:t>In TuX2, with heterogeneity, we allow user to choose a proper side for enumeration.</a:t>
            </a:r>
            <a:endParaRPr lang="en-US" dirty="0"/>
          </a:p>
        </p:txBody>
      </p:sp>
      <p:sp>
        <p:nvSpPr>
          <p:cNvPr id="4" name="Header Placeholder 3"/>
          <p:cNvSpPr>
            <a:spLocks noGrp="1"/>
          </p:cNvSpPr>
          <p:nvPr>
            <p:ph type="hdr" sz="quarter" idx="10"/>
          </p:nvPr>
        </p:nvSpPr>
        <p:spPr/>
        <p:txBody>
          <a:bodyPr/>
          <a:lstStyle/>
          <a:p>
            <a:endParaRPr lang="en-US" dirty="0"/>
          </a:p>
        </p:txBody>
      </p:sp>
      <p:sp>
        <p:nvSpPr>
          <p:cNvPr id="6" name="Date Placeholder 5"/>
          <p:cNvSpPr>
            <a:spLocks noGrp="1"/>
          </p:cNvSpPr>
          <p:nvPr>
            <p:ph type="dt" idx="12"/>
          </p:nvPr>
        </p:nvSpPr>
        <p:spPr/>
        <p:txBody>
          <a:bodyPr/>
          <a:lstStyle/>
          <a:p>
            <a:fld id="{49DA1434-C4DF-412E-99C1-D8F9CD6FA8B7}" type="datetime8">
              <a:rPr lang="en-US" smtClean="0"/>
              <a:t>4/5/2017 1:33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
        <p:nvSpPr>
          <p:cNvPr id="8" name="Footer Placeholder 7"/>
          <p:cNvSpPr>
            <a:spLocks noGrp="1"/>
          </p:cNvSpPr>
          <p:nvPr>
            <p:ph type="ftr" sz="quarter" idx="14"/>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48092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all know, machine</a:t>
            </a:r>
            <a:r>
              <a:rPr lang="en-US" baseline="0" dirty="0"/>
              <a:t> learning is widely used to address the real world production challenge. For example, recommendation system drives movie website like Netflix. Topic model is helping the news classification. The click prediction algorithm supports the advertisement display in search engine. </a:t>
            </a:r>
            <a:endParaRPr lang="en-US" dirty="0"/>
          </a:p>
          <a:p>
            <a:endParaRPr lang="en-US" dirty="0"/>
          </a:p>
          <a:p>
            <a:r>
              <a:rPr lang="en-US" dirty="0"/>
              <a:t>Recommendation figure from Netflix:</a:t>
            </a:r>
            <a:r>
              <a:rPr lang="en-US" baseline="0" dirty="0"/>
              <a:t> https://ffp4g1ylyit3jdyti1hqcvtb-wpengine.netdna-ssl.com/ux/files/2014/04/recommendationExample-1.png</a:t>
            </a:r>
            <a:endParaRPr lang="en-US" dirty="0"/>
          </a:p>
          <a:p>
            <a:r>
              <a:rPr lang="en-US" dirty="0"/>
              <a:t>Topic model figure from: https://rpubs.com/rain10241/63854</a:t>
            </a:r>
          </a:p>
          <a:p>
            <a:r>
              <a:rPr lang="en-US" dirty="0"/>
              <a:t>CTR from </a:t>
            </a:r>
            <a:r>
              <a:rPr lang="en-US" dirty="0" err="1"/>
              <a:t>science</a:t>
            </a:r>
            <a:r>
              <a:rPr lang="en-US" baseline="0" dirty="0" err="1"/>
              <a:t>daily</a:t>
            </a:r>
            <a:r>
              <a:rPr lang="en-US" baseline="0" dirty="0"/>
              <a:t>: https://images.sciencedaily.com/2016/02/160223171432_1_540x360.jpg</a:t>
            </a:r>
          </a:p>
        </p:txBody>
      </p:sp>
      <p:sp>
        <p:nvSpPr>
          <p:cNvPr id="4" name="Header Placeholder 3"/>
          <p:cNvSpPr>
            <a:spLocks noGrp="1"/>
          </p:cNvSpPr>
          <p:nvPr>
            <p:ph type="hdr" sz="quarter" idx="10"/>
          </p:nvPr>
        </p:nvSpPr>
        <p:spPr/>
        <p:txBody>
          <a:bodyPr/>
          <a:lstStyle/>
          <a:p>
            <a:endParaRPr lang="en-US" dirty="0"/>
          </a:p>
        </p:txBody>
      </p:sp>
      <p:sp>
        <p:nvSpPr>
          <p:cNvPr id="6" name="Date Placeholder 5"/>
          <p:cNvSpPr>
            <a:spLocks noGrp="1"/>
          </p:cNvSpPr>
          <p:nvPr>
            <p:ph type="dt" idx="12"/>
          </p:nvPr>
        </p:nvSpPr>
        <p:spPr/>
        <p:txBody>
          <a:bodyPr/>
          <a:lstStyle/>
          <a:p>
            <a:fld id="{49DA1434-C4DF-412E-99C1-D8F9CD6FA8B7}" type="datetime8">
              <a:rPr lang="en-US" smtClean="0"/>
              <a:t>4/5/2017 1:33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
        <p:nvSpPr>
          <p:cNvPr id="8" name="Footer Placeholder 7"/>
          <p:cNvSpPr>
            <a:spLocks noGrp="1"/>
          </p:cNvSpPr>
          <p:nvPr>
            <p:ph type="ftr" sz="quarter" idx="14"/>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454952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third key</a:t>
            </a:r>
            <a:r>
              <a:rPr lang="en-US" baseline="0" dirty="0"/>
              <a:t> design is the MEGA model.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1B0BD91-A332-4638-9D55-E1550E13BA63}" type="datetime8">
              <a:rPr lang="en-US" smtClean="0"/>
              <a:t>4/5/2017 1:33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2491928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aseline="0" dirty="0"/>
              <a:t>Here I use mini-batch MF for recommendation as an example to show you how to program using MEGA model and how MEGA model works. </a:t>
            </a:r>
          </a:p>
          <a:p>
            <a:pPr algn="l"/>
            <a:r>
              <a:rPr lang="en-US" baseline="0" dirty="0"/>
              <a:t>In the graph view of recommendation problem, </a:t>
            </a:r>
            <a:r>
              <a:rPr lang="en-US" altLang="zh-CN" baseline="0" dirty="0"/>
              <a:t>users are modeled into vertices from U0 to Um, and items from I0 to In. The rating behavior of a user to an item is considered to be an edge between that user and item. The goal of this algorithm is to come up with a model that the predicted rating of each edge, calculating by related user and item parameters, is similar to the ground truth rating. </a:t>
            </a:r>
          </a:p>
          <a:p>
            <a:pPr algn="l"/>
            <a:endParaRPr lang="en-US" altLang="zh-CN" baseline="0" dirty="0"/>
          </a:p>
          <a:p>
            <a:pPr algn="l"/>
            <a:r>
              <a:rPr lang="en-US" altLang="zh-CN" baseline="0" dirty="0"/>
              <a:t>In MEGA model, user programs Exchange function for each edge like this. In the exchange function, at first, the parameters of user and item are read to calculate the predicted value. Then, with the predicted value, loss is calculated and sum up in worker level context. With the loss of current rating, the gradient can be calculated and it is used to update the weight of  both user and item vertices. </a:t>
            </a:r>
          </a:p>
          <a:p>
            <a:pPr algn="l"/>
            <a:r>
              <a:rPr lang="en-US" altLang="zh-CN" baseline="0" dirty="0"/>
              <a:t>This exchange function shows a typical case for machine learning in graph. The computation needs to read and write both two vertices of one edge. It will introduce two GAS phase if it is written in GAS model, resulting in unavoidable overhead from barriers and extra stages. </a:t>
            </a:r>
          </a:p>
          <a:p>
            <a:pPr algn="l"/>
            <a:endParaRPr lang="en-US" altLang="zh-CN" baseline="0" dirty="0"/>
          </a:p>
          <a:p>
            <a:pPr algn="l"/>
            <a:r>
              <a:rPr lang="en-US" altLang="zh-CN" baseline="0" dirty="0"/>
              <a:t>Apply function is simple here. Just to sum up the accumulated delta weight.</a:t>
            </a:r>
          </a:p>
          <a:p>
            <a:pPr algn="l"/>
            <a:endParaRPr lang="en-US" altLang="zh-CN" baseline="0" dirty="0"/>
          </a:p>
          <a:p>
            <a:pPr algn="l"/>
            <a:endParaRPr lang="en-US" altLang="zh-CN" baseline="0" dirty="0"/>
          </a:p>
          <a:p>
            <a:pPr algn="l"/>
            <a:r>
              <a:rPr lang="en-US" altLang="zh-CN" baseline="0" dirty="0"/>
              <a:t>Question:</a:t>
            </a:r>
          </a:p>
          <a:p>
            <a:pPr algn="l"/>
            <a:r>
              <a:rPr lang="en-US" altLang="zh-CN" baseline="0" dirty="0"/>
              <a:t>Concurrent update?</a:t>
            </a:r>
          </a:p>
          <a:p>
            <a:pPr algn="l"/>
            <a:endParaRPr lang="en-US" altLang="zh-CN" baseline="0"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1B0BD91-A332-4638-9D55-E1550E13BA63}" type="datetime8">
              <a:rPr lang="en-US" smtClean="0"/>
              <a:t>4/5/2017 1:33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33273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programming for edges and vertices, in TuX2, u</a:t>
            </a:r>
            <a:r>
              <a:rPr lang="en-US" baseline="0" dirty="0"/>
              <a:t>ser needs to compose the stages to build a execution flow for their own algorithm. Here I continue to use mini-batch MF as an example. </a:t>
            </a:r>
          </a:p>
          <a:p>
            <a:r>
              <a:rPr lang="en-US" baseline="0" dirty="0"/>
              <a:t>The left figure shows the execution flow while the right figure shows how it will be executed in our TuX2. To enable mini-batch, we certainly should have the mini-batch stage. </a:t>
            </a:r>
          </a:p>
          <a:p>
            <a:r>
              <a:rPr lang="en-US" baseline="0" dirty="0"/>
              <a:t>At first, let’s look at the first mini-batch, the exchange function in the last slide will be applied on each edge of this mini-batch. After the exchange phase is done, apply phase will sync up master-mirror and update the delta weight to global state. Then it moves to the second mini-batch, doing exchange and apply stages again. So there’s loop in mini-batch stage, it will iterate until all mini-batches are done. After the mini-batches stage is done, the loss of current epoch for one worker is calculated in the worker-level context data. We can use a </a:t>
            </a:r>
            <a:r>
              <a:rPr lang="en-US" baseline="0" dirty="0" err="1"/>
              <a:t>GlobalSync</a:t>
            </a:r>
            <a:r>
              <a:rPr lang="en-US" baseline="0" dirty="0"/>
              <a:t> phase to sum up the loss result, and compare it with the total loss of last epoch to determine whether the model is converged or not. </a:t>
            </a:r>
          </a:p>
          <a:p>
            <a:r>
              <a:rPr lang="en-US" baseline="0" dirty="0"/>
              <a:t>To compose the execution stage, user just needs to write several lines of codes listed here. TuX2 provides simple and straight forward interface in </a:t>
            </a:r>
            <a:r>
              <a:rPr lang="en-US" baseline="0" dirty="0" err="1"/>
              <a:t>StageSequenceBuilder</a:t>
            </a:r>
            <a:r>
              <a:rPr lang="en-US" baseline="0" dirty="0"/>
              <a:t> function to link all stages.</a:t>
            </a:r>
          </a:p>
          <a:p>
            <a:r>
              <a:rPr lang="en-US" baseline="0" dirty="0"/>
              <a:t>The arbitrary stage composition makes MEGA model more flexible to express the complicated machine learning algorithms efficiently.</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1B0BD91-A332-4638-9D55-E1550E13BA63}" type="datetime8">
              <a:rPr lang="en-US" smtClean="0"/>
              <a:t>4/5/2017 1:33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316631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carefully verify our design and compare to other related</a:t>
            </a:r>
            <a:r>
              <a:rPr lang="en-US" baseline="0" dirty="0"/>
              <a:t> systems on an exclusive cluster with modern architecture. </a:t>
            </a:r>
          </a:p>
          <a:p>
            <a:r>
              <a:rPr lang="en-US" baseline="0" dirty="0"/>
              <a:t>We implement MF, LDA, </a:t>
            </a:r>
            <a:r>
              <a:rPr lang="en-US" baseline="0" dirty="0" err="1"/>
              <a:t>BlockPG</a:t>
            </a:r>
            <a:r>
              <a:rPr lang="en-US" baseline="0" dirty="0"/>
              <a:t>, three typical machine learning algorithms, which are identical to the compared systems.</a:t>
            </a:r>
          </a:p>
          <a:p>
            <a:r>
              <a:rPr lang="en-US" baseline="0" dirty="0"/>
              <a:t>We evaluate the performance using large-scale dataset, up to 64 billion edges graph from public dataset and private production dataset. </a:t>
            </a:r>
          </a:p>
          <a:p>
            <a:r>
              <a:rPr lang="en-US" baseline="0" dirty="0"/>
              <a:t>Due to the limited time, here I will show you some representative results. </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1B0BD91-A332-4638-9D55-E1550E13BA63}" type="datetime8">
              <a:rPr lang="en-US" smtClean="0"/>
              <a:t>4/5/2017 1:33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4214869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compare TuX2 with Parameter Server on 32 servers, and achieve 48% speed up</a:t>
            </a:r>
            <a:r>
              <a:rPr lang="en-US" altLang="zh-CN" dirty="0"/>
              <a:t>!</a:t>
            </a:r>
            <a:r>
              <a:rPr lang="en-US" dirty="0"/>
              <a:t> </a:t>
            </a:r>
          </a:p>
          <a:p>
            <a:r>
              <a:rPr lang="en-US" dirty="0"/>
              <a:t>Here, the left figure is parameter server, while the right one is TuX2. Here the x-axis is the thread-id of all servers and y-axis is the runtime of mini-batch. </a:t>
            </a:r>
          </a:p>
          <a:p>
            <a:r>
              <a:rPr lang="en-US" dirty="0"/>
              <a:t>From the figures we can clearly see that the great improvement is mainly from the awareness of graph structure to balance the workload with vertex-cut.</a:t>
            </a:r>
          </a:p>
          <a:p>
            <a:r>
              <a:rPr lang="en-US" dirty="0"/>
              <a:t>Such</a:t>
            </a:r>
            <a:r>
              <a:rPr lang="en-US" baseline="0" dirty="0"/>
              <a:t> an experiment also supports our points that machine learning algorithms should be implemented on top of graph engine, which can easily benefit from the optimization technology of graph community.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1B0BD91-A332-4638-9D55-E1550E13BA63}" type="datetime8">
              <a:rPr lang="en-US" smtClean="0"/>
              <a:t>4/5/2017 1:33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19106038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compare TuX2 with state of art graph engine, </a:t>
            </a:r>
            <a:r>
              <a:rPr lang="en-US" dirty="0" err="1"/>
              <a:t>powergraph</a:t>
            </a:r>
            <a:r>
              <a:rPr lang="en-US" dirty="0"/>
              <a:t> and </a:t>
            </a:r>
            <a:r>
              <a:rPr lang="en-US" dirty="0" err="1"/>
              <a:t>powerlyra</a:t>
            </a:r>
            <a:r>
              <a:rPr lang="en-US" dirty="0"/>
              <a:t> on Matrix Factorization. </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1B0BD91-A332-4638-9D55-E1550E13BA63}" type="datetime8">
              <a:rPr lang="en-US" smtClean="0"/>
              <a:t>4/5/2017 1:33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42883133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comparison shows that we achieve more than an order of magnitude performance improvement, which meanly comes from our MEGA model and heterogeneity optimization. </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1B0BD91-A332-4638-9D55-E1550E13BA63}" type="datetime8">
              <a:rPr lang="en-US" smtClean="0"/>
              <a:t>4/5/2017 1:33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36215313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TuX2 </a:t>
            </a:r>
            <a:r>
              <a:rPr lang="en-US" baseline="0" dirty="0"/>
              <a:t>advocates the convergence of graph computation and distributed machine learning. We make a critical step towards this direction by </a:t>
            </a:r>
          </a:p>
          <a:p>
            <a:endParaRPr lang="en-US" baseline="0" dirty="0"/>
          </a:p>
          <a:p>
            <a:r>
              <a:rPr lang="en-US" baseline="0" dirty="0"/>
              <a:t>introducing important machine learning concepts to graph computation, </a:t>
            </a:r>
          </a:p>
          <a:p>
            <a:r>
              <a:rPr lang="en-US" baseline="0" dirty="0"/>
              <a:t>defining a new, flexible graph model to express machine learning algorithm efficiently, </a:t>
            </a:r>
          </a:p>
          <a:p>
            <a:r>
              <a:rPr lang="en-US" baseline="0" dirty="0"/>
              <a:t>and demonstrating the benefits through extensive evaluations on representative machine learning algorithms. </a:t>
            </a:r>
          </a:p>
          <a:p>
            <a:endParaRPr lang="en-US" baseline="0" dirty="0"/>
          </a:p>
          <a:p>
            <a:r>
              <a:rPr lang="en-US" baseline="0" dirty="0"/>
              <a:t>Going forward, we hope that TuX2 will provide a common foundation for further research in both graph computation and distributed machine learning, allowing more machine learning algorithms and optimizations to be expressed and implemented easily and efficiently at scale.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1B0BD91-A332-4638-9D55-E1550E13BA63}" type="datetime8">
              <a:rPr lang="en-US" smtClean="0"/>
              <a:t>4/5/2017 1:33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22455486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A5DDFF7D-D314-4C7B-B851-8380DBD00D4D}" type="datetime8">
              <a:rPr lang="en-US" smtClean="0">
                <a:solidFill>
                  <a:prstClr val="black"/>
                </a:solidFill>
              </a:rPr>
              <a:t>4/5/2017 1:33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28</a:t>
            </a:fld>
            <a:endParaRPr lang="en-US" dirty="0">
              <a:solidFill>
                <a:prstClr val="black"/>
              </a:solidFill>
            </a:endParaRPr>
          </a:p>
        </p:txBody>
      </p:sp>
      <p:sp>
        <p:nvSpPr>
          <p:cNvPr id="8" name="Footer Placeholder 7"/>
          <p:cNvSpPr>
            <a:spLocks noGrp="1"/>
          </p:cNvSpPr>
          <p:nvPr>
            <p:ph type="ftr" sz="quarter" idx="14"/>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93999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machine learning tasks</a:t>
            </a:r>
            <a:r>
              <a:rPr lang="en-US" baseline="0" dirty="0"/>
              <a:t> have inherent graph structure. In recommendation system, users rate the items. </a:t>
            </a:r>
            <a:r>
              <a:rPr lang="en-US" altLang="zh-CN" baseline="0" dirty="0"/>
              <a:t>User and item can be considered as vertices, t</a:t>
            </a:r>
            <a:r>
              <a:rPr lang="en-US" baseline="0" dirty="0"/>
              <a:t>herefore the rating behavior can be modeled as the edges in graph. The same in the topic model problem, a document naturally contains a lot of words. Such a inclusion relationship can be modeled into a graph. In the click prediction problem, the training data usually contains many samples. Each sample is related to multiple features. Therefore, the samples, features, and their relationship construct a graph.</a:t>
            </a:r>
          </a:p>
        </p:txBody>
      </p:sp>
      <p:sp>
        <p:nvSpPr>
          <p:cNvPr id="4" name="Header Placeholder 3"/>
          <p:cNvSpPr>
            <a:spLocks noGrp="1"/>
          </p:cNvSpPr>
          <p:nvPr>
            <p:ph type="hdr" sz="quarter" idx="10"/>
          </p:nvPr>
        </p:nvSpPr>
        <p:spPr/>
        <p:txBody>
          <a:bodyPr/>
          <a:lstStyle/>
          <a:p>
            <a:endParaRPr lang="en-US" dirty="0"/>
          </a:p>
        </p:txBody>
      </p:sp>
      <p:sp>
        <p:nvSpPr>
          <p:cNvPr id="6" name="Date Placeholder 5"/>
          <p:cNvSpPr>
            <a:spLocks noGrp="1"/>
          </p:cNvSpPr>
          <p:nvPr>
            <p:ph type="dt" idx="12"/>
          </p:nvPr>
        </p:nvSpPr>
        <p:spPr/>
        <p:txBody>
          <a:bodyPr/>
          <a:lstStyle/>
          <a:p>
            <a:fld id="{49DA1434-C4DF-412E-99C1-D8F9CD6FA8B7}" type="datetime8">
              <a:rPr lang="en-US" smtClean="0"/>
              <a:t>4/5/2017 1:33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
        <p:nvSpPr>
          <p:cNvPr id="8" name="Footer Placeholder 7"/>
          <p:cNvSpPr>
            <a:spLocks noGrp="1"/>
          </p:cNvSpPr>
          <p:nvPr>
            <p:ph type="ftr" sz="quarter" idx="14"/>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211897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address such machine learning problems with the graph structure, distributed graph engine could be a good choice. </a:t>
            </a:r>
            <a:r>
              <a:rPr lang="en-US" baseline="0" dirty="0"/>
              <a:t>It has several advantages:</a:t>
            </a:r>
          </a:p>
          <a:p>
            <a:endParaRPr lang="en-US" baseline="0" dirty="0"/>
          </a:p>
          <a:p>
            <a:r>
              <a:rPr lang="en-US" dirty="0"/>
              <a:t>First, graph engine typically</a:t>
            </a:r>
            <a:r>
              <a:rPr lang="en-US" baseline="0" dirty="0"/>
              <a:t> adopts simple programming model like GAS. User only needs to write the gather, apply, scatter functions. System will schedule these three phases in order and apply the user-define functions to all vertices. It’s proved to be a good abstraction to write graph applications like page rank, shortest path and so on.</a:t>
            </a:r>
          </a:p>
          <a:p>
            <a:endParaRPr lang="en-US" baseline="0" dirty="0"/>
          </a:p>
          <a:p>
            <a:r>
              <a:rPr lang="en-US" baseline="0" dirty="0"/>
              <a:t>The second advantage is that graph engine can apply a lot of graph-aware optimizations in many aspects. Several previous works have demonstrated those optimizations for data layout, which benefits memory access, and partitioning, which balances the workload and reduce the network traffic.</a:t>
            </a:r>
          </a:p>
          <a:p>
            <a:r>
              <a:rPr lang="en-US" baseline="0" dirty="0"/>
              <a:t>Note that, those optimizations are usually transparent to the users, while well utilized by </a:t>
            </a:r>
            <a:r>
              <a:rPr lang="en-US" altLang="zh-CN" baseline="0" dirty="0"/>
              <a:t>a lot of</a:t>
            </a:r>
            <a:r>
              <a:rPr lang="en-US" baseline="0" dirty="0"/>
              <a:t> graph applications.</a:t>
            </a:r>
            <a:endParaRPr lang="en-US" dirty="0"/>
          </a:p>
          <a:p>
            <a:endParaRPr lang="en-US" dirty="0"/>
          </a:p>
          <a:p>
            <a:r>
              <a:rPr lang="en-US" dirty="0"/>
              <a:t>The third one, scalability. </a:t>
            </a:r>
          </a:p>
          <a:p>
            <a:r>
              <a:rPr lang="en-US" dirty="0"/>
              <a:t>In</a:t>
            </a:r>
            <a:r>
              <a:rPr lang="en-US" baseline="0" dirty="0"/>
              <a:t> 2015, three papers proved the great scalability of graph engine in trillion-edge graphs</a:t>
            </a:r>
          </a:p>
          <a:p>
            <a:endParaRPr lang="en-US" baseline="0" dirty="0"/>
          </a:p>
        </p:txBody>
      </p:sp>
      <p:sp>
        <p:nvSpPr>
          <p:cNvPr id="4" name="Header Placeholder 3"/>
          <p:cNvSpPr>
            <a:spLocks noGrp="1"/>
          </p:cNvSpPr>
          <p:nvPr>
            <p:ph type="hdr" sz="quarter" idx="10"/>
          </p:nvPr>
        </p:nvSpPr>
        <p:spPr/>
        <p:txBody>
          <a:bodyPr/>
          <a:lstStyle/>
          <a:p>
            <a:endParaRPr lang="en-US" dirty="0"/>
          </a:p>
        </p:txBody>
      </p:sp>
      <p:sp>
        <p:nvSpPr>
          <p:cNvPr id="6" name="Date Placeholder 5"/>
          <p:cNvSpPr>
            <a:spLocks noGrp="1"/>
          </p:cNvSpPr>
          <p:nvPr>
            <p:ph type="dt" idx="12"/>
          </p:nvPr>
        </p:nvSpPr>
        <p:spPr/>
        <p:txBody>
          <a:bodyPr/>
          <a:lstStyle/>
          <a:p>
            <a:fld id="{49DA1434-C4DF-412E-99C1-D8F9CD6FA8B7}" type="datetime8">
              <a:rPr lang="en-US" smtClean="0"/>
              <a:t>4/5/2017 1:33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
        <p:nvSpPr>
          <p:cNvPr id="8" name="Footer Placeholder 7"/>
          <p:cNvSpPr>
            <a:spLocks noGrp="1"/>
          </p:cNvSpPr>
          <p:nvPr>
            <p:ph type="ftr" sz="quarter" idx="14"/>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600510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a:t>
            </a:r>
            <a:r>
              <a:rPr lang="en-US" baseline="0" dirty="0"/>
              <a:t> we observe the problems supporting ML on existing Graph Engine. </a:t>
            </a:r>
          </a:p>
          <a:p>
            <a:r>
              <a:rPr lang="en-US" baseline="0" dirty="0"/>
              <a:t>Firstly, when modeling machine learning as graph structure, it often introduces heterogeneity in vertices. Recommendation problems in machine learning naturally contain user and item vertices, which have different properties.</a:t>
            </a:r>
          </a:p>
          <a:p>
            <a:r>
              <a:rPr lang="en-US" baseline="0" dirty="0"/>
              <a:t>However, existing graph engines mainly support homogeneous graph, which is common for the traditional graph workloads. For example, in PageRank, each vertex represents a web page, and all the vertices have the same property in the computation. </a:t>
            </a:r>
          </a:p>
          <a:p>
            <a:r>
              <a:rPr lang="en-US" baseline="0" dirty="0"/>
              <a:t>Directly applying the homogeneous graph model to such heterogeneity algorithms will introduce overhead in both programming and efficiency.</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1B0BD91-A332-4638-9D55-E1550E13BA63}" type="datetime8">
              <a:rPr lang="en-US" smtClean="0"/>
              <a:t>4/5/2017 1:33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1176483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Secondly, Mini-batch is an important concept in machine learning, while it’s missing in graph engine. In ML, </a:t>
            </a:r>
            <a:r>
              <a:rPr lang="en-US" baseline="0" dirty="0"/>
              <a:t>mini-batch means to use just a subset of training samples to update the whole model within one batch. In graph, supporting mini-batch means the graph engine should have the capability to enumerate and update just a subset of graph for a batch in arbitrary number of vertices and edges. However, existing graph engines do not support such an important feature.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1B0BD91-A332-4638-9D55-E1550E13BA63}" type="datetime8">
              <a:rPr lang="en-US" smtClean="0"/>
              <a:t>4/5/2017 1:33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1479516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Thirdly, ML workload may desire different consistency model. In distributed graph engine, several workers will work together to process the whole graph and wait at the end of iteration for a hard barrier. While in machine learning, hard barriers in every mini-batch will introduce too much synchronization overhead. </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1B0BD91-A332-4638-9D55-E1550E13BA63}" type="datetime8">
              <a:rPr lang="en-US" smtClean="0"/>
              <a:t>4/5/2017 1:33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407952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machine learning algorithms are typically error-tolerance, they can converge even with the stale state. it’s good to support flexible consistency, using “soft” barrier, allowing faster workers to continually make progress.</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1B0BD91-A332-4638-9D55-E1550E13BA63}" type="datetime8">
              <a:rPr lang="en-US" smtClean="0"/>
              <a:t>4/5/2017 1:33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2491154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address these problems, we propose TuX2, to</a:t>
            </a:r>
            <a:r>
              <a:rPr lang="zh-CN" altLang="en-US" dirty="0"/>
              <a:t> </a:t>
            </a:r>
            <a:r>
              <a:rPr lang="en-US" dirty="0"/>
              <a:t>bridge</a:t>
            </a:r>
            <a:r>
              <a:rPr lang="en-US" baseline="0" dirty="0"/>
              <a:t> Graph and ML research in one system, using a unified model.</a:t>
            </a:r>
          </a:p>
          <a:p>
            <a:r>
              <a:rPr lang="en-US" baseline="0" dirty="0"/>
              <a:t>We extend graph engine for distributed machine learning mainly in three aspects, scheduling,  data modeling, and programming.</a:t>
            </a:r>
          </a:p>
          <a:p>
            <a:r>
              <a:rPr lang="en-US" altLang="zh-CN" baseline="0" dirty="0"/>
              <a:t>In scheduling, we adopts stale synchronous parallel for graph engine, allowing user to trade-off between convergence and efficiency</a:t>
            </a:r>
            <a:endParaRPr lang="en-US" baseline="0" dirty="0"/>
          </a:p>
          <a:p>
            <a:r>
              <a:rPr lang="en-US" altLang="zh-CN" baseline="0" dirty="0"/>
              <a:t>In data modeling, we support heterogeneous data model, and apply specific optimizations on it. </a:t>
            </a:r>
          </a:p>
          <a:p>
            <a:r>
              <a:rPr lang="en-US" baseline="0" dirty="0"/>
              <a:t>In programming abstraction, we extend GAS model to a brand new MEGA model. It allows expression of mini-batch and the flexible stage composition for efficient execution of machine learning algorithms.</a:t>
            </a:r>
          </a:p>
          <a:p>
            <a:r>
              <a:rPr lang="en-US" baseline="0" dirty="0"/>
              <a:t>With those new features, TuX2 outperforms both </a:t>
            </a:r>
            <a:r>
              <a:rPr lang="en-US" altLang="zh-CN" baseline="0" dirty="0"/>
              <a:t>Graph and ML system in the representative machine learning algorithms.</a:t>
            </a:r>
          </a:p>
          <a:p>
            <a:r>
              <a:rPr lang="en-US" baseline="0" dirty="0"/>
              <a:t>TuX2 outperform </a:t>
            </a:r>
            <a:r>
              <a:rPr lang="en-US" baseline="0" dirty="0" err="1"/>
              <a:t>PowerGraph</a:t>
            </a:r>
            <a:r>
              <a:rPr lang="en-US" baseline="0" dirty="0"/>
              <a:t>/</a:t>
            </a:r>
            <a:r>
              <a:rPr lang="en-US" baseline="0" dirty="0" err="1"/>
              <a:t>PowerLyra</a:t>
            </a:r>
            <a:r>
              <a:rPr lang="en-US" baseline="0" dirty="0"/>
              <a:t> for over an order of magnitude. The great improvement is mainly due to our </a:t>
            </a:r>
            <a:r>
              <a:rPr lang="en-US" altLang="zh-CN" baseline="0" dirty="0"/>
              <a:t>MEGA model and heterogeneity optimization. </a:t>
            </a:r>
          </a:p>
          <a:p>
            <a:r>
              <a:rPr lang="en-US" baseline="0" dirty="0"/>
              <a:t>Comparing with ML system, </a:t>
            </a:r>
            <a:r>
              <a:rPr lang="en-US" baseline="0" dirty="0" err="1"/>
              <a:t>Petuum</a:t>
            </a:r>
            <a:r>
              <a:rPr lang="en-US" baseline="0" dirty="0"/>
              <a:t> and </a:t>
            </a:r>
            <a:r>
              <a:rPr lang="en-US" baseline="0" dirty="0" err="1"/>
              <a:t>ParameterServer</a:t>
            </a:r>
            <a:r>
              <a:rPr lang="en-US" baseline="0" dirty="0"/>
              <a:t>, TuX2 achieves at least 48% speed up thanks to the graph-based optimization. </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1B0BD91-A332-4638-9D55-E1550E13BA63}" type="datetime8">
              <a:rPr lang="en-US" smtClean="0"/>
              <a:t>4/5/2017 1:33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20764060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_Option">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12436475" cy="6995517"/>
          </a:xfrm>
          <a:prstGeom prst="rect">
            <a:avLst/>
          </a:prstGeom>
        </p:spPr>
      </p:pic>
      <p:sp>
        <p:nvSpPr>
          <p:cNvPr id="4" name="Rectangle 3"/>
          <p:cNvSpPr/>
          <p:nvPr userDrawn="1"/>
        </p:nvSpPr>
        <p:spPr bwMode="auto">
          <a:xfrm>
            <a:off x="272986" y="2133621"/>
            <a:ext cx="6402452" cy="3654405"/>
          </a:xfrm>
          <a:prstGeom prst="rect">
            <a:avLst/>
          </a:prstGeom>
          <a:solidFill>
            <a:srgbClr val="0078D7">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74638" y="2133621"/>
            <a:ext cx="6402452" cy="1828800"/>
          </a:xfrm>
          <a:noFill/>
        </p:spPr>
        <p:txBody>
          <a:bodyPr lIns="146304" tIns="91440" rIns="146304" bIns="91440" anchor="t" anchorCtr="0"/>
          <a:lstStyle>
            <a:lvl1pPr>
              <a:defRPr sz="5400" spc="-100" baseline="0">
                <a:gradFill>
                  <a:gsLst>
                    <a:gs pos="76250">
                      <a:srgbClr val="FFFFFF"/>
                    </a:gs>
                    <a:gs pos="51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272986" y="3962401"/>
            <a:ext cx="6402452" cy="1825625"/>
          </a:xfrm>
        </p:spPr>
        <p:txBody>
          <a:bodyPr tIns="109728" bIns="109728">
            <a:noAutofit/>
          </a:bodyPr>
          <a:lstStyle>
            <a:lvl1pPr marL="0" indent="0">
              <a:spcBef>
                <a:spcPts val="0"/>
              </a:spcBef>
              <a:buNone/>
              <a:defRPr sz="3200">
                <a:gradFill>
                  <a:gsLst>
                    <a:gs pos="76250">
                      <a:srgbClr val="FFFFFF"/>
                    </a:gs>
                    <a:gs pos="51000">
                      <a:srgbClr val="FFFFFF"/>
                    </a:gs>
                  </a:gsLst>
                  <a:lin ang="5400000" scaled="0"/>
                </a:gradFill>
              </a:defRPr>
            </a:lvl1pPr>
          </a:lstStyle>
          <a:p>
            <a:pPr lvl="0"/>
            <a:r>
              <a:rPr lang="en-US" dirty="0"/>
              <a:t>Speaker Name</a:t>
            </a:r>
          </a:p>
        </p:txBody>
      </p:sp>
      <p:grpSp>
        <p:nvGrpSpPr>
          <p:cNvPr id="8" name="Group 7"/>
          <p:cNvGrpSpPr>
            <a:grpSpLocks noChangeAspect="1"/>
          </p:cNvGrpSpPr>
          <p:nvPr userDrawn="1"/>
        </p:nvGrpSpPr>
        <p:grpSpPr bwMode="gray">
          <a:xfrm>
            <a:off x="457518" y="484552"/>
            <a:ext cx="1681413" cy="360979"/>
            <a:chOff x="457200" y="1643393"/>
            <a:chExt cx="4492753" cy="964540"/>
          </a:xfrm>
        </p:grpSpPr>
        <p:pic>
          <p:nvPicPr>
            <p:cNvPr id="11" name="Picture 10"/>
            <p:cNvPicPr>
              <a:picLocks noChangeAspect="1"/>
            </p:cNvPicPr>
            <p:nvPr/>
          </p:nvPicPr>
          <p:blipFill>
            <a:blip r:embed="rId3"/>
            <a:stretch>
              <a:fillRect/>
            </a:stretch>
          </p:blipFill>
          <p:spPr bwMode="gray">
            <a:xfrm>
              <a:off x="457200" y="1643393"/>
              <a:ext cx="964540" cy="964540"/>
            </a:xfrm>
            <a:prstGeom prst="rect">
              <a:avLst/>
            </a:prstGeom>
          </p:spPr>
        </p:pic>
        <p:sp>
          <p:nvSpPr>
            <p:cNvPr id="12" name="Freeform 12"/>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737373"/>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9467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9362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11135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9238619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21594122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74702" y="2117165"/>
            <a:ext cx="8229535" cy="1837298"/>
          </a:xfrm>
          <a:noFill/>
        </p:spPr>
        <p:txBody>
          <a:bodyPr lIns="146304" tIns="91440" rIns="146304" bIns="91440" anchor="t" anchorCtr="0"/>
          <a:lstStyle>
            <a:lvl1pPr>
              <a:defRPr sz="5400" spc="-100" baseline="0">
                <a:gradFill>
                  <a:gsLst>
                    <a:gs pos="3333">
                      <a:schemeClr val="tx2"/>
                    </a:gs>
                    <a:gs pos="39000">
                      <a:schemeClr val="tx2"/>
                    </a:gs>
                  </a:gsLst>
                  <a:lin ang="5400000" scaled="0"/>
                </a:gradFill>
              </a:defRPr>
            </a:lvl1pPr>
          </a:lstStyle>
          <a:p>
            <a:r>
              <a:rPr lang="en-US" dirty="0"/>
              <a:t>Presentation title</a:t>
            </a:r>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2577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2888"/>
            <a:ext cx="11856403"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a:t>
            </a:r>
            <a:r>
              <a:rPr lang="en-US" sz="700" baseline="0" dirty="0">
                <a:gradFill>
                  <a:gsLst>
                    <a:gs pos="0">
                      <a:schemeClr val="tx1"/>
                    </a:gs>
                    <a:gs pos="100000">
                      <a:schemeClr val="tx1"/>
                    </a:gs>
                  </a:gsLst>
                  <a:lin ang="5400000" scaled="0"/>
                </a:gradFill>
                <a:cs typeface="Segoe UI" pitchFamily="34" charset="0"/>
              </a:rPr>
              <a:t> Copyright</a:t>
            </a:r>
            <a:r>
              <a:rPr lang="en-US" sz="700" dirty="0">
                <a:gradFill>
                  <a:gsLst>
                    <a:gs pos="0">
                      <a:schemeClr val="tx1"/>
                    </a:gs>
                    <a:gs pos="100000">
                      <a:schemeClr val="tx1"/>
                    </a:gs>
                  </a:gsLst>
                  <a:lin ang="5400000" scaled="0"/>
                </a:gradFill>
                <a:cs typeface="Segoe UI" pitchFamily="34" charset="0"/>
              </a:rPr>
              <a:t> Microsoft Corporation. All rights reserved. </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4"/>
          </a:xfrm>
          <a:prstGeom prst="rect">
            <a:avLst/>
          </a:prstGeom>
        </p:spPr>
      </p:pic>
    </p:spTree>
    <p:extLst>
      <p:ext uri="{BB962C8B-B14F-4D97-AF65-F5344CB8AC3E}">
        <p14:creationId xmlns:p14="http://schemas.microsoft.com/office/powerpoint/2010/main" val="3928358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hoto_Option">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12436475" cy="6995517"/>
          </a:xfrm>
          <a:prstGeom prst="rect">
            <a:avLst/>
          </a:prstGeom>
        </p:spPr>
      </p:pic>
      <p:grpSp>
        <p:nvGrpSpPr>
          <p:cNvPr id="12" name="Group 11"/>
          <p:cNvGrpSpPr>
            <a:grpSpLocks noChangeAspect="1"/>
          </p:cNvGrpSpPr>
          <p:nvPr userDrawn="1"/>
        </p:nvGrpSpPr>
        <p:grpSpPr bwMode="gray">
          <a:xfrm>
            <a:off x="457518" y="484552"/>
            <a:ext cx="1681413" cy="360979"/>
            <a:chOff x="457200" y="1643393"/>
            <a:chExt cx="4492753" cy="964540"/>
          </a:xfrm>
        </p:grpSpPr>
        <p:pic>
          <p:nvPicPr>
            <p:cNvPr id="16" name="Picture 15"/>
            <p:cNvPicPr>
              <a:picLocks noChangeAspect="1"/>
            </p:cNvPicPr>
            <p:nvPr/>
          </p:nvPicPr>
          <p:blipFill>
            <a:blip r:embed="rId3"/>
            <a:stretch>
              <a:fillRect/>
            </a:stretch>
          </p:blipFill>
          <p:spPr bwMode="gray">
            <a:xfrm>
              <a:off x="457200" y="1643393"/>
              <a:ext cx="964540" cy="964540"/>
            </a:xfrm>
            <a:prstGeom prst="rect">
              <a:avLst/>
            </a:prstGeom>
          </p:spPr>
        </p:pic>
        <p:sp>
          <p:nvSpPr>
            <p:cNvPr id="17" name="Freeform 12"/>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737373"/>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Rectangle 3"/>
          <p:cNvSpPr/>
          <p:nvPr userDrawn="1"/>
        </p:nvSpPr>
        <p:spPr bwMode="auto">
          <a:xfrm>
            <a:off x="272986" y="2128832"/>
            <a:ext cx="6400800" cy="3654405"/>
          </a:xfrm>
          <a:prstGeom prst="rect">
            <a:avLst/>
          </a:prstGeom>
          <a:solidFill>
            <a:srgbClr val="0078D7">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74638" y="2128832"/>
            <a:ext cx="6400800" cy="1828800"/>
          </a:xfrm>
          <a:noFill/>
        </p:spPr>
        <p:txBody>
          <a:bodyPr lIns="146304" tIns="91440" rIns="146304" bIns="91440" anchor="t" anchorCtr="0"/>
          <a:lstStyle>
            <a:lvl1pPr>
              <a:defRPr sz="5400" spc="-100" baseline="0">
                <a:gradFill>
                  <a:gsLst>
                    <a:gs pos="76250">
                      <a:srgbClr val="FFFFFF"/>
                    </a:gs>
                    <a:gs pos="51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272986" y="3957612"/>
            <a:ext cx="6400800" cy="1825625"/>
          </a:xfrm>
        </p:spPr>
        <p:txBody>
          <a:bodyPr tIns="109728" bIns="109728">
            <a:noAutofit/>
          </a:bodyPr>
          <a:lstStyle>
            <a:lvl1pPr marL="0" indent="0">
              <a:spcBef>
                <a:spcPts val="0"/>
              </a:spcBef>
              <a:buNone/>
              <a:defRPr sz="3200">
                <a:gradFill>
                  <a:gsLst>
                    <a:gs pos="76250">
                      <a:srgbClr val="FFFFFF"/>
                    </a:gs>
                    <a:gs pos="51000">
                      <a:srgbClr val="FFFFFF"/>
                    </a:gs>
                  </a:gsLst>
                  <a:lin ang="5400000" scaled="0"/>
                </a:gradFill>
              </a:defRPr>
            </a:lvl1pPr>
          </a:lstStyle>
          <a:p>
            <a:pPr lvl="0"/>
            <a:r>
              <a:rPr lang="en-US" dirty="0"/>
              <a:t>Speaker Name</a:t>
            </a:r>
          </a:p>
        </p:txBody>
      </p:sp>
    </p:spTree>
    <p:extLst>
      <p:ext uri="{BB962C8B-B14F-4D97-AF65-F5344CB8AC3E}">
        <p14:creationId xmlns:p14="http://schemas.microsoft.com/office/powerpoint/2010/main" val="2649949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400" spc="-100" baseline="0">
                <a:gradFill>
                  <a:gsLst>
                    <a:gs pos="91000">
                      <a:schemeClr val="tx1"/>
                    </a:gs>
                    <a:gs pos="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1" y="3955786"/>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7200" y="6162520"/>
            <a:ext cx="1645920" cy="352580"/>
          </a:xfrm>
          <a:prstGeom prst="rect">
            <a:avLst/>
          </a:prstGeom>
        </p:spPr>
      </p:pic>
    </p:spTree>
    <p:extLst>
      <p:ext uri="{BB962C8B-B14F-4D97-AF65-F5344CB8AC3E}">
        <p14:creationId xmlns:p14="http://schemas.microsoft.com/office/powerpoint/2010/main" val="2588231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133736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sz="3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95992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994670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sz="3600">
                <a:gradFill>
                  <a:gsLst>
                    <a:gs pos="1250">
                      <a:schemeClr val="tx2"/>
                    </a:gs>
                    <a:gs pos="99000">
                      <a:schemeClr val="tx2"/>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4816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18933552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1181862"/>
          </a:xfrm>
          <a:noFill/>
        </p:spPr>
        <p:txBody>
          <a:bodyPr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794064"/>
          </a:xfrm>
          <a:noFill/>
        </p:spPr>
        <p:txBody>
          <a:bodyPr lIns="182880" tIns="146304" rIns="182880" bIns="146304">
            <a:sp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1181862"/>
          </a:xfrm>
          <a:noFill/>
        </p:spPr>
        <p:txBody>
          <a:bodyPr tIns="91440" bIns="91440" anchor="t" anchorCtr="0">
            <a:spAutoFit/>
          </a:bodyPr>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20258259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72884901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26629115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167207064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155672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3985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7293980"/>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sz="36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29941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sz="36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53196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8534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8839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8371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image" Target="../media/image1.png"/><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5"/>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70" r:id="rId1"/>
    <p:sldLayoutId id="2147484167" r:id="rId2"/>
    <p:sldLayoutId id="2147484087" r:id="rId3"/>
    <p:sldLayoutId id="2147484098" r:id="rId4"/>
    <p:sldLayoutId id="2147484107" r:id="rId5"/>
    <p:sldLayoutId id="2147484086" r:id="rId6"/>
    <p:sldLayoutId id="2147484099" r:id="rId7"/>
    <p:sldLayoutId id="2147484100" r:id="rId8"/>
    <p:sldLayoutId id="2147484106" r:id="rId9"/>
    <p:sldLayoutId id="2147484089" r:id="rId10"/>
    <p:sldLayoutId id="2147484092" r:id="rId11"/>
    <p:sldLayoutId id="2147484105" r:id="rId12"/>
    <p:sldLayoutId id="2147484182" r:id="rId13"/>
    <p:sldLayoutId id="2147484130" r:id="rId14"/>
    <p:sldLayoutId id="2147484101" r:id="rId15"/>
    <p:sldLayoutId id="2147484102" r:id="rId16"/>
    <p:sldLayoutId id="2147484093" r:id="rId17"/>
    <p:sldLayoutId id="2147484127" r:id="rId18"/>
    <p:sldLayoutId id="2147484128" r:id="rId19"/>
    <p:sldLayoutId id="2147484129" r:id="rId20"/>
    <p:sldLayoutId id="2147484094" r:id="rId21"/>
    <p:sldLayoutId id="2147484195" r:id="rId22"/>
    <p:sldLayoutId id="2147484096" r:id="rId23"/>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3"/>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266" r:id="rId1"/>
    <p:sldLayoutId id="2147484236" r:id="rId2"/>
    <p:sldLayoutId id="2147484240" r:id="rId3"/>
    <p:sldLayoutId id="2147484241" r:id="rId4"/>
    <p:sldLayoutId id="2147484244" r:id="rId5"/>
    <p:sldLayoutId id="2147484245" r:id="rId6"/>
    <p:sldLayoutId id="2147484247" r:id="rId7"/>
    <p:sldLayoutId id="2147484249" r:id="rId8"/>
    <p:sldLayoutId id="2147484250" r:id="rId9"/>
    <p:sldLayoutId id="2147484264" r:id="rId10"/>
    <p:sldLayoutId id="2147484251" r:id="rId11"/>
    <p:sldLayoutId id="2147484252" r:id="rId12"/>
    <p:sldLayoutId id="2147484253" r:id="rId13"/>
    <p:sldLayoutId id="2147484267" r:id="rId14"/>
    <p:sldLayoutId id="2147484256" r:id="rId15"/>
    <p:sldLayoutId id="2147484257" r:id="rId16"/>
    <p:sldLayoutId id="2147484258" r:id="rId17"/>
    <p:sldLayoutId id="2147484259" r:id="rId18"/>
    <p:sldLayoutId id="2147484260" r:id="rId19"/>
    <p:sldLayoutId id="2147484261" r:id="rId20"/>
    <p:sldLayoutId id="2147484263" r:id="rId2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2.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2.png"/><Relationship Id="rId4" Type="http://schemas.openxmlformats.org/officeDocument/2006/relationships/image" Target="../media/image28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8" Type="http://schemas.openxmlformats.org/officeDocument/2006/relationships/image" Target="../media/image50.png"/><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notesSlide" Target="../notesSlides/notesSlide21.xml"/><Relationship Id="rId16" Type="http://schemas.openxmlformats.org/officeDocument/2006/relationships/image" Target="../media/image45.png"/><Relationship Id="rId1" Type="http://schemas.openxmlformats.org/officeDocument/2006/relationships/slideLayout" Target="../slideLayouts/slideLayout3.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9" Type="http://schemas.openxmlformats.org/officeDocument/2006/relationships/image" Target="../media/image38.png"/><Relationship Id="rId14"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3.jpg"/><Relationship Id="rId7" Type="http://schemas.openxmlformats.org/officeDocument/2006/relationships/image" Target="../media/image14.png"/><Relationship Id="rId12"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jpg"/><Relationship Id="rId11" Type="http://schemas.openxmlformats.org/officeDocument/2006/relationships/image" Target="../media/image18.jpg"/><Relationship Id="rId5" Type="http://schemas.openxmlformats.org/officeDocument/2006/relationships/image" Target="../media/image8.png"/><Relationship Id="rId10" Type="http://schemas.openxmlformats.org/officeDocument/2006/relationships/image" Target="../media/image17.png"/><Relationship Id="rId4" Type="http://schemas.openxmlformats.org/officeDocument/2006/relationships/image" Target="../media/image7.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5.png"/><Relationship Id="rId10" Type="http://schemas.openxmlformats.org/officeDocument/2006/relationships/image" Target="../media/image27.png"/><Relationship Id="rId4" Type="http://schemas.openxmlformats.org/officeDocument/2006/relationships/image" Target="../media/image14.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5.png"/><Relationship Id="rId10" Type="http://schemas.openxmlformats.org/officeDocument/2006/relationships/image" Target="../media/image27.png"/><Relationship Id="rId4" Type="http://schemas.openxmlformats.org/officeDocument/2006/relationships/image" Target="../media/image14.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5.png"/><Relationship Id="rId10" Type="http://schemas.openxmlformats.org/officeDocument/2006/relationships/image" Target="../media/image27.png"/><Relationship Id="rId4" Type="http://schemas.openxmlformats.org/officeDocument/2006/relationships/image" Target="../media/image14.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5.png"/><Relationship Id="rId10" Type="http://schemas.openxmlformats.org/officeDocument/2006/relationships/image" Target="../media/image27.png"/><Relationship Id="rId4" Type="http://schemas.openxmlformats.org/officeDocument/2006/relationships/image" Target="../media/image14.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76540" y="3954457"/>
            <a:ext cx="9751697" cy="1830388"/>
          </a:xfrm>
        </p:spPr>
        <p:txBody>
          <a:bodyPr/>
          <a:lstStyle/>
          <a:p>
            <a:r>
              <a:rPr lang="en-US" b="1" dirty="0"/>
              <a:t>Wencong Xiao</a:t>
            </a:r>
            <a:r>
              <a:rPr lang="en-US" i="1" baseline="30000" dirty="0"/>
              <a:t>*◊</a:t>
            </a:r>
            <a:r>
              <a:rPr lang="en-US" dirty="0"/>
              <a:t>, Jilong Xue</a:t>
            </a:r>
            <a:r>
              <a:rPr lang="en-US" i="1" baseline="30000" dirty="0"/>
              <a:t>◊†</a:t>
            </a:r>
            <a:r>
              <a:rPr lang="en-US" dirty="0"/>
              <a:t>, Youshan Miao</a:t>
            </a:r>
            <a:r>
              <a:rPr lang="en-US" i="1" baseline="30000" dirty="0"/>
              <a:t>◊</a:t>
            </a:r>
            <a:r>
              <a:rPr lang="en-US" dirty="0"/>
              <a:t>, Zhen Li</a:t>
            </a:r>
            <a:r>
              <a:rPr lang="en-US" i="1" baseline="30000" dirty="0"/>
              <a:t>*◊</a:t>
            </a:r>
            <a:r>
              <a:rPr lang="en-US" dirty="0"/>
              <a:t>, Cheng Chen</a:t>
            </a:r>
            <a:r>
              <a:rPr lang="en-US" i="1" baseline="30000" dirty="0"/>
              <a:t>◊</a:t>
            </a:r>
            <a:r>
              <a:rPr lang="en-US" dirty="0"/>
              <a:t>, Ming Wu</a:t>
            </a:r>
            <a:r>
              <a:rPr lang="en-US" i="1" baseline="30000" dirty="0"/>
              <a:t>◊</a:t>
            </a:r>
            <a:r>
              <a:rPr lang="en-US" dirty="0"/>
              <a:t>, Wei Li</a:t>
            </a:r>
            <a:r>
              <a:rPr lang="en-US" i="1" baseline="30000" dirty="0"/>
              <a:t>*</a:t>
            </a:r>
            <a:r>
              <a:rPr lang="en-US" dirty="0"/>
              <a:t>, Lidong Zhou</a:t>
            </a:r>
            <a:r>
              <a:rPr lang="en-US" i="1" baseline="30000" dirty="0"/>
              <a:t>◊</a:t>
            </a:r>
          </a:p>
          <a:p>
            <a:endParaRPr lang="en-US" i="1" baseline="30000" dirty="0"/>
          </a:p>
          <a:p>
            <a:endParaRPr lang="en-US" i="1" baseline="30000" dirty="0"/>
          </a:p>
          <a:p>
            <a:r>
              <a:rPr lang="en-US" sz="2000" i="1" baseline="30000" dirty="0"/>
              <a:t>*</a:t>
            </a:r>
            <a:r>
              <a:rPr lang="en-US" sz="2000" i="1" dirty="0"/>
              <a:t>SKLSDE Lab, </a:t>
            </a:r>
            <a:r>
              <a:rPr lang="en-US" sz="2000" i="1" dirty="0" err="1"/>
              <a:t>Beihang</a:t>
            </a:r>
            <a:r>
              <a:rPr lang="en-US" sz="2000" i="1" dirty="0"/>
              <a:t> University; </a:t>
            </a:r>
            <a:r>
              <a:rPr lang="en-US" sz="2000" i="1" baseline="30000" dirty="0"/>
              <a:t>◊</a:t>
            </a:r>
            <a:r>
              <a:rPr lang="en-US" sz="2000" i="1" dirty="0"/>
              <a:t>Microsoft Research; </a:t>
            </a:r>
            <a:r>
              <a:rPr lang="en-US" sz="2000" i="1" baseline="30000" dirty="0"/>
              <a:t>†</a:t>
            </a:r>
            <a:r>
              <a:rPr lang="en-US" sz="2000" i="1" dirty="0"/>
              <a:t>Peking University</a:t>
            </a:r>
          </a:p>
          <a:p>
            <a:endParaRPr lang="en-US" i="1" dirty="0"/>
          </a:p>
        </p:txBody>
      </p:sp>
      <p:sp>
        <p:nvSpPr>
          <p:cNvPr id="2" name="Title 1"/>
          <p:cNvSpPr>
            <a:spLocks noGrp="1"/>
          </p:cNvSpPr>
          <p:nvPr>
            <p:ph type="title"/>
          </p:nvPr>
        </p:nvSpPr>
        <p:spPr>
          <a:xfrm>
            <a:off x="274702" y="2117165"/>
            <a:ext cx="10667935" cy="1837298"/>
          </a:xfrm>
        </p:spPr>
        <p:txBody>
          <a:bodyPr/>
          <a:lstStyle/>
          <a:p>
            <a:r>
              <a:rPr lang="en-US" dirty="0"/>
              <a:t>TuX</a:t>
            </a:r>
            <a:r>
              <a:rPr lang="en-US" baseline="30000" dirty="0"/>
              <a:t>2</a:t>
            </a:r>
            <a:r>
              <a:rPr lang="en-US" dirty="0"/>
              <a:t>: Distributed Graph Computation for Machine Learning</a:t>
            </a:r>
          </a:p>
        </p:txBody>
      </p:sp>
      <p:sp>
        <p:nvSpPr>
          <p:cNvPr id="5" name="Rectangle 4"/>
          <p:cNvSpPr/>
          <p:nvPr/>
        </p:nvSpPr>
        <p:spPr>
          <a:xfrm>
            <a:off x="311214" y="6469062"/>
            <a:ext cx="6216650" cy="307777"/>
          </a:xfrm>
          <a:prstGeom prst="rect">
            <a:avLst/>
          </a:prstGeom>
        </p:spPr>
        <p:txBody>
          <a:bodyPr>
            <a:spAutoFit/>
          </a:bodyPr>
          <a:lstStyle/>
          <a:p>
            <a:r>
              <a:rPr lang="en-US" sz="1400" dirty="0">
                <a:latin typeface="+mj-lt"/>
              </a:rPr>
              <a:t> NSDI’17, Boston, MA</a:t>
            </a:r>
          </a:p>
        </p:txBody>
      </p:sp>
    </p:spTree>
    <p:extLst>
      <p:ext uri="{BB962C8B-B14F-4D97-AF65-F5344CB8AC3E}">
        <p14:creationId xmlns:p14="http://schemas.microsoft.com/office/powerpoint/2010/main" val="401032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Architecture</a:t>
            </a:r>
          </a:p>
        </p:txBody>
      </p:sp>
      <p:sp>
        <p:nvSpPr>
          <p:cNvPr id="3" name="Text Placeholder 2"/>
          <p:cNvSpPr>
            <a:spLocks noGrp="1"/>
          </p:cNvSpPr>
          <p:nvPr>
            <p:ph type="body" sz="quarter" idx="10"/>
          </p:nvPr>
        </p:nvSpPr>
        <p:spPr>
          <a:xfrm>
            <a:off x="6730063" y="2278062"/>
            <a:ext cx="4898374" cy="2172903"/>
          </a:xfrm>
        </p:spPr>
        <p:txBody>
          <a:bodyPr/>
          <a:lstStyle/>
          <a:p>
            <a:r>
              <a:rPr lang="en-US" dirty="0"/>
              <a:t>Vertex-cut </a:t>
            </a:r>
            <a:r>
              <a:rPr lang="en-US" altLang="zh-CN" dirty="0"/>
              <a:t>approach</a:t>
            </a:r>
            <a:endParaRPr lang="en-US" dirty="0"/>
          </a:p>
          <a:p>
            <a:pPr marL="342900" lvl="1" indent="-342900">
              <a:buFont typeface="Segoe UI" panose="020B0502040204020203" pitchFamily="34" charset="0"/>
              <a:buChar char="⁻"/>
            </a:pPr>
            <a:r>
              <a:rPr lang="en-US" dirty="0"/>
              <a:t>Effective </a:t>
            </a:r>
            <a:r>
              <a:rPr lang="en-US" altLang="zh-CN" dirty="0"/>
              <a:t>for </a:t>
            </a:r>
            <a:r>
              <a:rPr lang="en-US" dirty="0"/>
              <a:t>power-law graph</a:t>
            </a:r>
          </a:p>
          <a:p>
            <a:pPr marL="342900" lvl="1" indent="-342900">
              <a:buFont typeface="Segoe UI" panose="020B0502040204020203" pitchFamily="34" charset="0"/>
              <a:buChar char="⁻"/>
            </a:pPr>
            <a:r>
              <a:rPr lang="en-US" dirty="0"/>
              <a:t>Naturally fits P-S model</a:t>
            </a:r>
          </a:p>
          <a:p>
            <a:pPr marL="571500" lvl="2" indent="-342900">
              <a:buFont typeface="Segoe UI" panose="020B0502040204020203" pitchFamily="34" charset="0"/>
              <a:buChar char="⁻"/>
            </a:pPr>
            <a:r>
              <a:rPr lang="en-US" dirty="0"/>
              <a:t>Master vertices as the global state</a:t>
            </a:r>
          </a:p>
          <a:p>
            <a:pPr marL="571500" lvl="2" indent="-342900">
              <a:buFont typeface="Segoe UI" panose="020B0502040204020203" pitchFamily="34" charset="0"/>
              <a:buChar char="⁻"/>
            </a:pPr>
            <a:r>
              <a:rPr lang="en-US" dirty="0"/>
              <a:t>Mirror vertices as the local cache</a:t>
            </a:r>
          </a:p>
        </p:txBody>
      </p:sp>
      <p:sp>
        <p:nvSpPr>
          <p:cNvPr id="5" name="Rectangle 4"/>
          <p:cNvSpPr/>
          <p:nvPr/>
        </p:nvSpPr>
        <p:spPr bwMode="auto">
          <a:xfrm>
            <a:off x="936490" y="2305726"/>
            <a:ext cx="2514600" cy="3124200"/>
          </a:xfrm>
          <a:prstGeom prst="rect">
            <a:avLst/>
          </a:prstGeom>
          <a:noFill/>
          <a:ln w="1587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1072695" y="2610526"/>
            <a:ext cx="2250253" cy="685800"/>
          </a:xfrm>
          <a:prstGeom prst="rect">
            <a:avLst/>
          </a:prstGeom>
          <a:noFill/>
          <a:ln w="15875">
            <a:solidFill>
              <a:schemeClr val="tx2"/>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1072695" y="3606823"/>
            <a:ext cx="2242190" cy="1496379"/>
          </a:xfrm>
          <a:prstGeom prst="rect">
            <a:avLst/>
          </a:prstGeom>
          <a:noFill/>
          <a:ln w="15875">
            <a:solidFill>
              <a:schemeClr val="tx2"/>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TextBox 9"/>
          <p:cNvSpPr txBox="1"/>
          <p:nvPr/>
        </p:nvSpPr>
        <p:spPr>
          <a:xfrm>
            <a:off x="2460490" y="2639494"/>
            <a:ext cx="595356" cy="627864"/>
          </a:xfrm>
          <a:prstGeom prst="rect">
            <a:avLst/>
          </a:prstGeom>
          <a:noFill/>
        </p:spPr>
        <p:txBody>
          <a:bodyPr wrap="none" lIns="182880" tIns="146304" rIns="182880" bIns="146304" rtlCol="0">
            <a:spAutoFit/>
          </a:bodyPr>
          <a:lstStyle/>
          <a:p>
            <a:pPr>
              <a:lnSpc>
                <a:spcPct val="90000"/>
              </a:lnSpc>
              <a:spcAft>
                <a:spcPts val="600"/>
              </a:spcAft>
            </a:pPr>
            <a:r>
              <a:rPr lang="en-US" sz="2400" dirty="0"/>
              <a:t>…</a:t>
            </a:r>
          </a:p>
        </p:txBody>
      </p:sp>
      <p:sp>
        <p:nvSpPr>
          <p:cNvPr id="12" name="TextBox 11"/>
          <p:cNvSpPr txBox="1"/>
          <p:nvPr/>
        </p:nvSpPr>
        <p:spPr>
          <a:xfrm>
            <a:off x="1331734" y="2639494"/>
            <a:ext cx="595356"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a:t>
            </a:r>
          </a:p>
        </p:txBody>
      </p:sp>
      <p:sp>
        <p:nvSpPr>
          <p:cNvPr id="14" name="Oval 13"/>
          <p:cNvSpPr/>
          <p:nvPr/>
        </p:nvSpPr>
        <p:spPr bwMode="auto">
          <a:xfrm>
            <a:off x="1863082" y="3916140"/>
            <a:ext cx="292608" cy="304800"/>
          </a:xfrm>
          <a:prstGeom prst="ellipse">
            <a:avLst/>
          </a:prstGeom>
          <a:noFill/>
          <a:ln w="15875">
            <a:solidFill>
              <a:srgbClr val="FFC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endParaRPr lang="en-US" sz="1100" dirty="0">
              <a:solidFill>
                <a:schemeClr val="tx1"/>
              </a:solidFill>
              <a:ea typeface="Segoe UI" pitchFamily="34" charset="0"/>
              <a:cs typeface="Segoe UI" pitchFamily="34" charset="0"/>
            </a:endParaRPr>
          </a:p>
        </p:txBody>
      </p:sp>
      <p:sp>
        <p:nvSpPr>
          <p:cNvPr id="15" name="Oval 14"/>
          <p:cNvSpPr/>
          <p:nvPr/>
        </p:nvSpPr>
        <p:spPr bwMode="auto">
          <a:xfrm>
            <a:off x="2231890" y="3916140"/>
            <a:ext cx="292608" cy="304800"/>
          </a:xfrm>
          <a:prstGeom prst="ellipse">
            <a:avLst/>
          </a:prstGeom>
          <a:noFill/>
          <a:ln w="15875">
            <a:solidFill>
              <a:srgbClr val="FFC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endParaRPr lang="en-US" sz="1100" dirty="0">
              <a:solidFill>
                <a:schemeClr val="tx1"/>
              </a:solidFill>
              <a:ea typeface="Segoe UI" pitchFamily="34" charset="0"/>
              <a:cs typeface="Segoe UI" pitchFamily="34" charset="0"/>
            </a:endParaRPr>
          </a:p>
        </p:txBody>
      </p:sp>
      <p:sp>
        <p:nvSpPr>
          <p:cNvPr id="16" name="Oval 15"/>
          <p:cNvSpPr/>
          <p:nvPr/>
        </p:nvSpPr>
        <p:spPr bwMode="auto">
          <a:xfrm>
            <a:off x="2612890" y="3916140"/>
            <a:ext cx="292608" cy="304800"/>
          </a:xfrm>
          <a:prstGeom prst="ellipse">
            <a:avLst/>
          </a:prstGeom>
          <a:noFill/>
          <a:ln w="15875">
            <a:solidFill>
              <a:srgbClr val="FFC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endParaRPr lang="en-US" sz="1100" dirty="0">
              <a:solidFill>
                <a:schemeClr val="tx1"/>
              </a:solidFill>
              <a:ea typeface="Segoe UI" pitchFamily="34" charset="0"/>
              <a:cs typeface="Segoe UI" pitchFamily="34" charset="0"/>
            </a:endParaRPr>
          </a:p>
        </p:txBody>
      </p:sp>
      <p:sp>
        <p:nvSpPr>
          <p:cNvPr id="17" name="Oval 16"/>
          <p:cNvSpPr/>
          <p:nvPr/>
        </p:nvSpPr>
        <p:spPr bwMode="auto">
          <a:xfrm>
            <a:off x="1482082" y="3916140"/>
            <a:ext cx="292608" cy="304800"/>
          </a:xfrm>
          <a:prstGeom prst="ellipse">
            <a:avLst/>
          </a:prstGeom>
          <a:noFill/>
          <a:ln w="15875">
            <a:solidFill>
              <a:srgbClr val="FFC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endParaRPr lang="en-US" sz="1100" dirty="0">
              <a:solidFill>
                <a:schemeClr val="tx1"/>
              </a:solidFill>
              <a:ea typeface="Segoe UI" pitchFamily="34" charset="0"/>
              <a:cs typeface="Segoe UI" pitchFamily="34" charset="0"/>
            </a:endParaRPr>
          </a:p>
        </p:txBody>
      </p:sp>
      <p:sp>
        <p:nvSpPr>
          <p:cNvPr id="19" name="Oval 18"/>
          <p:cNvSpPr/>
          <p:nvPr/>
        </p:nvSpPr>
        <p:spPr bwMode="auto">
          <a:xfrm>
            <a:off x="1863082" y="2912428"/>
            <a:ext cx="292608" cy="304800"/>
          </a:xfrm>
          <a:prstGeom prst="ellipse">
            <a:avLst/>
          </a:prstGeom>
          <a:noFill/>
          <a:ln w="15875">
            <a:solidFill>
              <a:schemeClr val="accent3">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endParaRPr lang="en-US" sz="1100" dirty="0">
              <a:solidFill>
                <a:schemeClr val="tx1"/>
              </a:solidFill>
              <a:ea typeface="Segoe UI" pitchFamily="34" charset="0"/>
              <a:cs typeface="Segoe UI" pitchFamily="34" charset="0"/>
            </a:endParaRPr>
          </a:p>
        </p:txBody>
      </p:sp>
      <p:sp>
        <p:nvSpPr>
          <p:cNvPr id="20" name="Oval 19"/>
          <p:cNvSpPr/>
          <p:nvPr/>
        </p:nvSpPr>
        <p:spPr bwMode="auto">
          <a:xfrm>
            <a:off x="2231890" y="2912428"/>
            <a:ext cx="292608" cy="304800"/>
          </a:xfrm>
          <a:prstGeom prst="ellipse">
            <a:avLst/>
          </a:prstGeom>
          <a:noFill/>
          <a:ln w="15875">
            <a:solidFill>
              <a:schemeClr val="accent3">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endParaRPr lang="en-US" sz="1100" dirty="0">
              <a:solidFill>
                <a:schemeClr val="tx1"/>
              </a:solidFill>
              <a:ea typeface="Segoe UI" pitchFamily="34" charset="0"/>
              <a:cs typeface="Segoe UI" pitchFamily="34" charset="0"/>
            </a:endParaRPr>
          </a:p>
        </p:txBody>
      </p:sp>
      <p:sp>
        <p:nvSpPr>
          <p:cNvPr id="21" name="TextBox 20"/>
          <p:cNvSpPr txBox="1"/>
          <p:nvPr/>
        </p:nvSpPr>
        <p:spPr>
          <a:xfrm>
            <a:off x="2835640" y="3772891"/>
            <a:ext cx="539250" cy="544765"/>
          </a:xfrm>
          <a:prstGeom prst="rect">
            <a:avLst/>
          </a:prstGeom>
          <a:noFill/>
        </p:spPr>
        <p:txBody>
          <a:bodyPr wrap="none" lIns="182880" tIns="146304" rIns="182880" bIns="146304" rtlCol="0">
            <a:spAutoFit/>
          </a:bodyPr>
          <a:lstStyle/>
          <a:p>
            <a:pPr>
              <a:lnSpc>
                <a:spcPct val="90000"/>
              </a:lnSpc>
              <a:spcAft>
                <a:spcPts val="600"/>
              </a:spcAft>
            </a:pPr>
            <a:r>
              <a:rPr lang="en-US" dirty="0"/>
              <a:t>…</a:t>
            </a:r>
          </a:p>
        </p:txBody>
      </p:sp>
      <p:sp>
        <p:nvSpPr>
          <p:cNvPr id="22" name="TextBox 21"/>
          <p:cNvSpPr txBox="1"/>
          <p:nvPr/>
        </p:nvSpPr>
        <p:spPr>
          <a:xfrm>
            <a:off x="1012690" y="3772891"/>
            <a:ext cx="539250" cy="544765"/>
          </a:xfrm>
          <a:prstGeom prst="rect">
            <a:avLst/>
          </a:prstGeom>
          <a:noFill/>
        </p:spPr>
        <p:txBody>
          <a:bodyPr wrap="none" lIns="182880" tIns="146304" rIns="182880" bIns="146304" rtlCol="0">
            <a:spAutoFit/>
          </a:bodyPr>
          <a:lstStyle/>
          <a:p>
            <a:pPr>
              <a:lnSpc>
                <a:spcPct val="90000"/>
              </a:lnSpc>
              <a:spcAft>
                <a:spcPts val="600"/>
              </a:spcAft>
            </a:pPr>
            <a:r>
              <a:rPr lang="en-US" dirty="0"/>
              <a:t>…</a:t>
            </a:r>
          </a:p>
        </p:txBody>
      </p:sp>
      <p:sp>
        <p:nvSpPr>
          <p:cNvPr id="23" name="TextBox 22"/>
          <p:cNvSpPr txBox="1"/>
          <p:nvPr/>
        </p:nvSpPr>
        <p:spPr>
          <a:xfrm>
            <a:off x="4206744" y="2472519"/>
            <a:ext cx="1736566" cy="541687"/>
          </a:xfrm>
          <a:prstGeom prst="rect">
            <a:avLst/>
          </a:prstGeom>
          <a:noFill/>
        </p:spPr>
        <p:txBody>
          <a:bodyPr wrap="none" lIns="182880" tIns="146304" rIns="182880" bIns="146304" rtlCol="0">
            <a:spAutoFit/>
          </a:bodyPr>
          <a:lstStyle/>
          <a:p>
            <a:pPr>
              <a:spcAft>
                <a:spcPts val="600"/>
              </a:spcAft>
            </a:pPr>
            <a:r>
              <a:rPr lang="en-US" sz="1600" dirty="0">
                <a:gradFill>
                  <a:gsLst>
                    <a:gs pos="2917">
                      <a:schemeClr val="tx1"/>
                    </a:gs>
                    <a:gs pos="30000">
                      <a:schemeClr val="tx1"/>
                    </a:gs>
                  </a:gsLst>
                  <a:lin ang="5400000" scaled="0"/>
                </a:gradFill>
              </a:rPr>
              <a:t>Master vertices</a:t>
            </a:r>
          </a:p>
        </p:txBody>
      </p:sp>
      <p:grpSp>
        <p:nvGrpSpPr>
          <p:cNvPr id="43" name="Group 42"/>
          <p:cNvGrpSpPr/>
          <p:nvPr/>
        </p:nvGrpSpPr>
        <p:grpSpPr>
          <a:xfrm>
            <a:off x="1291185" y="4439326"/>
            <a:ext cx="1828800" cy="274320"/>
            <a:chOff x="3777270" y="5968465"/>
            <a:chExt cx="1828800" cy="274320"/>
          </a:xfrm>
        </p:grpSpPr>
        <p:cxnSp>
          <p:nvCxnSpPr>
            <p:cNvPr id="44" name="Straight Connector 43"/>
            <p:cNvCxnSpPr/>
            <p:nvPr/>
          </p:nvCxnSpPr>
          <p:spPr>
            <a:xfrm>
              <a:off x="3777270" y="5968465"/>
              <a:ext cx="1828800" cy="0"/>
            </a:xfrm>
            <a:prstGeom prst="line">
              <a:avLst/>
            </a:prstGeom>
            <a:ln w="22225">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777270" y="6240462"/>
              <a:ext cx="1828800" cy="0"/>
            </a:xfrm>
            <a:prstGeom prst="line">
              <a:avLst/>
            </a:prstGeom>
            <a:ln w="22225">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082070" y="5968465"/>
              <a:ext cx="0" cy="274320"/>
            </a:xfrm>
            <a:prstGeom prst="line">
              <a:avLst/>
            </a:prstGeom>
            <a:ln w="22225">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310670" y="5968465"/>
              <a:ext cx="0" cy="274320"/>
            </a:xfrm>
            <a:prstGeom prst="line">
              <a:avLst/>
            </a:prstGeom>
            <a:ln w="22225">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539270" y="5968465"/>
              <a:ext cx="0" cy="274320"/>
            </a:xfrm>
            <a:prstGeom prst="line">
              <a:avLst/>
            </a:prstGeom>
            <a:ln w="22225">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767870" y="5968465"/>
              <a:ext cx="0" cy="274320"/>
            </a:xfrm>
            <a:prstGeom prst="line">
              <a:avLst/>
            </a:prstGeom>
            <a:ln w="22225">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996470" y="5968465"/>
              <a:ext cx="0" cy="274320"/>
            </a:xfrm>
            <a:prstGeom prst="line">
              <a:avLst/>
            </a:prstGeom>
            <a:ln w="22225">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225070" y="5968465"/>
              <a:ext cx="0" cy="274320"/>
            </a:xfrm>
            <a:prstGeom prst="line">
              <a:avLst/>
            </a:prstGeom>
            <a:ln w="22225">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52" name="Rectangle 51"/>
          <p:cNvSpPr/>
          <p:nvPr/>
        </p:nvSpPr>
        <p:spPr bwMode="auto">
          <a:xfrm>
            <a:off x="3832090" y="2305726"/>
            <a:ext cx="2514600" cy="3124200"/>
          </a:xfrm>
          <a:prstGeom prst="rect">
            <a:avLst/>
          </a:prstGeom>
          <a:noFill/>
          <a:ln w="1587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3" name="Rectangle 52"/>
          <p:cNvSpPr/>
          <p:nvPr/>
        </p:nvSpPr>
        <p:spPr bwMode="auto">
          <a:xfrm>
            <a:off x="3968295" y="2610526"/>
            <a:ext cx="2250253" cy="685800"/>
          </a:xfrm>
          <a:prstGeom prst="rect">
            <a:avLst/>
          </a:prstGeom>
          <a:noFill/>
          <a:ln w="15875">
            <a:solidFill>
              <a:schemeClr val="tx2"/>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4" name="Rectangle 53"/>
          <p:cNvSpPr/>
          <p:nvPr/>
        </p:nvSpPr>
        <p:spPr bwMode="auto">
          <a:xfrm>
            <a:off x="3968295" y="3606823"/>
            <a:ext cx="2242190" cy="1496379"/>
          </a:xfrm>
          <a:prstGeom prst="rect">
            <a:avLst/>
          </a:prstGeom>
          <a:noFill/>
          <a:ln w="15875">
            <a:solidFill>
              <a:schemeClr val="tx2"/>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5" name="TextBox 54"/>
          <p:cNvSpPr txBox="1"/>
          <p:nvPr/>
        </p:nvSpPr>
        <p:spPr>
          <a:xfrm>
            <a:off x="5356090" y="2639494"/>
            <a:ext cx="595356" cy="627864"/>
          </a:xfrm>
          <a:prstGeom prst="rect">
            <a:avLst/>
          </a:prstGeom>
          <a:noFill/>
        </p:spPr>
        <p:txBody>
          <a:bodyPr wrap="none" lIns="182880" tIns="146304" rIns="182880" bIns="146304" rtlCol="0">
            <a:spAutoFit/>
          </a:bodyPr>
          <a:lstStyle/>
          <a:p>
            <a:pPr>
              <a:lnSpc>
                <a:spcPct val="90000"/>
              </a:lnSpc>
              <a:spcAft>
                <a:spcPts val="600"/>
              </a:spcAft>
            </a:pPr>
            <a:r>
              <a:rPr lang="en-US" sz="2400" dirty="0"/>
              <a:t>…</a:t>
            </a:r>
          </a:p>
        </p:txBody>
      </p:sp>
      <p:sp>
        <p:nvSpPr>
          <p:cNvPr id="56" name="TextBox 55"/>
          <p:cNvSpPr txBox="1"/>
          <p:nvPr/>
        </p:nvSpPr>
        <p:spPr>
          <a:xfrm>
            <a:off x="4227334" y="2639494"/>
            <a:ext cx="595356"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a:t>
            </a:r>
          </a:p>
        </p:txBody>
      </p:sp>
      <p:sp>
        <p:nvSpPr>
          <p:cNvPr id="57" name="Oval 56"/>
          <p:cNvSpPr/>
          <p:nvPr/>
        </p:nvSpPr>
        <p:spPr bwMode="auto">
          <a:xfrm>
            <a:off x="4758682" y="3916140"/>
            <a:ext cx="292608" cy="304800"/>
          </a:xfrm>
          <a:prstGeom prst="ellipse">
            <a:avLst/>
          </a:prstGeom>
          <a:noFill/>
          <a:ln w="15875">
            <a:solidFill>
              <a:srgbClr val="FFC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endParaRPr lang="en-US" sz="1100" dirty="0">
              <a:solidFill>
                <a:schemeClr val="tx1"/>
              </a:solidFill>
              <a:ea typeface="Segoe UI" pitchFamily="34" charset="0"/>
              <a:cs typeface="Segoe UI" pitchFamily="34" charset="0"/>
            </a:endParaRPr>
          </a:p>
        </p:txBody>
      </p:sp>
      <p:sp>
        <p:nvSpPr>
          <p:cNvPr id="58" name="Oval 57"/>
          <p:cNvSpPr/>
          <p:nvPr/>
        </p:nvSpPr>
        <p:spPr bwMode="auto">
          <a:xfrm>
            <a:off x="5127490" y="3916140"/>
            <a:ext cx="292608" cy="304800"/>
          </a:xfrm>
          <a:prstGeom prst="ellipse">
            <a:avLst/>
          </a:prstGeom>
          <a:noFill/>
          <a:ln w="15875">
            <a:solidFill>
              <a:srgbClr val="FFC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endParaRPr lang="en-US" sz="1100" dirty="0">
              <a:solidFill>
                <a:schemeClr val="tx1"/>
              </a:solidFill>
              <a:ea typeface="Segoe UI" pitchFamily="34" charset="0"/>
              <a:cs typeface="Segoe UI" pitchFamily="34" charset="0"/>
            </a:endParaRPr>
          </a:p>
        </p:txBody>
      </p:sp>
      <p:sp>
        <p:nvSpPr>
          <p:cNvPr id="59" name="Oval 58"/>
          <p:cNvSpPr/>
          <p:nvPr/>
        </p:nvSpPr>
        <p:spPr bwMode="auto">
          <a:xfrm>
            <a:off x="5508490" y="3916140"/>
            <a:ext cx="292608" cy="304800"/>
          </a:xfrm>
          <a:prstGeom prst="ellipse">
            <a:avLst/>
          </a:prstGeom>
          <a:noFill/>
          <a:ln w="15875">
            <a:solidFill>
              <a:srgbClr val="FFC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endParaRPr lang="en-US" sz="1100" dirty="0">
              <a:solidFill>
                <a:schemeClr val="tx1"/>
              </a:solidFill>
              <a:ea typeface="Segoe UI" pitchFamily="34" charset="0"/>
              <a:cs typeface="Segoe UI" pitchFamily="34" charset="0"/>
            </a:endParaRPr>
          </a:p>
        </p:txBody>
      </p:sp>
      <p:sp>
        <p:nvSpPr>
          <p:cNvPr id="60" name="Oval 59"/>
          <p:cNvSpPr/>
          <p:nvPr/>
        </p:nvSpPr>
        <p:spPr bwMode="auto">
          <a:xfrm>
            <a:off x="4377682" y="3916140"/>
            <a:ext cx="292608" cy="304800"/>
          </a:xfrm>
          <a:prstGeom prst="ellipse">
            <a:avLst/>
          </a:prstGeom>
          <a:noFill/>
          <a:ln w="15875">
            <a:solidFill>
              <a:srgbClr val="FFC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endParaRPr lang="en-US" sz="1100" dirty="0">
              <a:solidFill>
                <a:schemeClr val="tx1"/>
              </a:solidFill>
              <a:ea typeface="Segoe UI" pitchFamily="34" charset="0"/>
              <a:cs typeface="Segoe UI" pitchFamily="34" charset="0"/>
            </a:endParaRPr>
          </a:p>
        </p:txBody>
      </p:sp>
      <p:sp>
        <p:nvSpPr>
          <p:cNvPr id="61" name="Oval 60"/>
          <p:cNvSpPr/>
          <p:nvPr/>
        </p:nvSpPr>
        <p:spPr bwMode="auto">
          <a:xfrm>
            <a:off x="4758682" y="2912428"/>
            <a:ext cx="292608" cy="304800"/>
          </a:xfrm>
          <a:prstGeom prst="ellipse">
            <a:avLst/>
          </a:prstGeom>
          <a:noFill/>
          <a:ln w="15875">
            <a:solidFill>
              <a:schemeClr val="accent3">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endParaRPr lang="en-US" sz="1100" dirty="0">
              <a:solidFill>
                <a:schemeClr val="tx1"/>
              </a:solidFill>
              <a:ea typeface="Segoe UI" pitchFamily="34" charset="0"/>
              <a:cs typeface="Segoe UI" pitchFamily="34" charset="0"/>
            </a:endParaRPr>
          </a:p>
        </p:txBody>
      </p:sp>
      <p:sp>
        <p:nvSpPr>
          <p:cNvPr id="62" name="Oval 61"/>
          <p:cNvSpPr/>
          <p:nvPr/>
        </p:nvSpPr>
        <p:spPr bwMode="auto">
          <a:xfrm>
            <a:off x="5127490" y="2912428"/>
            <a:ext cx="292608" cy="304800"/>
          </a:xfrm>
          <a:prstGeom prst="ellipse">
            <a:avLst/>
          </a:prstGeom>
          <a:noFill/>
          <a:ln w="15875">
            <a:solidFill>
              <a:schemeClr val="accent3">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endParaRPr lang="en-US" sz="1100" dirty="0">
              <a:solidFill>
                <a:schemeClr val="tx1"/>
              </a:solidFill>
              <a:ea typeface="Segoe UI" pitchFamily="34" charset="0"/>
              <a:cs typeface="Segoe UI" pitchFamily="34" charset="0"/>
            </a:endParaRPr>
          </a:p>
        </p:txBody>
      </p:sp>
      <p:sp>
        <p:nvSpPr>
          <p:cNvPr id="63" name="TextBox 62"/>
          <p:cNvSpPr txBox="1"/>
          <p:nvPr/>
        </p:nvSpPr>
        <p:spPr>
          <a:xfrm>
            <a:off x="5731240" y="3772891"/>
            <a:ext cx="539250" cy="544765"/>
          </a:xfrm>
          <a:prstGeom prst="rect">
            <a:avLst/>
          </a:prstGeom>
          <a:noFill/>
        </p:spPr>
        <p:txBody>
          <a:bodyPr wrap="none" lIns="182880" tIns="146304" rIns="182880" bIns="146304" rtlCol="0">
            <a:spAutoFit/>
          </a:bodyPr>
          <a:lstStyle/>
          <a:p>
            <a:pPr>
              <a:lnSpc>
                <a:spcPct val="90000"/>
              </a:lnSpc>
              <a:spcAft>
                <a:spcPts val="600"/>
              </a:spcAft>
            </a:pPr>
            <a:r>
              <a:rPr lang="en-US" dirty="0"/>
              <a:t>…</a:t>
            </a:r>
          </a:p>
        </p:txBody>
      </p:sp>
      <p:sp>
        <p:nvSpPr>
          <p:cNvPr id="64" name="TextBox 63"/>
          <p:cNvSpPr txBox="1"/>
          <p:nvPr/>
        </p:nvSpPr>
        <p:spPr>
          <a:xfrm>
            <a:off x="3908290" y="3772891"/>
            <a:ext cx="539250" cy="544765"/>
          </a:xfrm>
          <a:prstGeom prst="rect">
            <a:avLst/>
          </a:prstGeom>
          <a:noFill/>
        </p:spPr>
        <p:txBody>
          <a:bodyPr wrap="none" lIns="182880" tIns="146304" rIns="182880" bIns="146304" rtlCol="0">
            <a:spAutoFit/>
          </a:bodyPr>
          <a:lstStyle/>
          <a:p>
            <a:pPr>
              <a:lnSpc>
                <a:spcPct val="90000"/>
              </a:lnSpc>
              <a:spcAft>
                <a:spcPts val="600"/>
              </a:spcAft>
            </a:pPr>
            <a:r>
              <a:rPr lang="en-US" dirty="0"/>
              <a:t>…</a:t>
            </a:r>
          </a:p>
        </p:txBody>
      </p:sp>
      <p:grpSp>
        <p:nvGrpSpPr>
          <p:cNvPr id="65" name="Group 64"/>
          <p:cNvGrpSpPr/>
          <p:nvPr/>
        </p:nvGrpSpPr>
        <p:grpSpPr>
          <a:xfrm>
            <a:off x="4186785" y="4439326"/>
            <a:ext cx="1828800" cy="274320"/>
            <a:chOff x="3777270" y="5968465"/>
            <a:chExt cx="1828800" cy="274320"/>
          </a:xfrm>
        </p:grpSpPr>
        <p:cxnSp>
          <p:nvCxnSpPr>
            <p:cNvPr id="66" name="Straight Connector 65"/>
            <p:cNvCxnSpPr/>
            <p:nvPr/>
          </p:nvCxnSpPr>
          <p:spPr>
            <a:xfrm>
              <a:off x="3777270" y="5968465"/>
              <a:ext cx="1828800" cy="0"/>
            </a:xfrm>
            <a:prstGeom prst="line">
              <a:avLst/>
            </a:prstGeom>
            <a:ln w="22225">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777270" y="6240462"/>
              <a:ext cx="1828800" cy="0"/>
            </a:xfrm>
            <a:prstGeom prst="line">
              <a:avLst/>
            </a:prstGeom>
            <a:ln w="22225">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082070" y="5968465"/>
              <a:ext cx="0" cy="274320"/>
            </a:xfrm>
            <a:prstGeom prst="line">
              <a:avLst/>
            </a:prstGeom>
            <a:ln w="22225">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310670" y="5968465"/>
              <a:ext cx="0" cy="274320"/>
            </a:xfrm>
            <a:prstGeom prst="line">
              <a:avLst/>
            </a:prstGeom>
            <a:ln w="22225">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539270" y="5968465"/>
              <a:ext cx="0" cy="274320"/>
            </a:xfrm>
            <a:prstGeom prst="line">
              <a:avLst/>
            </a:prstGeom>
            <a:ln w="22225">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767870" y="5968465"/>
              <a:ext cx="0" cy="274320"/>
            </a:xfrm>
            <a:prstGeom prst="line">
              <a:avLst/>
            </a:prstGeom>
            <a:ln w="22225">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996470" y="5968465"/>
              <a:ext cx="0" cy="274320"/>
            </a:xfrm>
            <a:prstGeom prst="line">
              <a:avLst/>
            </a:prstGeom>
            <a:ln w="22225">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225070" y="5968465"/>
              <a:ext cx="0" cy="274320"/>
            </a:xfrm>
            <a:prstGeom prst="line">
              <a:avLst/>
            </a:prstGeom>
            <a:ln w="22225">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4" name="TextBox 73"/>
              <p:cNvSpPr txBox="1"/>
              <p:nvPr/>
            </p:nvSpPr>
            <p:spPr>
              <a:xfrm>
                <a:off x="1715107" y="2797349"/>
                <a:ext cx="592983" cy="541687"/>
              </a:xfrm>
              <a:prstGeom prst="rect">
                <a:avLst/>
              </a:prstGeom>
              <a:noFill/>
            </p:spPr>
            <p:txBody>
              <a:bodyPr wrap="none" lIns="182880" tIns="146304" rIns="182880" bIns="146304"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gradFill>
                                <a:gsLst>
                                  <a:gs pos="2917">
                                    <a:schemeClr val="tx1"/>
                                  </a:gs>
                                  <a:gs pos="30000">
                                    <a:schemeClr val="tx1"/>
                                  </a:gs>
                                </a:gsLst>
                                <a:lin ang="5400000" scaled="0"/>
                              </a:gradFill>
                              <a:latin typeface="Cambria Math" panose="02040503050406030204" pitchFamily="18" charset="0"/>
                            </a:rPr>
                          </m:ctrlPr>
                        </m:sSubPr>
                        <m:e>
                          <m:r>
                            <a:rPr lang="en-US" sz="1600" b="0" i="1" smtClean="0">
                              <a:gradFill>
                                <a:gsLst>
                                  <a:gs pos="2917">
                                    <a:schemeClr val="tx1"/>
                                  </a:gs>
                                  <a:gs pos="30000">
                                    <a:schemeClr val="tx1"/>
                                  </a:gs>
                                </a:gsLst>
                                <a:lin ang="5400000" scaled="0"/>
                              </a:gradFill>
                              <a:latin typeface="Cambria Math" panose="02040503050406030204" pitchFamily="18" charset="0"/>
                            </a:rPr>
                            <m:t>𝑉</m:t>
                          </m:r>
                        </m:e>
                        <m:sub>
                          <m:r>
                            <a:rPr lang="en-US" sz="1600" b="0" i="1" smtClean="0">
                              <a:gradFill>
                                <a:gsLst>
                                  <a:gs pos="2917">
                                    <a:schemeClr val="tx1"/>
                                  </a:gs>
                                  <a:gs pos="30000">
                                    <a:schemeClr val="tx1"/>
                                  </a:gs>
                                </a:gsLst>
                                <a:lin ang="5400000" scaled="0"/>
                              </a:gradFill>
                              <a:latin typeface="Cambria Math" panose="02040503050406030204" pitchFamily="18" charset="0"/>
                            </a:rPr>
                            <m:t>𝑖</m:t>
                          </m:r>
                        </m:sub>
                      </m:sSub>
                    </m:oMath>
                  </m:oMathPara>
                </a14:m>
                <a:endParaRPr lang="en-US" sz="1600" dirty="0">
                  <a:gradFill>
                    <a:gsLst>
                      <a:gs pos="2917">
                        <a:schemeClr val="tx1"/>
                      </a:gs>
                      <a:gs pos="30000">
                        <a:schemeClr val="tx1"/>
                      </a:gs>
                    </a:gsLst>
                    <a:lin ang="5400000" scaled="0"/>
                  </a:gradFill>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1715107" y="2797349"/>
                <a:ext cx="592983" cy="54168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2097785" y="2779810"/>
                <a:ext cx="592406" cy="561500"/>
              </a:xfrm>
              <a:prstGeom prst="rect">
                <a:avLst/>
              </a:prstGeom>
              <a:noFill/>
            </p:spPr>
            <p:txBody>
              <a:bodyPr wrap="none" lIns="182880" tIns="146304" rIns="182880" bIns="146304"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gradFill>
                                <a:gsLst>
                                  <a:gs pos="2917">
                                    <a:schemeClr val="tx1"/>
                                  </a:gs>
                                  <a:gs pos="30000">
                                    <a:schemeClr val="tx1"/>
                                  </a:gs>
                                </a:gsLst>
                                <a:lin ang="5400000" scaled="0"/>
                              </a:gradFill>
                              <a:latin typeface="Cambria Math" panose="02040503050406030204" pitchFamily="18" charset="0"/>
                            </a:rPr>
                          </m:ctrlPr>
                        </m:sSubPr>
                        <m:e>
                          <m:r>
                            <a:rPr lang="en-US" sz="1600" b="0" i="1" smtClean="0">
                              <a:gradFill>
                                <a:gsLst>
                                  <a:gs pos="2917">
                                    <a:schemeClr val="tx1"/>
                                  </a:gs>
                                  <a:gs pos="30000">
                                    <a:schemeClr val="tx1"/>
                                  </a:gs>
                                </a:gsLst>
                                <a:lin ang="5400000" scaled="0"/>
                              </a:gradFill>
                              <a:latin typeface="Cambria Math" panose="02040503050406030204" pitchFamily="18" charset="0"/>
                            </a:rPr>
                            <m:t>𝑉</m:t>
                          </m:r>
                        </m:e>
                        <m:sub>
                          <m:r>
                            <a:rPr lang="en-US" sz="1600" b="0" i="1" smtClean="0">
                              <a:gradFill>
                                <a:gsLst>
                                  <a:gs pos="2917">
                                    <a:schemeClr val="tx1"/>
                                  </a:gs>
                                  <a:gs pos="30000">
                                    <a:schemeClr val="tx1"/>
                                  </a:gs>
                                </a:gsLst>
                                <a:lin ang="5400000" scaled="0"/>
                              </a:gradFill>
                              <a:latin typeface="Cambria Math" panose="02040503050406030204" pitchFamily="18" charset="0"/>
                            </a:rPr>
                            <m:t>𝑗</m:t>
                          </m:r>
                        </m:sub>
                      </m:sSub>
                    </m:oMath>
                  </m:oMathPara>
                </a14:m>
                <a:endParaRPr lang="en-US" sz="1600" dirty="0">
                  <a:gradFill>
                    <a:gsLst>
                      <a:gs pos="2917">
                        <a:schemeClr val="tx1"/>
                      </a:gs>
                      <a:gs pos="30000">
                        <a:schemeClr val="tx1"/>
                      </a:gs>
                    </a:gsLst>
                    <a:lin ang="5400000" scaled="0"/>
                  </a:gradFill>
                </a:endParaRPr>
              </a:p>
            </p:txBody>
          </p:sp>
        </mc:Choice>
        <mc:Fallback xmlns="">
          <p:sp>
            <p:nvSpPr>
              <p:cNvPr id="75" name="TextBox 74"/>
              <p:cNvSpPr txBox="1">
                <a:spLocks noRot="1" noChangeAspect="1" noMove="1" noResize="1" noEditPoints="1" noAdjustHandles="1" noChangeArrowheads="1" noChangeShapeType="1" noTextEdit="1"/>
              </p:cNvSpPr>
              <p:nvPr/>
            </p:nvSpPr>
            <p:spPr>
              <a:xfrm>
                <a:off x="2097785" y="2779810"/>
                <a:ext cx="592406" cy="56150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1317956" y="3793356"/>
                <a:ext cx="626454" cy="541687"/>
              </a:xfrm>
              <a:prstGeom prst="rect">
                <a:avLst/>
              </a:prstGeom>
              <a:noFill/>
            </p:spPr>
            <p:txBody>
              <a:bodyPr wrap="none" lIns="182880" tIns="146304" rIns="182880" bIns="146304" rtlCol="0">
                <a:spAutoFit/>
              </a:bodyPr>
              <a:lstStyle/>
              <a:p>
                <a:pPr/>
                <a14:m>
                  <m:oMathPara xmlns:m="http://schemas.openxmlformats.org/officeDocument/2006/math">
                    <m:oMathParaPr>
                      <m:jc m:val="centerGroup"/>
                    </m:oMathParaPr>
                    <m:oMath xmlns:m="http://schemas.openxmlformats.org/officeDocument/2006/math">
                      <m:sSubSup>
                        <m:sSubSupPr>
                          <m:ctrlPr>
                            <a:rPr lang="en-US" sz="1600" i="1" smtClean="0">
                              <a:gradFill>
                                <a:gsLst>
                                  <a:gs pos="2917">
                                    <a:schemeClr val="tx1"/>
                                  </a:gs>
                                  <a:gs pos="30000">
                                    <a:schemeClr val="tx1"/>
                                  </a:gs>
                                </a:gsLst>
                                <a:lin ang="5400000" scaled="0"/>
                              </a:gradFill>
                              <a:latin typeface="Cambria Math" panose="02040503050406030204" pitchFamily="18" charset="0"/>
                            </a:rPr>
                          </m:ctrlPr>
                        </m:sSubSupPr>
                        <m:e>
                          <m:r>
                            <a:rPr lang="en-US" sz="1600" b="0" i="1" smtClean="0">
                              <a:gradFill>
                                <a:gsLst>
                                  <a:gs pos="2917">
                                    <a:schemeClr val="tx1"/>
                                  </a:gs>
                                  <a:gs pos="30000">
                                    <a:schemeClr val="tx1"/>
                                  </a:gs>
                                </a:gsLst>
                                <a:lin ang="5400000" scaled="0"/>
                              </a:gradFill>
                              <a:latin typeface="Cambria Math" panose="02040503050406030204" pitchFamily="18" charset="0"/>
                            </a:rPr>
                            <m:t>𝑉</m:t>
                          </m:r>
                        </m:e>
                        <m:sub>
                          <m:r>
                            <m:rPr>
                              <m:sty m:val="p"/>
                            </m:rPr>
                            <a:rPr lang="en-US" altLang="zh-CN" sz="1600" i="1">
                              <a:gradFill>
                                <a:gsLst>
                                  <a:gs pos="2917">
                                    <a:schemeClr val="tx1"/>
                                  </a:gs>
                                  <a:gs pos="30000">
                                    <a:schemeClr val="tx1"/>
                                  </a:gs>
                                </a:gsLst>
                                <a:lin ang="5400000" scaled="0"/>
                              </a:gradFill>
                              <a:latin typeface="Cambria Math" panose="02040503050406030204" pitchFamily="18" charset="0"/>
                            </a:rPr>
                            <m:t>i</m:t>
                          </m:r>
                        </m:sub>
                        <m:sup>
                          <m:r>
                            <a:rPr lang="en-US" sz="1600" b="0" i="1" smtClean="0">
                              <a:gradFill>
                                <a:gsLst>
                                  <a:gs pos="2917">
                                    <a:schemeClr val="tx1"/>
                                  </a:gs>
                                  <a:gs pos="30000">
                                    <a:schemeClr val="tx1"/>
                                  </a:gs>
                                </a:gsLst>
                                <a:lin ang="5400000" scaled="0"/>
                              </a:gradFill>
                              <a:latin typeface="Cambria Math" panose="02040503050406030204" pitchFamily="18" charset="0"/>
                            </a:rPr>
                            <m:t>′</m:t>
                          </m:r>
                        </m:sup>
                      </m:sSubSup>
                    </m:oMath>
                  </m:oMathPara>
                </a14:m>
                <a:endParaRPr lang="en-US" sz="1600" dirty="0">
                  <a:gradFill>
                    <a:gsLst>
                      <a:gs pos="2917">
                        <a:schemeClr val="tx1"/>
                      </a:gs>
                      <a:gs pos="30000">
                        <a:schemeClr val="tx1"/>
                      </a:gs>
                    </a:gsLst>
                    <a:lin ang="5400000" scaled="0"/>
                  </a:gradFill>
                </a:endParaRPr>
              </a:p>
            </p:txBody>
          </p:sp>
        </mc:Choice>
        <mc:Fallback xmlns="">
          <p:sp>
            <p:nvSpPr>
              <p:cNvPr id="76" name="TextBox 75"/>
              <p:cNvSpPr txBox="1">
                <a:spLocks noRot="1" noChangeAspect="1" noMove="1" noResize="1" noEditPoints="1" noAdjustHandles="1" noChangeArrowheads="1" noChangeShapeType="1" noTextEdit="1"/>
              </p:cNvSpPr>
              <p:nvPr/>
            </p:nvSpPr>
            <p:spPr>
              <a:xfrm>
                <a:off x="1317956" y="3793356"/>
                <a:ext cx="626454" cy="54168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2452536" y="3793355"/>
                <a:ext cx="626454" cy="569771"/>
              </a:xfrm>
              <a:prstGeom prst="rect">
                <a:avLst/>
              </a:prstGeom>
              <a:noFill/>
            </p:spPr>
            <p:txBody>
              <a:bodyPr wrap="none" lIns="182880" tIns="146304" rIns="182880" bIns="146304" rtlCol="0">
                <a:spAutoFit/>
              </a:bodyPr>
              <a:lstStyle/>
              <a:p>
                <a:pPr/>
                <a14:m>
                  <m:oMathPara xmlns:m="http://schemas.openxmlformats.org/officeDocument/2006/math">
                    <m:oMathParaPr>
                      <m:jc m:val="centerGroup"/>
                    </m:oMathParaPr>
                    <m:oMath xmlns:m="http://schemas.openxmlformats.org/officeDocument/2006/math">
                      <m:sSubSup>
                        <m:sSubSupPr>
                          <m:ctrlPr>
                            <a:rPr lang="en-US" sz="1600" i="1" smtClean="0">
                              <a:gradFill>
                                <a:gsLst>
                                  <a:gs pos="2917">
                                    <a:schemeClr val="tx1"/>
                                  </a:gs>
                                  <a:gs pos="30000">
                                    <a:schemeClr val="tx1"/>
                                  </a:gs>
                                </a:gsLst>
                                <a:lin ang="5400000" scaled="0"/>
                              </a:gradFill>
                              <a:latin typeface="Cambria Math" panose="02040503050406030204" pitchFamily="18" charset="0"/>
                            </a:rPr>
                          </m:ctrlPr>
                        </m:sSubSupPr>
                        <m:e>
                          <m:r>
                            <a:rPr lang="en-US" sz="1600" b="0" i="1" smtClean="0">
                              <a:gradFill>
                                <a:gsLst>
                                  <a:gs pos="2917">
                                    <a:schemeClr val="tx1"/>
                                  </a:gs>
                                  <a:gs pos="30000">
                                    <a:schemeClr val="tx1"/>
                                  </a:gs>
                                </a:gsLst>
                                <a:lin ang="5400000" scaled="0"/>
                              </a:gradFill>
                              <a:latin typeface="Cambria Math" panose="02040503050406030204" pitchFamily="18" charset="0"/>
                            </a:rPr>
                            <m:t>𝑉</m:t>
                          </m:r>
                        </m:e>
                        <m:sub>
                          <m:r>
                            <a:rPr lang="en-US" sz="1600" b="0" i="1" smtClean="0">
                              <a:gradFill>
                                <a:gsLst>
                                  <a:gs pos="2917">
                                    <a:schemeClr val="tx1"/>
                                  </a:gs>
                                  <a:gs pos="30000">
                                    <a:schemeClr val="tx1"/>
                                  </a:gs>
                                </a:gsLst>
                                <a:lin ang="5400000" scaled="0"/>
                              </a:gradFill>
                              <a:latin typeface="Cambria Math" panose="02040503050406030204" pitchFamily="18" charset="0"/>
                            </a:rPr>
                            <m:t>𝑗</m:t>
                          </m:r>
                        </m:sub>
                        <m:sup>
                          <m:r>
                            <a:rPr lang="en-US" sz="1600" b="0" i="1" smtClean="0">
                              <a:gradFill>
                                <a:gsLst>
                                  <a:gs pos="2917">
                                    <a:schemeClr val="tx1"/>
                                  </a:gs>
                                  <a:gs pos="30000">
                                    <a:schemeClr val="tx1"/>
                                  </a:gs>
                                </a:gsLst>
                                <a:lin ang="5400000" scaled="0"/>
                              </a:gradFill>
                              <a:latin typeface="Cambria Math" panose="02040503050406030204" pitchFamily="18" charset="0"/>
                            </a:rPr>
                            <m:t>′</m:t>
                          </m:r>
                        </m:sup>
                      </m:sSubSup>
                    </m:oMath>
                  </m:oMathPara>
                </a14:m>
                <a:endParaRPr lang="en-US" sz="1600" dirty="0">
                  <a:gradFill>
                    <a:gsLst>
                      <a:gs pos="2917">
                        <a:schemeClr val="tx1"/>
                      </a:gs>
                      <a:gs pos="30000">
                        <a:schemeClr val="tx1"/>
                      </a:gs>
                    </a:gsLst>
                    <a:lin ang="5400000" scaled="0"/>
                  </a:gradFill>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2452536" y="3793355"/>
                <a:ext cx="626454" cy="56977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4214041" y="3793355"/>
                <a:ext cx="626454" cy="541880"/>
              </a:xfrm>
              <a:prstGeom prst="rect">
                <a:avLst/>
              </a:prstGeom>
              <a:noFill/>
            </p:spPr>
            <p:txBody>
              <a:bodyPr wrap="none" lIns="182880" tIns="146304" rIns="182880" bIns="146304" rtlCol="0">
                <a:spAutoFit/>
              </a:bodyPr>
              <a:lstStyle/>
              <a:p>
                <a:pPr/>
                <a14:m>
                  <m:oMathPara xmlns:m="http://schemas.openxmlformats.org/officeDocument/2006/math">
                    <m:oMathParaPr>
                      <m:jc m:val="centerGroup"/>
                    </m:oMathParaPr>
                    <m:oMath xmlns:m="http://schemas.openxmlformats.org/officeDocument/2006/math">
                      <m:sSubSup>
                        <m:sSubSupPr>
                          <m:ctrlPr>
                            <a:rPr lang="en-US" sz="1600" i="1" smtClean="0">
                              <a:gradFill>
                                <a:gsLst>
                                  <a:gs pos="2917">
                                    <a:schemeClr val="tx1"/>
                                  </a:gs>
                                  <a:gs pos="30000">
                                    <a:schemeClr val="tx1"/>
                                  </a:gs>
                                </a:gsLst>
                                <a:lin ang="5400000" scaled="0"/>
                              </a:gradFill>
                              <a:latin typeface="Cambria Math" panose="02040503050406030204" pitchFamily="18" charset="0"/>
                            </a:rPr>
                          </m:ctrlPr>
                        </m:sSubSupPr>
                        <m:e>
                          <m:r>
                            <a:rPr lang="en-US" sz="1600" b="0" i="1" smtClean="0">
                              <a:gradFill>
                                <a:gsLst>
                                  <a:gs pos="2917">
                                    <a:schemeClr val="tx1"/>
                                  </a:gs>
                                  <a:gs pos="30000">
                                    <a:schemeClr val="tx1"/>
                                  </a:gs>
                                </a:gsLst>
                                <a:lin ang="5400000" scaled="0"/>
                              </a:gradFill>
                              <a:latin typeface="Cambria Math" panose="02040503050406030204" pitchFamily="18" charset="0"/>
                            </a:rPr>
                            <m:t>𝑉</m:t>
                          </m:r>
                        </m:e>
                        <m:sub>
                          <m:r>
                            <a:rPr lang="en-US" sz="1600" b="0" i="1" smtClean="0">
                              <a:gradFill>
                                <a:gsLst>
                                  <a:gs pos="2917">
                                    <a:schemeClr val="tx1"/>
                                  </a:gs>
                                  <a:gs pos="30000">
                                    <a:schemeClr val="tx1"/>
                                  </a:gs>
                                </a:gsLst>
                                <a:lin ang="5400000" scaled="0"/>
                              </a:gradFill>
                              <a:latin typeface="Cambria Math" panose="02040503050406030204" pitchFamily="18" charset="0"/>
                            </a:rPr>
                            <m:t>𝑖</m:t>
                          </m:r>
                        </m:sub>
                        <m:sup>
                          <m:r>
                            <a:rPr lang="en-US" sz="1600" b="0" i="1" smtClean="0">
                              <a:gradFill>
                                <a:gsLst>
                                  <a:gs pos="2917">
                                    <a:schemeClr val="tx1"/>
                                  </a:gs>
                                  <a:gs pos="30000">
                                    <a:schemeClr val="tx1"/>
                                  </a:gs>
                                </a:gsLst>
                                <a:lin ang="5400000" scaled="0"/>
                              </a:gradFill>
                              <a:latin typeface="Cambria Math" panose="02040503050406030204" pitchFamily="18" charset="0"/>
                            </a:rPr>
                            <m:t>′</m:t>
                          </m:r>
                        </m:sup>
                      </m:sSubSup>
                    </m:oMath>
                  </m:oMathPara>
                </a14:m>
                <a:endParaRPr lang="en-US" sz="1600" dirty="0">
                  <a:gradFill>
                    <a:gsLst>
                      <a:gs pos="2917">
                        <a:schemeClr val="tx1"/>
                      </a:gs>
                      <a:gs pos="30000">
                        <a:schemeClr val="tx1"/>
                      </a:gs>
                    </a:gsLst>
                    <a:lin ang="5400000" scaled="0"/>
                  </a:gradFill>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4214041" y="3793355"/>
                <a:ext cx="626454" cy="541880"/>
              </a:xfrm>
              <a:prstGeom prst="rect">
                <a:avLst/>
              </a:prstGeom>
              <a:blipFill>
                <a:blip r:embed="rId7"/>
                <a:stretch>
                  <a:fillRect/>
                </a:stretch>
              </a:blipFill>
            </p:spPr>
            <p:txBody>
              <a:bodyPr/>
              <a:lstStyle/>
              <a:p>
                <a:r>
                  <a:rPr lang="en-US">
                    <a:noFill/>
                  </a:rPr>
                  <a:t> </a:t>
                </a:r>
              </a:p>
            </p:txBody>
          </p:sp>
        </mc:Fallback>
      </mc:AlternateContent>
      <p:sp>
        <p:nvSpPr>
          <p:cNvPr id="83" name="TextBox 82"/>
          <p:cNvSpPr txBox="1"/>
          <p:nvPr/>
        </p:nvSpPr>
        <p:spPr>
          <a:xfrm>
            <a:off x="4631904" y="3516639"/>
            <a:ext cx="1682577" cy="541687"/>
          </a:xfrm>
          <a:prstGeom prst="rect">
            <a:avLst/>
          </a:prstGeom>
          <a:noFill/>
        </p:spPr>
        <p:txBody>
          <a:bodyPr wrap="none" lIns="182880" tIns="146304" rIns="182880" bIns="146304" rtlCol="0">
            <a:spAutoFit/>
          </a:bodyPr>
          <a:lstStyle/>
          <a:p>
            <a:pPr>
              <a:spcAft>
                <a:spcPts val="600"/>
              </a:spcAft>
            </a:pPr>
            <a:r>
              <a:rPr lang="en-US" sz="1600" dirty="0">
                <a:gradFill>
                  <a:gsLst>
                    <a:gs pos="2917">
                      <a:schemeClr val="tx1"/>
                    </a:gs>
                    <a:gs pos="30000">
                      <a:schemeClr val="tx1"/>
                    </a:gs>
                  </a:gsLst>
                  <a:lin ang="5400000" scaled="0"/>
                </a:gradFill>
              </a:rPr>
              <a:t>Mirror vertices</a:t>
            </a:r>
          </a:p>
        </p:txBody>
      </p:sp>
      <p:sp>
        <p:nvSpPr>
          <p:cNvPr id="84" name="TextBox 83"/>
          <p:cNvSpPr txBox="1"/>
          <p:nvPr/>
        </p:nvSpPr>
        <p:spPr>
          <a:xfrm>
            <a:off x="4420496" y="4591726"/>
            <a:ext cx="1329531" cy="541687"/>
          </a:xfrm>
          <a:prstGeom prst="rect">
            <a:avLst/>
          </a:prstGeom>
          <a:noFill/>
        </p:spPr>
        <p:txBody>
          <a:bodyPr wrap="none" lIns="182880" tIns="146304" rIns="182880" bIns="146304" rtlCol="0">
            <a:spAutoFit/>
          </a:bodyPr>
          <a:lstStyle/>
          <a:p>
            <a:pPr>
              <a:spcAft>
                <a:spcPts val="600"/>
              </a:spcAft>
            </a:pPr>
            <a:r>
              <a:rPr lang="en-US" sz="1600" dirty="0">
                <a:gradFill>
                  <a:gsLst>
                    <a:gs pos="2917">
                      <a:schemeClr val="tx1"/>
                    </a:gs>
                    <a:gs pos="30000">
                      <a:schemeClr val="tx1"/>
                    </a:gs>
                  </a:gsLst>
                  <a:lin ang="5400000" scaled="0"/>
                </a:gradFill>
              </a:rPr>
              <a:t>Edge array</a:t>
            </a:r>
          </a:p>
        </p:txBody>
      </p:sp>
      <p:sp>
        <p:nvSpPr>
          <p:cNvPr id="85" name="TextBox 84"/>
          <p:cNvSpPr txBox="1"/>
          <p:nvPr/>
        </p:nvSpPr>
        <p:spPr>
          <a:xfrm>
            <a:off x="808037" y="2172628"/>
            <a:ext cx="1345048" cy="541687"/>
          </a:xfrm>
          <a:prstGeom prst="rect">
            <a:avLst/>
          </a:prstGeom>
          <a:noFill/>
        </p:spPr>
        <p:txBody>
          <a:bodyPr wrap="none" lIns="182880" tIns="146304" rIns="182880" bIns="146304" rtlCol="0">
            <a:spAutoFit/>
          </a:bodyPr>
          <a:lstStyle/>
          <a:p>
            <a:pPr>
              <a:spcAft>
                <a:spcPts val="600"/>
              </a:spcAft>
            </a:pPr>
            <a:r>
              <a:rPr lang="en-US" sz="1600" dirty="0">
                <a:gradFill>
                  <a:gsLst>
                    <a:gs pos="2917">
                      <a:schemeClr val="tx1"/>
                    </a:gs>
                    <a:gs pos="30000">
                      <a:schemeClr val="tx1"/>
                    </a:gs>
                  </a:gsLst>
                  <a:lin ang="5400000" scaled="0"/>
                </a:gradFill>
              </a:rPr>
              <a:t>Server role</a:t>
            </a:r>
          </a:p>
        </p:txBody>
      </p:sp>
      <p:sp>
        <p:nvSpPr>
          <p:cNvPr id="86" name="TextBox 85"/>
          <p:cNvSpPr txBox="1"/>
          <p:nvPr/>
        </p:nvSpPr>
        <p:spPr>
          <a:xfrm>
            <a:off x="816000" y="4974889"/>
            <a:ext cx="1430007" cy="541687"/>
          </a:xfrm>
          <a:prstGeom prst="rect">
            <a:avLst/>
          </a:prstGeom>
          <a:noFill/>
        </p:spPr>
        <p:txBody>
          <a:bodyPr wrap="none" lIns="182880" tIns="146304" rIns="182880" bIns="146304" rtlCol="0">
            <a:spAutoFit/>
          </a:bodyPr>
          <a:lstStyle/>
          <a:p>
            <a:pPr>
              <a:spcAft>
                <a:spcPts val="600"/>
              </a:spcAft>
            </a:pPr>
            <a:r>
              <a:rPr lang="en-US" sz="1600" dirty="0">
                <a:gradFill>
                  <a:gsLst>
                    <a:gs pos="2917">
                      <a:schemeClr val="tx1"/>
                    </a:gs>
                    <a:gs pos="30000">
                      <a:schemeClr val="tx1"/>
                    </a:gs>
                  </a:gsLst>
                  <a:lin ang="5400000" scaled="0"/>
                </a:gradFill>
              </a:rPr>
              <a:t>Worker role</a:t>
            </a:r>
          </a:p>
        </p:txBody>
      </p:sp>
      <p:cxnSp>
        <p:nvCxnSpPr>
          <p:cNvPr id="91" name="Straight Connector 90"/>
          <p:cNvCxnSpPr/>
          <p:nvPr/>
        </p:nvCxnSpPr>
        <p:spPr>
          <a:xfrm>
            <a:off x="4631904" y="4234695"/>
            <a:ext cx="316881" cy="226878"/>
          </a:xfrm>
          <a:prstGeom prst="line">
            <a:avLst/>
          </a:prstGeom>
          <a:ln w="15875">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4483881" y="4220940"/>
            <a:ext cx="0" cy="240633"/>
          </a:xfrm>
          <a:prstGeom prst="line">
            <a:avLst/>
          </a:prstGeom>
          <a:ln w="15875">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97" name="Freeform 96"/>
          <p:cNvSpPr/>
          <p:nvPr/>
        </p:nvSpPr>
        <p:spPr bwMode="auto">
          <a:xfrm>
            <a:off x="2012598" y="3231272"/>
            <a:ext cx="2492943" cy="683394"/>
          </a:xfrm>
          <a:custGeom>
            <a:avLst/>
            <a:gdLst>
              <a:gd name="connsiteX0" fmla="*/ 0 w 2492943"/>
              <a:gd name="connsiteY0" fmla="*/ 0 h 683394"/>
              <a:gd name="connsiteX1" fmla="*/ 1010653 w 2492943"/>
              <a:gd name="connsiteY1" fmla="*/ 269508 h 683394"/>
              <a:gd name="connsiteX2" fmla="*/ 2194560 w 2492943"/>
              <a:gd name="connsiteY2" fmla="*/ 519765 h 683394"/>
              <a:gd name="connsiteX3" fmla="*/ 2492943 w 2492943"/>
              <a:gd name="connsiteY3" fmla="*/ 683394 h 683394"/>
            </a:gdLst>
            <a:ahLst/>
            <a:cxnLst>
              <a:cxn ang="0">
                <a:pos x="connsiteX0" y="connsiteY0"/>
              </a:cxn>
              <a:cxn ang="0">
                <a:pos x="connsiteX1" y="connsiteY1"/>
              </a:cxn>
              <a:cxn ang="0">
                <a:pos x="connsiteX2" y="connsiteY2"/>
              </a:cxn>
              <a:cxn ang="0">
                <a:pos x="connsiteX3" y="connsiteY3"/>
              </a:cxn>
            </a:cxnLst>
            <a:rect l="l" t="t" r="r" b="b"/>
            <a:pathLst>
              <a:path w="2492943" h="683394">
                <a:moveTo>
                  <a:pt x="0" y="0"/>
                </a:moveTo>
                <a:cubicBezTo>
                  <a:pt x="322446" y="91440"/>
                  <a:pt x="644893" y="182881"/>
                  <a:pt x="1010653" y="269508"/>
                </a:cubicBezTo>
                <a:cubicBezTo>
                  <a:pt x="1376413" y="356135"/>
                  <a:pt x="1947512" y="450784"/>
                  <a:pt x="2194560" y="519765"/>
                </a:cubicBezTo>
                <a:cubicBezTo>
                  <a:pt x="2441608" y="588746"/>
                  <a:pt x="2467275" y="636070"/>
                  <a:pt x="2492943" y="683394"/>
                </a:cubicBezTo>
              </a:path>
            </a:pathLst>
          </a:custGeom>
          <a:noFill/>
          <a:ln w="19050">
            <a:solidFill>
              <a:schemeClr val="tx1"/>
            </a:solidFill>
            <a:prstDash val="sysDash"/>
            <a:headEnd type="triangl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99" name="Straight Arrow Connector 98"/>
          <p:cNvCxnSpPr>
            <a:endCxn id="57" idx="4"/>
          </p:cNvCxnSpPr>
          <p:nvPr/>
        </p:nvCxnSpPr>
        <p:spPr>
          <a:xfrm flipV="1">
            <a:off x="4549140" y="4220940"/>
            <a:ext cx="355846" cy="286299"/>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595985" y="4234695"/>
            <a:ext cx="0" cy="240633"/>
          </a:xfrm>
          <a:prstGeom prst="line">
            <a:avLst/>
          </a:prstGeom>
          <a:ln w="15875">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715107" y="4220940"/>
            <a:ext cx="317695" cy="204287"/>
          </a:xfrm>
          <a:prstGeom prst="line">
            <a:avLst/>
          </a:prstGeom>
          <a:ln w="15875">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flipV="1">
            <a:off x="1702165" y="4219977"/>
            <a:ext cx="283700" cy="268750"/>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V="1">
            <a:off x="1948142" y="4234695"/>
            <a:ext cx="817533" cy="252179"/>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V="1">
            <a:off x="2318556" y="5592667"/>
            <a:ext cx="397832" cy="3841"/>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2594789" y="5350097"/>
            <a:ext cx="989695" cy="480131"/>
          </a:xfrm>
          <a:prstGeom prst="rect">
            <a:avLst/>
          </a:prstGeom>
          <a:noFill/>
        </p:spPr>
        <p:txBody>
          <a:bodyPr wrap="none" lIns="182880" tIns="146304" rIns="182880" bIns="146304" rtlCol="0">
            <a:spAutoFit/>
          </a:bodyPr>
          <a:lstStyle/>
          <a:p>
            <a:pPr>
              <a:spcAft>
                <a:spcPts val="600"/>
              </a:spcAft>
            </a:pPr>
            <a:r>
              <a:rPr lang="en-US" sz="1200" dirty="0">
                <a:gradFill>
                  <a:gsLst>
                    <a:gs pos="2917">
                      <a:schemeClr val="tx1"/>
                    </a:gs>
                    <a:gs pos="30000">
                      <a:schemeClr val="tx1"/>
                    </a:gs>
                  </a:gsLst>
                  <a:lin ang="5400000" scaled="0"/>
                </a:gradFill>
              </a:rPr>
              <a:t>Edge link</a:t>
            </a:r>
          </a:p>
        </p:txBody>
      </p:sp>
      <p:cxnSp>
        <p:nvCxnSpPr>
          <p:cNvPr id="118" name="Straight Arrow Connector 117"/>
          <p:cNvCxnSpPr/>
          <p:nvPr/>
        </p:nvCxnSpPr>
        <p:spPr>
          <a:xfrm flipV="1">
            <a:off x="3860717" y="5601714"/>
            <a:ext cx="397832" cy="3841"/>
          </a:xfrm>
          <a:prstGeom prst="straightConnector1">
            <a:avLst/>
          </a:prstGeom>
          <a:ln w="15875">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4136950" y="5359144"/>
            <a:ext cx="1592359" cy="480131"/>
          </a:xfrm>
          <a:prstGeom prst="rect">
            <a:avLst/>
          </a:prstGeom>
          <a:noFill/>
        </p:spPr>
        <p:txBody>
          <a:bodyPr wrap="none" lIns="182880" tIns="146304" rIns="182880" bIns="146304" rtlCol="0">
            <a:spAutoFit/>
          </a:bodyPr>
          <a:lstStyle/>
          <a:p>
            <a:pPr>
              <a:spcAft>
                <a:spcPts val="600"/>
              </a:spcAft>
            </a:pPr>
            <a:r>
              <a:rPr lang="en-US" sz="1200" dirty="0">
                <a:gradFill>
                  <a:gsLst>
                    <a:gs pos="2917">
                      <a:schemeClr val="tx1"/>
                    </a:gs>
                    <a:gs pos="30000">
                      <a:schemeClr val="tx1"/>
                    </a:gs>
                  </a:gsLst>
                  <a:lin ang="5400000" scaled="0"/>
                </a:gradFill>
              </a:rPr>
              <a:t>Master-mirror link</a:t>
            </a:r>
          </a:p>
        </p:txBody>
      </p:sp>
      <p:sp>
        <p:nvSpPr>
          <p:cNvPr id="120" name="TextBox 119"/>
          <p:cNvSpPr txBox="1"/>
          <p:nvPr/>
        </p:nvSpPr>
        <p:spPr>
          <a:xfrm>
            <a:off x="1560229" y="1901820"/>
            <a:ext cx="1299971" cy="541687"/>
          </a:xfrm>
          <a:prstGeom prst="rect">
            <a:avLst/>
          </a:prstGeom>
          <a:noFill/>
        </p:spPr>
        <p:txBody>
          <a:bodyPr wrap="none" lIns="182880" tIns="146304" rIns="182880" bIns="146304" rtlCol="0">
            <a:spAutoFit/>
          </a:bodyPr>
          <a:lstStyle/>
          <a:p>
            <a:pPr>
              <a:spcAft>
                <a:spcPts val="600"/>
              </a:spcAft>
            </a:pPr>
            <a:r>
              <a:rPr lang="en-US" sz="1600" dirty="0">
                <a:gradFill>
                  <a:gsLst>
                    <a:gs pos="2917">
                      <a:schemeClr val="tx1"/>
                    </a:gs>
                    <a:gs pos="30000">
                      <a:schemeClr val="tx1"/>
                    </a:gs>
                  </a:gsLst>
                  <a:lin ang="5400000" scaled="0"/>
                </a:gradFill>
              </a:rPr>
              <a:t>Partition 0</a:t>
            </a:r>
          </a:p>
        </p:txBody>
      </p:sp>
      <p:sp>
        <p:nvSpPr>
          <p:cNvPr id="121" name="TextBox 120"/>
          <p:cNvSpPr txBox="1"/>
          <p:nvPr/>
        </p:nvSpPr>
        <p:spPr>
          <a:xfrm>
            <a:off x="4443435" y="1897577"/>
            <a:ext cx="1304781" cy="541687"/>
          </a:xfrm>
          <a:prstGeom prst="rect">
            <a:avLst/>
          </a:prstGeom>
          <a:noFill/>
        </p:spPr>
        <p:txBody>
          <a:bodyPr wrap="none" lIns="182880" tIns="146304" rIns="182880" bIns="146304" rtlCol="0">
            <a:spAutoFit/>
          </a:bodyPr>
          <a:lstStyle/>
          <a:p>
            <a:pPr>
              <a:spcAft>
                <a:spcPts val="600"/>
              </a:spcAft>
            </a:pPr>
            <a:r>
              <a:rPr lang="en-US" sz="1600" dirty="0">
                <a:gradFill>
                  <a:gsLst>
                    <a:gs pos="2917">
                      <a:schemeClr val="tx1"/>
                    </a:gs>
                    <a:gs pos="30000">
                      <a:schemeClr val="tx1"/>
                    </a:gs>
                  </a:gsLst>
                  <a:lin ang="5400000" scaled="0"/>
                </a:gradFill>
              </a:rPr>
              <a:t>Partition </a:t>
            </a:r>
            <a:r>
              <a:rPr lang="en-US" altLang="zh-CN" sz="1600" dirty="0">
                <a:gradFill>
                  <a:gsLst>
                    <a:gs pos="2917">
                      <a:schemeClr val="tx1"/>
                    </a:gs>
                    <a:gs pos="30000">
                      <a:schemeClr val="tx1"/>
                    </a:gs>
                  </a:gsLst>
                  <a:lin ang="5400000" scaled="0"/>
                </a:gradFill>
              </a:rPr>
              <a:t>n</a:t>
            </a:r>
            <a:endParaRPr lang="en-US" sz="1600" dirty="0">
              <a:gradFill>
                <a:gsLst>
                  <a:gs pos="2917">
                    <a:schemeClr val="tx1"/>
                  </a:gs>
                  <a:gs pos="30000">
                    <a:schemeClr val="tx1"/>
                  </a:gs>
                </a:gsLst>
                <a:lin ang="5400000" scaled="0"/>
              </a:gradFill>
            </a:endParaRPr>
          </a:p>
        </p:txBody>
      </p:sp>
      <p:sp>
        <p:nvSpPr>
          <p:cNvPr id="175" name="Freeform 174"/>
          <p:cNvSpPr/>
          <p:nvPr/>
        </p:nvSpPr>
        <p:spPr bwMode="auto">
          <a:xfrm>
            <a:off x="1570037" y="3206521"/>
            <a:ext cx="442762" cy="747941"/>
          </a:xfrm>
          <a:custGeom>
            <a:avLst/>
            <a:gdLst>
              <a:gd name="connsiteX0" fmla="*/ 442762 w 442762"/>
              <a:gd name="connsiteY0" fmla="*/ 0 h 644893"/>
              <a:gd name="connsiteX1" fmla="*/ 86627 w 442762"/>
              <a:gd name="connsiteY1" fmla="*/ 404261 h 644893"/>
              <a:gd name="connsiteX2" fmla="*/ 0 w 442762"/>
              <a:gd name="connsiteY2" fmla="*/ 644893 h 644893"/>
            </a:gdLst>
            <a:ahLst/>
            <a:cxnLst>
              <a:cxn ang="0">
                <a:pos x="connsiteX0" y="connsiteY0"/>
              </a:cxn>
              <a:cxn ang="0">
                <a:pos x="connsiteX1" y="connsiteY1"/>
              </a:cxn>
              <a:cxn ang="0">
                <a:pos x="connsiteX2" y="connsiteY2"/>
              </a:cxn>
            </a:cxnLst>
            <a:rect l="l" t="t" r="r" b="b"/>
            <a:pathLst>
              <a:path w="442762" h="644893">
                <a:moveTo>
                  <a:pt x="442762" y="0"/>
                </a:moveTo>
                <a:cubicBezTo>
                  <a:pt x="301591" y="148389"/>
                  <a:pt x="160421" y="296779"/>
                  <a:pt x="86627" y="404261"/>
                </a:cubicBezTo>
                <a:cubicBezTo>
                  <a:pt x="12833" y="511743"/>
                  <a:pt x="6416" y="578318"/>
                  <a:pt x="0" y="644893"/>
                </a:cubicBezTo>
              </a:path>
            </a:pathLst>
          </a:custGeom>
          <a:noFill/>
          <a:ln w="19050">
            <a:solidFill>
              <a:schemeClr val="tx1"/>
            </a:solidFill>
            <a:prstDash val="sysDash"/>
            <a:headEnd type="triangl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176" name="Straight Arrow Connector 175"/>
          <p:cNvCxnSpPr>
            <a:endCxn id="58" idx="3"/>
          </p:cNvCxnSpPr>
          <p:nvPr/>
        </p:nvCxnSpPr>
        <p:spPr>
          <a:xfrm flipV="1">
            <a:off x="4822690" y="4176303"/>
            <a:ext cx="347651" cy="310571"/>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83" name="TextBox 182"/>
          <p:cNvSpPr txBox="1"/>
          <p:nvPr/>
        </p:nvSpPr>
        <p:spPr>
          <a:xfrm>
            <a:off x="3332879" y="3717104"/>
            <a:ext cx="595356" cy="627864"/>
          </a:xfrm>
          <a:prstGeom prst="rect">
            <a:avLst/>
          </a:prstGeom>
          <a:noFill/>
        </p:spPr>
        <p:txBody>
          <a:bodyPr wrap="none" lIns="182880" tIns="146304" rIns="182880" bIns="146304" rtlCol="0">
            <a:spAutoFit/>
          </a:bodyPr>
          <a:lstStyle/>
          <a:p>
            <a:pPr>
              <a:lnSpc>
                <a:spcPct val="90000"/>
              </a:lnSpc>
              <a:spcAft>
                <a:spcPts val="600"/>
              </a:spcAft>
            </a:pPr>
            <a:r>
              <a:rPr lang="en-US" sz="2400" dirty="0"/>
              <a:t>…</a:t>
            </a:r>
          </a:p>
        </p:txBody>
      </p:sp>
      <p:sp>
        <p:nvSpPr>
          <p:cNvPr id="79" name="TextBox 78"/>
          <p:cNvSpPr txBox="1"/>
          <p:nvPr/>
        </p:nvSpPr>
        <p:spPr>
          <a:xfrm>
            <a:off x="1471953" y="3499782"/>
            <a:ext cx="1447512" cy="541687"/>
          </a:xfrm>
          <a:prstGeom prst="rect">
            <a:avLst/>
          </a:prstGeom>
          <a:noFill/>
        </p:spPr>
        <p:txBody>
          <a:bodyPr wrap="none" lIns="182880" tIns="146304" rIns="182880" bIns="146304" rtlCol="0">
            <a:spAutoFit/>
          </a:bodyPr>
          <a:lstStyle/>
          <a:p>
            <a:pPr>
              <a:spcAft>
                <a:spcPts val="600"/>
              </a:spcAft>
            </a:pPr>
            <a:r>
              <a:rPr lang="en-US" altLang="zh-CN" sz="1600" dirty="0">
                <a:gradFill>
                  <a:gsLst>
                    <a:gs pos="2917">
                      <a:schemeClr val="tx1"/>
                    </a:gs>
                    <a:gs pos="30000">
                      <a:schemeClr val="tx1"/>
                    </a:gs>
                  </a:gsLst>
                  <a:lin ang="5400000" scaled="0"/>
                </a:gradFill>
              </a:rPr>
              <a:t>V</a:t>
            </a:r>
            <a:r>
              <a:rPr lang="en-US" sz="1600" dirty="0">
                <a:gradFill>
                  <a:gsLst>
                    <a:gs pos="2917">
                      <a:schemeClr val="tx1"/>
                    </a:gs>
                    <a:gs pos="30000">
                      <a:schemeClr val="tx1"/>
                    </a:gs>
                  </a:gsLst>
                  <a:lin ang="5400000" scaled="0"/>
                </a:gradFill>
              </a:rPr>
              <a:t>ertex </a:t>
            </a:r>
            <a:r>
              <a:rPr lang="en-US" altLang="zh-CN" sz="1600" dirty="0">
                <a:gradFill>
                  <a:gsLst>
                    <a:gs pos="2917">
                      <a:schemeClr val="tx1"/>
                    </a:gs>
                    <a:gs pos="30000">
                      <a:schemeClr val="tx1"/>
                    </a:gs>
                  </a:gsLst>
                  <a:lin ang="5400000" scaled="0"/>
                </a:gradFill>
              </a:rPr>
              <a:t>array</a:t>
            </a:r>
            <a:endParaRPr lang="en-US" sz="1600" dirty="0">
              <a:gradFill>
                <a:gsLst>
                  <a:gs pos="2917">
                    <a:schemeClr val="tx1"/>
                  </a:gs>
                  <a:gs pos="30000">
                    <a:schemeClr val="tx1"/>
                  </a:gs>
                </a:gsLst>
                <a:lin ang="5400000" scaled="0"/>
              </a:gradFill>
            </a:endParaRPr>
          </a:p>
        </p:txBody>
      </p:sp>
      <p:sp>
        <p:nvSpPr>
          <p:cNvPr id="9" name="Freeform 8"/>
          <p:cNvSpPr/>
          <p:nvPr/>
        </p:nvSpPr>
        <p:spPr bwMode="auto">
          <a:xfrm>
            <a:off x="2472869" y="3173058"/>
            <a:ext cx="396947" cy="753483"/>
          </a:xfrm>
          <a:custGeom>
            <a:avLst/>
            <a:gdLst>
              <a:gd name="connsiteX0" fmla="*/ 0 w 374042"/>
              <a:gd name="connsiteY0" fmla="*/ 0 h 710005"/>
              <a:gd name="connsiteX1" fmla="*/ 344245 w 374042"/>
              <a:gd name="connsiteY1" fmla="*/ 505610 h 710005"/>
              <a:gd name="connsiteX2" fmla="*/ 333487 w 374042"/>
              <a:gd name="connsiteY2" fmla="*/ 710005 h 710005"/>
            </a:gdLst>
            <a:ahLst/>
            <a:cxnLst>
              <a:cxn ang="0">
                <a:pos x="connsiteX0" y="connsiteY0"/>
              </a:cxn>
              <a:cxn ang="0">
                <a:pos x="connsiteX1" y="connsiteY1"/>
              </a:cxn>
              <a:cxn ang="0">
                <a:pos x="connsiteX2" y="connsiteY2"/>
              </a:cxn>
            </a:cxnLst>
            <a:rect l="l" t="t" r="r" b="b"/>
            <a:pathLst>
              <a:path w="374042" h="710005">
                <a:moveTo>
                  <a:pt x="0" y="0"/>
                </a:moveTo>
                <a:cubicBezTo>
                  <a:pt x="144332" y="193638"/>
                  <a:pt x="288664" y="387276"/>
                  <a:pt x="344245" y="505610"/>
                </a:cubicBezTo>
                <a:cubicBezTo>
                  <a:pt x="399826" y="623944"/>
                  <a:pt x="366656" y="666974"/>
                  <a:pt x="333487" y="710005"/>
                </a:cubicBezTo>
              </a:path>
            </a:pathLst>
          </a:custGeom>
          <a:noFill/>
          <a:ln w="19050">
            <a:solidFill>
              <a:schemeClr val="tx1"/>
            </a:solidFill>
            <a:prstDash val="sysDash"/>
            <a:headEnd type="triangl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Rectangle 7"/>
          <p:cNvSpPr/>
          <p:nvPr/>
        </p:nvSpPr>
        <p:spPr>
          <a:xfrm>
            <a:off x="3032960" y="1624925"/>
            <a:ext cx="1241815" cy="400110"/>
          </a:xfrm>
          <a:prstGeom prst="rect">
            <a:avLst/>
          </a:prstGeom>
        </p:spPr>
        <p:txBody>
          <a:bodyPr wrap="none">
            <a:spAutoFit/>
          </a:bodyPr>
          <a:lstStyle/>
          <a:p>
            <a:r>
              <a:rPr lang="en-US" altLang="zh-CN" sz="2000" dirty="0"/>
              <a:t>Overview</a:t>
            </a:r>
            <a:endParaRPr lang="en-US" sz="2000" dirty="0"/>
          </a:p>
        </p:txBody>
      </p:sp>
    </p:spTree>
    <p:extLst>
      <p:ext uri="{BB962C8B-B14F-4D97-AF65-F5344CB8AC3E}">
        <p14:creationId xmlns:p14="http://schemas.microsoft.com/office/powerpoint/2010/main" val="16259976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1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7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1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74"/>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8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8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75"/>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9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4"/>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7"/>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77"/>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83"/>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23"/>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19"/>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18"/>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3">
                                            <p:txEl>
                                              <p:pRg st="0" end="0"/>
                                            </p:txEl>
                                          </p:spTgt>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9"/>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3">
                                            <p:txEl>
                                              <p:pRg st="2" end="2"/>
                                            </p:txEl>
                                          </p:spTgt>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3">
                                            <p:txEl>
                                              <p:pRg st="3" end="3"/>
                                            </p:txEl>
                                          </p:spTgt>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p:bldP spid="12" grpId="0"/>
      <p:bldP spid="14" grpId="0" animBg="1"/>
      <p:bldP spid="15" grpId="0" animBg="1"/>
      <p:bldP spid="16" grpId="0" animBg="1"/>
      <p:bldP spid="17" grpId="0" animBg="1"/>
      <p:bldP spid="19" grpId="0" animBg="1"/>
      <p:bldP spid="20" grpId="0" animBg="1"/>
      <p:bldP spid="21" grpId="0"/>
      <p:bldP spid="22" grpId="0"/>
      <p:bldP spid="23" grpId="0"/>
      <p:bldP spid="52" grpId="0" animBg="1"/>
      <p:bldP spid="53" grpId="0" animBg="1"/>
      <p:bldP spid="54" grpId="0" animBg="1"/>
      <p:bldP spid="55" grpId="0"/>
      <p:bldP spid="56" grpId="0"/>
      <p:bldP spid="57" grpId="0" animBg="1"/>
      <p:bldP spid="58" grpId="0" animBg="1"/>
      <p:bldP spid="59" grpId="0" animBg="1"/>
      <p:bldP spid="60" grpId="0" animBg="1"/>
      <p:bldP spid="61" grpId="0" animBg="1"/>
      <p:bldP spid="62" grpId="0" animBg="1"/>
      <p:bldP spid="63" grpId="0"/>
      <p:bldP spid="64" grpId="0"/>
      <p:bldP spid="74" grpId="0"/>
      <p:bldP spid="75" grpId="0"/>
      <p:bldP spid="76" grpId="0"/>
      <p:bldP spid="77" grpId="0"/>
      <p:bldP spid="78" grpId="0"/>
      <p:bldP spid="83" grpId="0"/>
      <p:bldP spid="84" grpId="0"/>
      <p:bldP spid="85" grpId="0"/>
      <p:bldP spid="86" grpId="0"/>
      <p:bldP spid="97" grpId="0" animBg="1"/>
      <p:bldP spid="117" grpId="0"/>
      <p:bldP spid="119" grpId="0"/>
      <p:bldP spid="120" grpId="0"/>
      <p:bldP spid="121" grpId="0"/>
      <p:bldP spid="175" grpId="0" animBg="1"/>
      <p:bldP spid="183" grpId="0"/>
      <p:bldP spid="79"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Key designs</a:t>
            </a:r>
            <a:endParaRPr lang="en-US" dirty="0"/>
          </a:p>
        </p:txBody>
      </p:sp>
      <p:sp>
        <p:nvSpPr>
          <p:cNvPr id="3" name="Text Placeholder 2"/>
          <p:cNvSpPr>
            <a:spLocks noGrp="1"/>
          </p:cNvSpPr>
          <p:nvPr>
            <p:ph type="body" sz="quarter" idx="10"/>
          </p:nvPr>
        </p:nvSpPr>
        <p:spPr>
          <a:xfrm>
            <a:off x="274638" y="1212850"/>
            <a:ext cx="11887200" cy="4228850"/>
          </a:xfrm>
        </p:spPr>
        <p:txBody>
          <a:bodyPr/>
          <a:lstStyle/>
          <a:p>
            <a:r>
              <a:rPr lang="en-US" dirty="0"/>
              <a:t>Scheduling: Stale Synchronous Parallel (SSP) based scheduling</a:t>
            </a:r>
          </a:p>
          <a:p>
            <a:endParaRPr lang="en-US" dirty="0"/>
          </a:p>
          <a:p>
            <a:r>
              <a:rPr lang="en-US" dirty="0" err="1"/>
              <a:t>DataModel</a:t>
            </a:r>
            <a:r>
              <a:rPr lang="en-US" dirty="0"/>
              <a:t>: Heterogeneous data model</a:t>
            </a:r>
          </a:p>
          <a:p>
            <a:endParaRPr lang="en-US" dirty="0"/>
          </a:p>
          <a:p>
            <a:r>
              <a:rPr lang="en-US" dirty="0"/>
              <a:t>Programming: MEGA graph model</a:t>
            </a:r>
          </a:p>
          <a:p>
            <a:endParaRPr lang="en-US" dirty="0"/>
          </a:p>
        </p:txBody>
      </p:sp>
      <p:sp>
        <p:nvSpPr>
          <p:cNvPr id="4" name="Rectangle 3"/>
          <p:cNvSpPr/>
          <p:nvPr/>
        </p:nvSpPr>
        <p:spPr bwMode="auto">
          <a:xfrm>
            <a:off x="274638" y="2963862"/>
            <a:ext cx="11810999" cy="3505200"/>
          </a:xfrm>
          <a:prstGeom prst="rect">
            <a:avLst/>
          </a:prstGeom>
          <a:solidFill>
            <a:schemeClr val="bg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56630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p:cNvSpPr/>
          <p:nvPr/>
        </p:nvSpPr>
        <p:spPr>
          <a:xfrm rot="10800000" flipH="1" flipV="1">
            <a:off x="6951363" y="4694106"/>
            <a:ext cx="881298" cy="52148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6" name="Rectangle 95"/>
          <p:cNvSpPr/>
          <p:nvPr/>
        </p:nvSpPr>
        <p:spPr>
          <a:xfrm rot="10800000" flipH="1" flipV="1">
            <a:off x="6962884" y="2817768"/>
            <a:ext cx="881298" cy="50448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p>
            <a:r>
              <a:rPr lang="en-US" dirty="0"/>
              <a:t>Stale Synchronous Parallel in TuX</a:t>
            </a:r>
            <a:r>
              <a:rPr lang="en-US" baseline="30000" dirty="0"/>
              <a:t>2</a:t>
            </a:r>
          </a:p>
        </p:txBody>
      </p:sp>
      <p:sp>
        <p:nvSpPr>
          <p:cNvPr id="132" name="Text Placeholder 2"/>
          <p:cNvSpPr>
            <a:spLocks noGrp="1"/>
          </p:cNvSpPr>
          <p:nvPr>
            <p:ph type="body" sz="quarter" idx="10"/>
          </p:nvPr>
        </p:nvSpPr>
        <p:spPr>
          <a:xfrm>
            <a:off x="274638" y="1212850"/>
            <a:ext cx="11887200" cy="1089529"/>
          </a:xfrm>
        </p:spPr>
        <p:txBody>
          <a:bodyPr/>
          <a:lstStyle/>
          <a:p>
            <a:r>
              <a:rPr lang="en-US" dirty="0"/>
              <a:t>Slack of 1 clock as an example</a:t>
            </a:r>
          </a:p>
          <a:p>
            <a:pPr marL="342900" lvl="1" indent="-342900">
              <a:buFont typeface="Segoe UI" panose="020B0502040204020203" pitchFamily="34" charset="0"/>
              <a:buChar char="⁻"/>
            </a:pPr>
            <a:r>
              <a:rPr lang="en-US" altLang="zh-CN" dirty="0">
                <a:gradFill>
                  <a:gsLst>
                    <a:gs pos="1250">
                      <a:srgbClr val="505050"/>
                    </a:gs>
                    <a:gs pos="100000">
                      <a:srgbClr val="505050"/>
                    </a:gs>
                  </a:gsLst>
                  <a:lin ang="5400000" scaled="0"/>
                </a:gradFill>
              </a:rPr>
              <a:t>All servers finish clock1</a:t>
            </a:r>
          </a:p>
        </p:txBody>
      </p:sp>
      <p:grpSp>
        <p:nvGrpSpPr>
          <p:cNvPr id="79" name="Group 78"/>
          <p:cNvGrpSpPr/>
          <p:nvPr/>
        </p:nvGrpSpPr>
        <p:grpSpPr>
          <a:xfrm rot="10800000" flipH="1" flipV="1">
            <a:off x="6800203" y="2321641"/>
            <a:ext cx="282450" cy="455409"/>
            <a:chOff x="1027518" y="2134579"/>
            <a:chExt cx="295326" cy="476168"/>
          </a:xfrm>
        </p:grpSpPr>
        <p:sp>
          <p:nvSpPr>
            <p:cNvPr id="80" name="Isosceles Triangle 79"/>
            <p:cNvSpPr/>
            <p:nvPr/>
          </p:nvSpPr>
          <p:spPr>
            <a:xfrm rot="10800000">
              <a:off x="1081107" y="2448550"/>
              <a:ext cx="188149" cy="16219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a:p>
          </p:txBody>
        </p:sp>
        <p:sp>
          <p:nvSpPr>
            <p:cNvPr id="81" name="TextBox 80"/>
            <p:cNvSpPr txBox="1"/>
            <p:nvPr/>
          </p:nvSpPr>
          <p:spPr>
            <a:xfrm>
              <a:off x="1027518" y="2134579"/>
              <a:ext cx="295326" cy="337896"/>
            </a:xfrm>
            <a:prstGeom prst="rect">
              <a:avLst/>
            </a:prstGeom>
            <a:noFill/>
          </p:spPr>
          <p:txBody>
            <a:bodyPr wrap="none" rtlCol="0">
              <a:spAutoFit/>
            </a:bodyPr>
            <a:lstStyle/>
            <a:p>
              <a:pPr algn="ctr"/>
              <a:r>
                <a:rPr lang="en-US" altLang="zh-CN" sz="1500" b="1" dirty="0"/>
                <a:t>0</a:t>
              </a:r>
              <a:endParaRPr lang="en-US" sz="1500" b="1" dirty="0"/>
            </a:p>
          </p:txBody>
        </p:sp>
      </p:grpSp>
      <p:grpSp>
        <p:nvGrpSpPr>
          <p:cNvPr id="82" name="Group 81"/>
          <p:cNvGrpSpPr/>
          <p:nvPr/>
        </p:nvGrpSpPr>
        <p:grpSpPr>
          <a:xfrm rot="10800000" flipH="1" flipV="1">
            <a:off x="7691687" y="2321641"/>
            <a:ext cx="282450" cy="455409"/>
            <a:chOff x="1027518" y="2134579"/>
            <a:chExt cx="295326" cy="476168"/>
          </a:xfrm>
        </p:grpSpPr>
        <p:sp>
          <p:nvSpPr>
            <p:cNvPr id="83" name="Isosceles Triangle 82"/>
            <p:cNvSpPr/>
            <p:nvPr/>
          </p:nvSpPr>
          <p:spPr>
            <a:xfrm rot="10800000">
              <a:off x="1081107" y="2448550"/>
              <a:ext cx="188149" cy="16219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a:p>
          </p:txBody>
        </p:sp>
        <p:sp>
          <p:nvSpPr>
            <p:cNvPr id="84" name="TextBox 83"/>
            <p:cNvSpPr txBox="1"/>
            <p:nvPr/>
          </p:nvSpPr>
          <p:spPr>
            <a:xfrm>
              <a:off x="1027518" y="2134579"/>
              <a:ext cx="295326" cy="337896"/>
            </a:xfrm>
            <a:prstGeom prst="rect">
              <a:avLst/>
            </a:prstGeom>
            <a:noFill/>
          </p:spPr>
          <p:txBody>
            <a:bodyPr wrap="none" rtlCol="0">
              <a:spAutoFit/>
            </a:bodyPr>
            <a:lstStyle/>
            <a:p>
              <a:pPr algn="ctr"/>
              <a:r>
                <a:rPr lang="en-US" altLang="zh-CN" sz="1500" b="1" dirty="0"/>
                <a:t>1</a:t>
              </a:r>
              <a:endParaRPr lang="en-US" sz="1500" b="1" dirty="0"/>
            </a:p>
          </p:txBody>
        </p:sp>
      </p:grpSp>
      <p:grpSp>
        <p:nvGrpSpPr>
          <p:cNvPr id="85" name="Group 84"/>
          <p:cNvGrpSpPr/>
          <p:nvPr/>
        </p:nvGrpSpPr>
        <p:grpSpPr>
          <a:xfrm rot="10800000" flipH="1" flipV="1">
            <a:off x="8593104" y="2321641"/>
            <a:ext cx="282450" cy="455409"/>
            <a:chOff x="1027518" y="2134579"/>
            <a:chExt cx="295326" cy="476168"/>
          </a:xfrm>
        </p:grpSpPr>
        <p:sp>
          <p:nvSpPr>
            <p:cNvPr id="86" name="Isosceles Triangle 85"/>
            <p:cNvSpPr/>
            <p:nvPr/>
          </p:nvSpPr>
          <p:spPr>
            <a:xfrm rot="10800000">
              <a:off x="1081107" y="2448550"/>
              <a:ext cx="188149" cy="16219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a:p>
          </p:txBody>
        </p:sp>
        <p:sp>
          <p:nvSpPr>
            <p:cNvPr id="87" name="TextBox 86"/>
            <p:cNvSpPr txBox="1"/>
            <p:nvPr/>
          </p:nvSpPr>
          <p:spPr>
            <a:xfrm>
              <a:off x="1027518" y="2134579"/>
              <a:ext cx="295326" cy="337896"/>
            </a:xfrm>
            <a:prstGeom prst="rect">
              <a:avLst/>
            </a:prstGeom>
            <a:noFill/>
          </p:spPr>
          <p:txBody>
            <a:bodyPr wrap="none" rtlCol="0">
              <a:spAutoFit/>
            </a:bodyPr>
            <a:lstStyle/>
            <a:p>
              <a:pPr algn="ctr"/>
              <a:r>
                <a:rPr lang="en-US" altLang="zh-CN" sz="1500" b="1" dirty="0"/>
                <a:t>2</a:t>
              </a:r>
              <a:endParaRPr lang="en-US" sz="1500" b="1" dirty="0"/>
            </a:p>
          </p:txBody>
        </p:sp>
      </p:grpSp>
      <p:grpSp>
        <p:nvGrpSpPr>
          <p:cNvPr id="88" name="Group 87"/>
          <p:cNvGrpSpPr/>
          <p:nvPr/>
        </p:nvGrpSpPr>
        <p:grpSpPr>
          <a:xfrm rot="10800000" flipH="1" flipV="1">
            <a:off x="9501142" y="2321641"/>
            <a:ext cx="282450" cy="455409"/>
            <a:chOff x="1065767" y="2134579"/>
            <a:chExt cx="295326" cy="476168"/>
          </a:xfrm>
        </p:grpSpPr>
        <p:sp>
          <p:nvSpPr>
            <p:cNvPr id="89" name="Isosceles Triangle 88"/>
            <p:cNvSpPr/>
            <p:nvPr/>
          </p:nvSpPr>
          <p:spPr>
            <a:xfrm rot="10800000">
              <a:off x="1119351" y="2448550"/>
              <a:ext cx="188149" cy="16219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a:p>
          </p:txBody>
        </p:sp>
        <p:sp>
          <p:nvSpPr>
            <p:cNvPr id="90" name="TextBox 89"/>
            <p:cNvSpPr txBox="1"/>
            <p:nvPr/>
          </p:nvSpPr>
          <p:spPr>
            <a:xfrm>
              <a:off x="1065767" y="2134579"/>
              <a:ext cx="295326" cy="337896"/>
            </a:xfrm>
            <a:prstGeom prst="rect">
              <a:avLst/>
            </a:prstGeom>
            <a:noFill/>
          </p:spPr>
          <p:txBody>
            <a:bodyPr wrap="none" rtlCol="0">
              <a:spAutoFit/>
            </a:bodyPr>
            <a:lstStyle/>
            <a:p>
              <a:pPr algn="ctr"/>
              <a:r>
                <a:rPr lang="en-US" altLang="zh-CN" sz="1500" b="1" dirty="0"/>
                <a:t>3</a:t>
              </a:r>
              <a:endParaRPr lang="en-US" sz="1500" b="1" dirty="0"/>
            </a:p>
          </p:txBody>
        </p:sp>
      </p:grpSp>
      <p:cxnSp>
        <p:nvCxnSpPr>
          <p:cNvPr id="103" name="Straight Arrow Connector 102"/>
          <p:cNvCxnSpPr/>
          <p:nvPr/>
        </p:nvCxnSpPr>
        <p:spPr>
          <a:xfrm>
            <a:off x="6589953" y="2801511"/>
            <a:ext cx="4047884" cy="23915"/>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8" name="Oval 107"/>
          <p:cNvSpPr/>
          <p:nvPr/>
        </p:nvSpPr>
        <p:spPr>
          <a:xfrm rot="10800000" flipH="1" flipV="1">
            <a:off x="7519936" y="5252482"/>
            <a:ext cx="134512" cy="13451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9" name="Oval 108"/>
          <p:cNvSpPr/>
          <p:nvPr/>
        </p:nvSpPr>
        <p:spPr>
          <a:xfrm rot="10800000" flipH="1" flipV="1">
            <a:off x="7519936" y="5475133"/>
            <a:ext cx="134512" cy="13451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Oval 109"/>
          <p:cNvSpPr/>
          <p:nvPr/>
        </p:nvSpPr>
        <p:spPr>
          <a:xfrm rot="10800000" flipH="1" flipV="1">
            <a:off x="7142031" y="5252482"/>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1" name="Straight Connector 110"/>
          <p:cNvCxnSpPr>
            <a:stCxn id="110" idx="6"/>
            <a:endCxn id="108" idx="3"/>
          </p:cNvCxnSpPr>
          <p:nvPr/>
        </p:nvCxnSpPr>
        <p:spPr>
          <a:xfrm>
            <a:off x="7276543" y="5319738"/>
            <a:ext cx="263092" cy="4755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109" idx="1"/>
            <a:endCxn id="110" idx="6"/>
          </p:cNvCxnSpPr>
          <p:nvPr/>
        </p:nvCxnSpPr>
        <p:spPr>
          <a:xfrm flipH="1" flipV="1">
            <a:off x="7276543" y="5319738"/>
            <a:ext cx="263092" cy="1750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Oval 105"/>
          <p:cNvSpPr/>
          <p:nvPr/>
        </p:nvSpPr>
        <p:spPr>
          <a:xfrm rot="10800000" flipH="1" flipV="1">
            <a:off x="7142031" y="5494832"/>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7" name="Straight Connector 106"/>
          <p:cNvCxnSpPr>
            <a:stCxn id="109" idx="1"/>
            <a:endCxn id="106" idx="6"/>
          </p:cNvCxnSpPr>
          <p:nvPr/>
        </p:nvCxnSpPr>
        <p:spPr>
          <a:xfrm flipH="1">
            <a:off x="7276543" y="5494832"/>
            <a:ext cx="263092" cy="672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Oval 119"/>
          <p:cNvSpPr/>
          <p:nvPr/>
        </p:nvSpPr>
        <p:spPr>
          <a:xfrm rot="10800000" flipH="1" flipV="1">
            <a:off x="7519935" y="3398986"/>
            <a:ext cx="134512" cy="13451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1" name="Oval 120"/>
          <p:cNvSpPr/>
          <p:nvPr/>
        </p:nvSpPr>
        <p:spPr>
          <a:xfrm rot="10800000" flipH="1" flipV="1">
            <a:off x="7142030" y="3570260"/>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2" name="Straight Connector 121"/>
          <p:cNvCxnSpPr>
            <a:stCxn id="121" idx="6"/>
            <a:endCxn id="120" idx="2"/>
          </p:cNvCxnSpPr>
          <p:nvPr/>
        </p:nvCxnSpPr>
        <p:spPr>
          <a:xfrm flipV="1">
            <a:off x="7276542" y="3466242"/>
            <a:ext cx="243393" cy="1712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Oval 122"/>
          <p:cNvSpPr/>
          <p:nvPr/>
        </p:nvSpPr>
        <p:spPr>
          <a:xfrm rot="10800000" flipH="1" flipV="1">
            <a:off x="7142030" y="3353712"/>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4" name="Straight Connector 123"/>
          <p:cNvCxnSpPr>
            <a:stCxn id="123" idx="6"/>
            <a:endCxn id="120" idx="2"/>
          </p:cNvCxnSpPr>
          <p:nvPr/>
        </p:nvCxnSpPr>
        <p:spPr>
          <a:xfrm>
            <a:off x="7276542" y="3420968"/>
            <a:ext cx="243393" cy="452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rot="10800000" flipH="1" flipV="1">
            <a:off x="9845806" y="2438066"/>
            <a:ext cx="705642" cy="369332"/>
          </a:xfrm>
          <a:prstGeom prst="rect">
            <a:avLst/>
          </a:prstGeom>
          <a:noFill/>
        </p:spPr>
        <p:txBody>
          <a:bodyPr wrap="none" rtlCol="0">
            <a:spAutoFit/>
          </a:bodyPr>
          <a:lstStyle/>
          <a:p>
            <a:pPr algn="ctr"/>
            <a:r>
              <a:rPr lang="en-US" dirty="0"/>
              <a:t>clock</a:t>
            </a:r>
          </a:p>
        </p:txBody>
      </p:sp>
      <p:sp>
        <p:nvSpPr>
          <p:cNvPr id="129" name="TextBox 128"/>
          <p:cNvSpPr txBox="1"/>
          <p:nvPr/>
        </p:nvSpPr>
        <p:spPr>
          <a:xfrm rot="16200000" flipH="1">
            <a:off x="6099103" y="3171222"/>
            <a:ext cx="1199559" cy="544765"/>
          </a:xfrm>
          <a:prstGeom prst="rect">
            <a:avLst/>
          </a:prstGeom>
          <a:noFill/>
        </p:spPr>
        <p:txBody>
          <a:bodyPr wrap="none" lIns="182880" tIns="146304" rIns="182880" bIns="146304" rtlCol="0">
            <a:spAutoFit/>
          </a:bodyPr>
          <a:lstStyle/>
          <a:p>
            <a:pPr>
              <a:lnSpc>
                <a:spcPct val="90000"/>
              </a:lnSpc>
              <a:spcAft>
                <a:spcPts val="600"/>
              </a:spcAft>
            </a:pPr>
            <a:r>
              <a:rPr lang="en-US" altLang="zh-CN" dirty="0">
                <a:gradFill>
                  <a:gsLst>
                    <a:gs pos="2917">
                      <a:schemeClr val="tx1"/>
                    </a:gs>
                    <a:gs pos="30000">
                      <a:schemeClr val="tx1"/>
                    </a:gs>
                  </a:gsLst>
                  <a:lin ang="5400000" scaled="0"/>
                </a:gradFill>
              </a:rPr>
              <a:t>Server</a:t>
            </a:r>
            <a:r>
              <a:rPr lang="en-US" dirty="0">
                <a:gradFill>
                  <a:gsLst>
                    <a:gs pos="2917">
                      <a:schemeClr val="tx1"/>
                    </a:gs>
                    <a:gs pos="30000">
                      <a:schemeClr val="tx1"/>
                    </a:gs>
                  </a:gsLst>
                  <a:lin ang="5400000" scaled="0"/>
                </a:gradFill>
              </a:rPr>
              <a:t> 0</a:t>
            </a:r>
          </a:p>
        </p:txBody>
      </p:sp>
      <p:sp>
        <p:nvSpPr>
          <p:cNvPr id="138" name="TextBox 137"/>
          <p:cNvSpPr txBox="1"/>
          <p:nvPr/>
        </p:nvSpPr>
        <p:spPr>
          <a:xfrm rot="16200000" flipH="1">
            <a:off x="6096698" y="5083133"/>
            <a:ext cx="1204369" cy="544765"/>
          </a:xfrm>
          <a:prstGeom prst="rect">
            <a:avLst/>
          </a:prstGeom>
          <a:noFill/>
        </p:spPr>
        <p:txBody>
          <a:bodyPr wrap="none" lIns="182880" tIns="146304" rIns="182880" bIns="146304" rtlCol="0">
            <a:spAutoFit/>
          </a:bodyPr>
          <a:lstStyle/>
          <a:p>
            <a:pPr>
              <a:lnSpc>
                <a:spcPct val="90000"/>
              </a:lnSpc>
              <a:spcAft>
                <a:spcPts val="600"/>
              </a:spcAft>
            </a:pPr>
            <a:r>
              <a:rPr lang="en-US" altLang="zh-CN" dirty="0">
                <a:gradFill>
                  <a:gsLst>
                    <a:gs pos="2917">
                      <a:schemeClr val="tx1"/>
                    </a:gs>
                    <a:gs pos="30000">
                      <a:schemeClr val="tx1"/>
                    </a:gs>
                  </a:gsLst>
                  <a:lin ang="5400000" scaled="0"/>
                </a:gradFill>
              </a:rPr>
              <a:t>Server</a:t>
            </a:r>
            <a:r>
              <a:rPr lang="en-US" dirty="0">
                <a:gradFill>
                  <a:gsLst>
                    <a:gs pos="2917">
                      <a:schemeClr val="tx1"/>
                    </a:gs>
                    <a:gs pos="30000">
                      <a:schemeClr val="tx1"/>
                    </a:gs>
                  </a:gsLst>
                  <a:lin ang="5400000" scaled="0"/>
                </a:gradFill>
              </a:rPr>
              <a:t> n</a:t>
            </a:r>
          </a:p>
        </p:txBody>
      </p:sp>
      <p:cxnSp>
        <p:nvCxnSpPr>
          <p:cNvPr id="136" name="Straight Connector 135"/>
          <p:cNvCxnSpPr/>
          <p:nvPr/>
        </p:nvCxnSpPr>
        <p:spPr>
          <a:xfrm>
            <a:off x="6943481" y="2801510"/>
            <a:ext cx="0" cy="3321281"/>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26" name="Oval 125"/>
          <p:cNvSpPr/>
          <p:nvPr/>
        </p:nvSpPr>
        <p:spPr>
          <a:xfrm rot="10800000" flipH="1" flipV="1">
            <a:off x="7519935" y="2954435"/>
            <a:ext cx="134512" cy="134512"/>
          </a:xfrm>
          <a:prstGeom prst="ellipse">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4" name="Oval 133"/>
          <p:cNvSpPr/>
          <p:nvPr/>
        </p:nvSpPr>
        <p:spPr>
          <a:xfrm rot="10800000" flipH="1" flipV="1">
            <a:off x="7142030" y="3125709"/>
            <a:ext cx="134512" cy="134512"/>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37" name="Straight Connector 136"/>
          <p:cNvCxnSpPr>
            <a:stCxn id="134" idx="6"/>
            <a:endCxn id="126" idx="2"/>
          </p:cNvCxnSpPr>
          <p:nvPr/>
        </p:nvCxnSpPr>
        <p:spPr>
          <a:xfrm flipV="1">
            <a:off x="7276542" y="3021691"/>
            <a:ext cx="243393" cy="1712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Oval 139"/>
          <p:cNvSpPr/>
          <p:nvPr/>
        </p:nvSpPr>
        <p:spPr>
          <a:xfrm rot="10800000" flipH="1" flipV="1">
            <a:off x="7142030" y="2909161"/>
            <a:ext cx="134512" cy="134512"/>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41" name="Straight Connector 140"/>
          <p:cNvCxnSpPr>
            <a:stCxn id="140" idx="6"/>
            <a:endCxn id="126" idx="2"/>
          </p:cNvCxnSpPr>
          <p:nvPr/>
        </p:nvCxnSpPr>
        <p:spPr>
          <a:xfrm>
            <a:off x="7276542" y="2976417"/>
            <a:ext cx="243393" cy="452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Oval 150"/>
          <p:cNvSpPr/>
          <p:nvPr/>
        </p:nvSpPr>
        <p:spPr>
          <a:xfrm rot="10800000" flipH="1" flipV="1">
            <a:off x="7519936" y="3795481"/>
            <a:ext cx="134512" cy="13451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2" name="Oval 151"/>
          <p:cNvSpPr/>
          <p:nvPr/>
        </p:nvSpPr>
        <p:spPr>
          <a:xfrm rot="10800000" flipH="1" flipV="1">
            <a:off x="7519936" y="4018132"/>
            <a:ext cx="134512" cy="13451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3" name="Oval 152"/>
          <p:cNvSpPr/>
          <p:nvPr/>
        </p:nvSpPr>
        <p:spPr>
          <a:xfrm rot="10800000" flipH="1" flipV="1">
            <a:off x="7142031" y="3795481"/>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4" name="Straight Connector 153"/>
          <p:cNvCxnSpPr>
            <a:stCxn id="153" idx="6"/>
            <a:endCxn id="151" idx="3"/>
          </p:cNvCxnSpPr>
          <p:nvPr/>
        </p:nvCxnSpPr>
        <p:spPr>
          <a:xfrm>
            <a:off x="7276543" y="3862737"/>
            <a:ext cx="263092" cy="4755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152" idx="1"/>
            <a:endCxn id="153" idx="6"/>
          </p:cNvCxnSpPr>
          <p:nvPr/>
        </p:nvCxnSpPr>
        <p:spPr>
          <a:xfrm flipH="1" flipV="1">
            <a:off x="7276543" y="3862737"/>
            <a:ext cx="263092" cy="1750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Oval 148"/>
          <p:cNvSpPr/>
          <p:nvPr/>
        </p:nvSpPr>
        <p:spPr>
          <a:xfrm rot="10800000" flipH="1" flipV="1">
            <a:off x="7142031" y="4037831"/>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0" name="Straight Connector 149"/>
          <p:cNvCxnSpPr>
            <a:stCxn id="152" idx="1"/>
            <a:endCxn id="149" idx="6"/>
          </p:cNvCxnSpPr>
          <p:nvPr/>
        </p:nvCxnSpPr>
        <p:spPr>
          <a:xfrm flipH="1">
            <a:off x="7276543" y="4037831"/>
            <a:ext cx="263092" cy="672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Oval 159"/>
          <p:cNvSpPr/>
          <p:nvPr/>
        </p:nvSpPr>
        <p:spPr>
          <a:xfrm rot="10800000" flipH="1" flipV="1">
            <a:off x="7519936" y="4785640"/>
            <a:ext cx="134512" cy="134512"/>
          </a:xfrm>
          <a:prstGeom prst="ellipse">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1" name="Oval 160"/>
          <p:cNvSpPr/>
          <p:nvPr/>
        </p:nvSpPr>
        <p:spPr>
          <a:xfrm rot="10800000" flipH="1" flipV="1">
            <a:off x="7519936" y="5008291"/>
            <a:ext cx="134512" cy="134512"/>
          </a:xfrm>
          <a:prstGeom prst="ellipse">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2" name="Oval 161"/>
          <p:cNvSpPr/>
          <p:nvPr/>
        </p:nvSpPr>
        <p:spPr>
          <a:xfrm rot="10800000" flipH="1" flipV="1">
            <a:off x="7142031" y="4785640"/>
            <a:ext cx="134512" cy="134512"/>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3" name="Straight Connector 162"/>
          <p:cNvCxnSpPr>
            <a:stCxn id="162" idx="6"/>
            <a:endCxn id="160" idx="3"/>
          </p:cNvCxnSpPr>
          <p:nvPr/>
        </p:nvCxnSpPr>
        <p:spPr>
          <a:xfrm>
            <a:off x="7276543" y="4852896"/>
            <a:ext cx="263092" cy="4755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stCxn id="161" idx="1"/>
            <a:endCxn id="162" idx="6"/>
          </p:cNvCxnSpPr>
          <p:nvPr/>
        </p:nvCxnSpPr>
        <p:spPr>
          <a:xfrm flipH="1" flipV="1">
            <a:off x="7276543" y="4852896"/>
            <a:ext cx="263092" cy="1750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rot="10800000" flipH="1" flipV="1">
            <a:off x="7142031" y="5027990"/>
            <a:ext cx="134512" cy="134512"/>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9" name="Straight Connector 158"/>
          <p:cNvCxnSpPr>
            <a:stCxn id="161" idx="1"/>
            <a:endCxn id="158" idx="6"/>
          </p:cNvCxnSpPr>
          <p:nvPr/>
        </p:nvCxnSpPr>
        <p:spPr>
          <a:xfrm flipH="1">
            <a:off x="7276543" y="5027990"/>
            <a:ext cx="263092" cy="672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5" name="Oval 164"/>
          <p:cNvSpPr/>
          <p:nvPr/>
        </p:nvSpPr>
        <p:spPr>
          <a:xfrm rot="10800000" flipH="1" flipV="1">
            <a:off x="7519936" y="5713796"/>
            <a:ext cx="134512" cy="13451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6" name="Oval 165"/>
          <p:cNvSpPr/>
          <p:nvPr/>
        </p:nvSpPr>
        <p:spPr>
          <a:xfrm rot="10800000" flipH="1" flipV="1">
            <a:off x="7142031" y="5877349"/>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7" name="Straight Connector 166"/>
          <p:cNvCxnSpPr>
            <a:stCxn id="166" idx="6"/>
            <a:endCxn id="165" idx="2"/>
          </p:cNvCxnSpPr>
          <p:nvPr/>
        </p:nvCxnSpPr>
        <p:spPr>
          <a:xfrm flipV="1">
            <a:off x="7276543" y="5781052"/>
            <a:ext cx="243393" cy="1635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106" idx="5"/>
            <a:endCxn id="165" idx="2"/>
          </p:cNvCxnSpPr>
          <p:nvPr/>
        </p:nvCxnSpPr>
        <p:spPr>
          <a:xfrm>
            <a:off x="7256844" y="5609645"/>
            <a:ext cx="263092" cy="1714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7838775" y="2805680"/>
            <a:ext cx="0" cy="3321281"/>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bwMode="auto">
          <a:xfrm>
            <a:off x="7003539" y="2866202"/>
            <a:ext cx="779590" cy="439952"/>
          </a:xfrm>
          <a:prstGeom prst="rect">
            <a:avLst/>
          </a:prstGeom>
          <a:noFill/>
          <a:ln w="31750">
            <a:solidFill>
              <a:schemeClr val="tx1">
                <a:lumMod val="5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7" name="Rectangle 66"/>
          <p:cNvSpPr/>
          <p:nvPr/>
        </p:nvSpPr>
        <p:spPr bwMode="auto">
          <a:xfrm>
            <a:off x="6992990" y="4757799"/>
            <a:ext cx="779590" cy="439952"/>
          </a:xfrm>
          <a:prstGeom prst="rect">
            <a:avLst/>
          </a:prstGeom>
          <a:noFill/>
          <a:ln w="31750">
            <a:solidFill>
              <a:schemeClr val="tx1">
                <a:lumMod val="5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72" name="Straight Connector 71"/>
          <p:cNvCxnSpPr>
            <a:stCxn id="123" idx="6"/>
            <a:endCxn id="76" idx="2"/>
          </p:cNvCxnSpPr>
          <p:nvPr/>
        </p:nvCxnSpPr>
        <p:spPr>
          <a:xfrm>
            <a:off x="7276542" y="3420968"/>
            <a:ext cx="237096" cy="2376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rot="10800000" flipH="1" flipV="1">
            <a:off x="7513638" y="3591350"/>
            <a:ext cx="134512" cy="13451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Rectangle 70"/>
          <p:cNvSpPr/>
          <p:nvPr/>
        </p:nvSpPr>
        <p:spPr>
          <a:xfrm>
            <a:off x="7208581" y="6301271"/>
            <a:ext cx="564008" cy="2089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3" name="TextBox 72"/>
          <p:cNvSpPr txBox="1"/>
          <p:nvPr/>
        </p:nvSpPr>
        <p:spPr>
          <a:xfrm>
            <a:off x="7789015" y="6221069"/>
            <a:ext cx="1666546" cy="369332"/>
          </a:xfrm>
          <a:prstGeom prst="rect">
            <a:avLst/>
          </a:prstGeom>
          <a:noFill/>
        </p:spPr>
        <p:txBody>
          <a:bodyPr wrap="none" rtlCol="0">
            <a:spAutoFit/>
          </a:bodyPr>
          <a:lstStyle/>
          <a:p>
            <a:r>
              <a:rPr lang="en-US" dirty="0"/>
              <a:t>Completed Task</a:t>
            </a:r>
          </a:p>
        </p:txBody>
      </p:sp>
      <p:sp>
        <p:nvSpPr>
          <p:cNvPr id="74" name="Rectangle 73"/>
          <p:cNvSpPr/>
          <p:nvPr/>
        </p:nvSpPr>
        <p:spPr>
          <a:xfrm>
            <a:off x="9599879" y="6301271"/>
            <a:ext cx="564008" cy="20892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TextBox 74"/>
          <p:cNvSpPr txBox="1"/>
          <p:nvPr/>
        </p:nvSpPr>
        <p:spPr>
          <a:xfrm>
            <a:off x="10163886" y="6221069"/>
            <a:ext cx="1423403" cy="369332"/>
          </a:xfrm>
          <a:prstGeom prst="rect">
            <a:avLst/>
          </a:prstGeom>
          <a:noFill/>
        </p:spPr>
        <p:txBody>
          <a:bodyPr wrap="none" rtlCol="0">
            <a:spAutoFit/>
          </a:bodyPr>
          <a:lstStyle/>
          <a:p>
            <a:r>
              <a:rPr lang="en-US" dirty="0"/>
              <a:t>Ongoing </a:t>
            </a:r>
            <a:r>
              <a:rPr lang="en-US" altLang="zh-CN" dirty="0"/>
              <a:t>Task</a:t>
            </a:r>
            <a:endParaRPr lang="en-US" dirty="0"/>
          </a:p>
        </p:txBody>
      </p:sp>
      <p:sp>
        <p:nvSpPr>
          <p:cNvPr id="77" name="Rectangle 76"/>
          <p:cNvSpPr/>
          <p:nvPr/>
        </p:nvSpPr>
        <p:spPr>
          <a:xfrm>
            <a:off x="5176844" y="6301271"/>
            <a:ext cx="564008" cy="20892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TextBox 77"/>
          <p:cNvSpPr txBox="1"/>
          <p:nvPr/>
        </p:nvSpPr>
        <p:spPr>
          <a:xfrm>
            <a:off x="5757278" y="6221069"/>
            <a:ext cx="1338443" cy="369332"/>
          </a:xfrm>
          <a:prstGeom prst="rect">
            <a:avLst/>
          </a:prstGeom>
          <a:noFill/>
        </p:spPr>
        <p:txBody>
          <a:bodyPr wrap="none" rtlCol="0">
            <a:spAutoFit/>
          </a:bodyPr>
          <a:lstStyle/>
          <a:p>
            <a:r>
              <a:rPr lang="en-US" altLang="zh-CN" dirty="0"/>
              <a:t>Visible</a:t>
            </a:r>
            <a:r>
              <a:rPr lang="en-US" dirty="0"/>
              <a:t> </a:t>
            </a:r>
            <a:r>
              <a:rPr lang="en-US" altLang="zh-CN" dirty="0"/>
              <a:t>Task</a:t>
            </a:r>
            <a:endParaRPr lang="en-US" dirty="0"/>
          </a:p>
        </p:txBody>
      </p:sp>
      <p:sp>
        <p:nvSpPr>
          <p:cNvPr id="92" name="Rounded Rectangular Callout 91"/>
          <p:cNvSpPr/>
          <p:nvPr/>
        </p:nvSpPr>
        <p:spPr bwMode="auto">
          <a:xfrm flipH="1">
            <a:off x="4055046" y="4012043"/>
            <a:ext cx="2292143" cy="720848"/>
          </a:xfrm>
          <a:prstGeom prst="wedgeRoundRectCallout">
            <a:avLst>
              <a:gd name="adj1" fmla="val -81973"/>
              <a:gd name="adj2" fmla="val 69558"/>
              <a:gd name="adj3" fmla="val 16667"/>
            </a:avLst>
          </a:prstGeom>
          <a:noFill/>
          <a:ln w="2222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dirty="0">
                <a:solidFill>
                  <a:schemeClr val="tx1"/>
                </a:solidFill>
                <a:ea typeface="Segoe UI" pitchFamily="34" charset="0"/>
                <a:cs typeface="Segoe UI" pitchFamily="34" charset="0"/>
              </a:rPr>
              <a:t>Updates guaranteed visible to all servers</a:t>
            </a:r>
          </a:p>
        </p:txBody>
      </p:sp>
      <p:sp>
        <p:nvSpPr>
          <p:cNvPr id="70" name="Rounded Rectangular Callout 69"/>
          <p:cNvSpPr/>
          <p:nvPr/>
        </p:nvSpPr>
        <p:spPr bwMode="auto">
          <a:xfrm>
            <a:off x="8708316" y="3401256"/>
            <a:ext cx="2361414" cy="741844"/>
          </a:xfrm>
          <a:prstGeom prst="wedgeRoundRectCallout">
            <a:avLst>
              <a:gd name="adj1" fmla="val -90498"/>
              <a:gd name="adj2" fmla="val -59835"/>
              <a:gd name="adj3" fmla="val 16667"/>
            </a:avLst>
          </a:prstGeom>
          <a:noFill/>
          <a:ln w="2222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dirty="0">
                <a:solidFill>
                  <a:schemeClr val="tx1"/>
                </a:solidFill>
                <a:ea typeface="Segoe UI" pitchFamily="34" charset="0"/>
                <a:cs typeface="Segoe UI" pitchFamily="34" charset="0"/>
              </a:rPr>
              <a:t>Working set of current mini-batch</a:t>
            </a:r>
          </a:p>
        </p:txBody>
      </p:sp>
      <p:sp>
        <p:nvSpPr>
          <p:cNvPr id="98" name="TextBox 97"/>
          <p:cNvSpPr txBox="1"/>
          <p:nvPr/>
        </p:nvSpPr>
        <p:spPr>
          <a:xfrm rot="5400000" flipH="1" flipV="1">
            <a:off x="6991940" y="4232381"/>
            <a:ext cx="410690" cy="461665"/>
          </a:xfrm>
          <a:prstGeom prst="rect">
            <a:avLst/>
          </a:prstGeom>
          <a:noFill/>
        </p:spPr>
        <p:txBody>
          <a:bodyPr wrap="none" rtlCol="0">
            <a:spAutoFit/>
          </a:bodyPr>
          <a:lstStyle/>
          <a:p>
            <a:r>
              <a:rPr lang="en-US" sz="2400" dirty="0"/>
              <a:t>…</a:t>
            </a:r>
          </a:p>
        </p:txBody>
      </p:sp>
      <p:cxnSp>
        <p:nvCxnSpPr>
          <p:cNvPr id="99" name="Straight Arrow Connector 98"/>
          <p:cNvCxnSpPr/>
          <p:nvPr/>
        </p:nvCxnSpPr>
        <p:spPr>
          <a:xfrm>
            <a:off x="6971265" y="4690872"/>
            <a:ext cx="2665225" cy="0"/>
          </a:xfrm>
          <a:prstGeom prst="straightConnector1">
            <a:avLst/>
          </a:prstGeom>
          <a:ln w="349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6971265" y="4242816"/>
            <a:ext cx="2665225" cy="0"/>
          </a:xfrm>
          <a:prstGeom prst="straightConnector1">
            <a:avLst/>
          </a:prstGeom>
          <a:ln w="34925">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8422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Stale Synchronous Parallel in TuX</a:t>
            </a:r>
            <a:r>
              <a:rPr lang="en-US" baseline="30000" dirty="0"/>
              <a:t>2</a:t>
            </a:r>
            <a:endParaRPr lang="en-US" dirty="0"/>
          </a:p>
        </p:txBody>
      </p:sp>
      <p:sp>
        <p:nvSpPr>
          <p:cNvPr id="132" name="Text Placeholder 2"/>
          <p:cNvSpPr>
            <a:spLocks noGrp="1"/>
          </p:cNvSpPr>
          <p:nvPr>
            <p:ph type="body" sz="quarter" idx="10"/>
          </p:nvPr>
        </p:nvSpPr>
        <p:spPr>
          <a:xfrm>
            <a:off x="274638" y="1212850"/>
            <a:ext cx="11887200" cy="1495794"/>
          </a:xfrm>
        </p:spPr>
        <p:txBody>
          <a:bodyPr/>
          <a:lstStyle/>
          <a:p>
            <a:r>
              <a:rPr lang="en-US" dirty="0"/>
              <a:t>Slack of 1 clock as an example</a:t>
            </a:r>
          </a:p>
          <a:p>
            <a:pPr marL="342900" lvl="1" indent="-342900">
              <a:buFont typeface="Segoe UI" panose="020B0502040204020203" pitchFamily="34" charset="0"/>
              <a:buChar char="⁻"/>
            </a:pPr>
            <a:r>
              <a:rPr lang="en-US" altLang="zh-CN" dirty="0">
                <a:gradFill>
                  <a:gsLst>
                    <a:gs pos="1250">
                      <a:srgbClr val="505050"/>
                    </a:gs>
                    <a:gs pos="100000">
                      <a:srgbClr val="505050"/>
                    </a:gs>
                  </a:gsLst>
                  <a:lin ang="5400000" scaled="0"/>
                </a:gradFill>
              </a:rPr>
              <a:t>Slowest server (n) is in clock2</a:t>
            </a:r>
          </a:p>
          <a:p>
            <a:pPr marL="342900" lvl="1" indent="-342900">
              <a:buFont typeface="Segoe UI" panose="020B0502040204020203" pitchFamily="34" charset="0"/>
              <a:buChar char="⁻"/>
            </a:pPr>
            <a:r>
              <a:rPr lang="en-US" altLang="zh-CN" dirty="0">
                <a:gradFill>
                  <a:gsLst>
                    <a:gs pos="1250">
                      <a:srgbClr val="505050"/>
                    </a:gs>
                    <a:gs pos="100000">
                      <a:srgbClr val="505050"/>
                    </a:gs>
                  </a:gsLst>
                  <a:lin ang="5400000" scaled="0"/>
                </a:gradFill>
              </a:rPr>
              <a:t>Fastest server (0) finishes clock2</a:t>
            </a:r>
          </a:p>
        </p:txBody>
      </p:sp>
      <p:sp>
        <p:nvSpPr>
          <p:cNvPr id="189" name="Rectangle 188"/>
          <p:cNvSpPr/>
          <p:nvPr/>
        </p:nvSpPr>
        <p:spPr>
          <a:xfrm rot="10800000" flipH="1" flipV="1">
            <a:off x="7855629" y="5189354"/>
            <a:ext cx="531817" cy="67485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2" name="Rectangle 181"/>
          <p:cNvSpPr/>
          <p:nvPr/>
        </p:nvSpPr>
        <p:spPr>
          <a:xfrm rot="10800000" flipH="1" flipV="1">
            <a:off x="7863280" y="3300704"/>
            <a:ext cx="881298" cy="47389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3" name="Rectangle 132"/>
          <p:cNvSpPr/>
          <p:nvPr/>
        </p:nvSpPr>
        <p:spPr>
          <a:xfrm rot="10800000" flipH="1" flipV="1">
            <a:off x="6962884" y="2817768"/>
            <a:ext cx="881298" cy="50448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9" name="Group 78"/>
          <p:cNvGrpSpPr/>
          <p:nvPr/>
        </p:nvGrpSpPr>
        <p:grpSpPr>
          <a:xfrm rot="10800000" flipH="1" flipV="1">
            <a:off x="6800203" y="2321641"/>
            <a:ext cx="282450" cy="455409"/>
            <a:chOff x="1027518" y="2134579"/>
            <a:chExt cx="295326" cy="476168"/>
          </a:xfrm>
        </p:grpSpPr>
        <p:sp>
          <p:nvSpPr>
            <p:cNvPr id="80" name="Isosceles Triangle 79"/>
            <p:cNvSpPr/>
            <p:nvPr/>
          </p:nvSpPr>
          <p:spPr>
            <a:xfrm rot="10800000">
              <a:off x="1081107" y="2448550"/>
              <a:ext cx="188149" cy="16219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a:p>
          </p:txBody>
        </p:sp>
        <p:sp>
          <p:nvSpPr>
            <p:cNvPr id="81" name="TextBox 80"/>
            <p:cNvSpPr txBox="1"/>
            <p:nvPr/>
          </p:nvSpPr>
          <p:spPr>
            <a:xfrm>
              <a:off x="1027518" y="2134579"/>
              <a:ext cx="295326" cy="337896"/>
            </a:xfrm>
            <a:prstGeom prst="rect">
              <a:avLst/>
            </a:prstGeom>
            <a:noFill/>
          </p:spPr>
          <p:txBody>
            <a:bodyPr wrap="none" rtlCol="0">
              <a:spAutoFit/>
            </a:bodyPr>
            <a:lstStyle/>
            <a:p>
              <a:pPr algn="ctr"/>
              <a:r>
                <a:rPr lang="en-US" altLang="zh-CN" sz="1500" b="1" dirty="0"/>
                <a:t>0</a:t>
              </a:r>
              <a:endParaRPr lang="en-US" sz="1500" b="1" dirty="0"/>
            </a:p>
          </p:txBody>
        </p:sp>
      </p:grpSp>
      <p:grpSp>
        <p:nvGrpSpPr>
          <p:cNvPr id="82" name="Group 81"/>
          <p:cNvGrpSpPr/>
          <p:nvPr/>
        </p:nvGrpSpPr>
        <p:grpSpPr>
          <a:xfrm rot="10800000" flipH="1" flipV="1">
            <a:off x="7691687" y="2321641"/>
            <a:ext cx="282450" cy="455409"/>
            <a:chOff x="1027518" y="2134579"/>
            <a:chExt cx="295326" cy="476168"/>
          </a:xfrm>
        </p:grpSpPr>
        <p:sp>
          <p:nvSpPr>
            <p:cNvPr id="83" name="Isosceles Triangle 82"/>
            <p:cNvSpPr/>
            <p:nvPr/>
          </p:nvSpPr>
          <p:spPr>
            <a:xfrm rot="10800000">
              <a:off x="1081107" y="2448550"/>
              <a:ext cx="188149" cy="16219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a:p>
          </p:txBody>
        </p:sp>
        <p:sp>
          <p:nvSpPr>
            <p:cNvPr id="84" name="TextBox 83"/>
            <p:cNvSpPr txBox="1"/>
            <p:nvPr/>
          </p:nvSpPr>
          <p:spPr>
            <a:xfrm>
              <a:off x="1027518" y="2134579"/>
              <a:ext cx="295326" cy="337896"/>
            </a:xfrm>
            <a:prstGeom prst="rect">
              <a:avLst/>
            </a:prstGeom>
            <a:noFill/>
          </p:spPr>
          <p:txBody>
            <a:bodyPr wrap="none" rtlCol="0">
              <a:spAutoFit/>
            </a:bodyPr>
            <a:lstStyle/>
            <a:p>
              <a:pPr algn="ctr"/>
              <a:r>
                <a:rPr lang="en-US" altLang="zh-CN" sz="1500" b="1" dirty="0"/>
                <a:t>1</a:t>
              </a:r>
              <a:endParaRPr lang="en-US" sz="1500" b="1" dirty="0"/>
            </a:p>
          </p:txBody>
        </p:sp>
      </p:grpSp>
      <p:grpSp>
        <p:nvGrpSpPr>
          <p:cNvPr id="85" name="Group 84"/>
          <p:cNvGrpSpPr/>
          <p:nvPr/>
        </p:nvGrpSpPr>
        <p:grpSpPr>
          <a:xfrm rot="10800000" flipH="1" flipV="1">
            <a:off x="8593104" y="2321641"/>
            <a:ext cx="282450" cy="455409"/>
            <a:chOff x="1027518" y="2134579"/>
            <a:chExt cx="295326" cy="476168"/>
          </a:xfrm>
        </p:grpSpPr>
        <p:sp>
          <p:nvSpPr>
            <p:cNvPr id="86" name="Isosceles Triangle 85"/>
            <p:cNvSpPr/>
            <p:nvPr/>
          </p:nvSpPr>
          <p:spPr>
            <a:xfrm rot="10800000">
              <a:off x="1081107" y="2448550"/>
              <a:ext cx="188149" cy="16219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a:p>
          </p:txBody>
        </p:sp>
        <p:sp>
          <p:nvSpPr>
            <p:cNvPr id="87" name="TextBox 86"/>
            <p:cNvSpPr txBox="1"/>
            <p:nvPr/>
          </p:nvSpPr>
          <p:spPr>
            <a:xfrm>
              <a:off x="1027518" y="2134579"/>
              <a:ext cx="295326" cy="337896"/>
            </a:xfrm>
            <a:prstGeom prst="rect">
              <a:avLst/>
            </a:prstGeom>
            <a:noFill/>
          </p:spPr>
          <p:txBody>
            <a:bodyPr wrap="none" rtlCol="0">
              <a:spAutoFit/>
            </a:bodyPr>
            <a:lstStyle/>
            <a:p>
              <a:pPr algn="ctr"/>
              <a:r>
                <a:rPr lang="en-US" altLang="zh-CN" sz="1500" b="1" dirty="0"/>
                <a:t>2</a:t>
              </a:r>
              <a:endParaRPr lang="en-US" sz="1500" b="1" dirty="0"/>
            </a:p>
          </p:txBody>
        </p:sp>
      </p:grpSp>
      <p:grpSp>
        <p:nvGrpSpPr>
          <p:cNvPr id="88" name="Group 87"/>
          <p:cNvGrpSpPr/>
          <p:nvPr/>
        </p:nvGrpSpPr>
        <p:grpSpPr>
          <a:xfrm rot="10800000" flipH="1" flipV="1">
            <a:off x="9501142" y="2321641"/>
            <a:ext cx="282450" cy="455409"/>
            <a:chOff x="1065767" y="2134579"/>
            <a:chExt cx="295326" cy="476168"/>
          </a:xfrm>
        </p:grpSpPr>
        <p:sp>
          <p:nvSpPr>
            <p:cNvPr id="89" name="Isosceles Triangle 88"/>
            <p:cNvSpPr/>
            <p:nvPr/>
          </p:nvSpPr>
          <p:spPr>
            <a:xfrm rot="10800000">
              <a:off x="1119351" y="2448550"/>
              <a:ext cx="188149" cy="16219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a:p>
          </p:txBody>
        </p:sp>
        <p:sp>
          <p:nvSpPr>
            <p:cNvPr id="90" name="TextBox 89"/>
            <p:cNvSpPr txBox="1"/>
            <p:nvPr/>
          </p:nvSpPr>
          <p:spPr>
            <a:xfrm>
              <a:off x="1065767" y="2134579"/>
              <a:ext cx="295326" cy="337896"/>
            </a:xfrm>
            <a:prstGeom prst="rect">
              <a:avLst/>
            </a:prstGeom>
            <a:noFill/>
          </p:spPr>
          <p:txBody>
            <a:bodyPr wrap="none" rtlCol="0">
              <a:spAutoFit/>
            </a:bodyPr>
            <a:lstStyle/>
            <a:p>
              <a:pPr algn="ctr"/>
              <a:r>
                <a:rPr lang="en-US" altLang="zh-CN" sz="1500" b="1" dirty="0"/>
                <a:t>3</a:t>
              </a:r>
              <a:endParaRPr lang="en-US" sz="1500" b="1" dirty="0"/>
            </a:p>
          </p:txBody>
        </p:sp>
      </p:grpSp>
      <p:sp>
        <p:nvSpPr>
          <p:cNvPr id="91" name="Rectangle 90"/>
          <p:cNvSpPr/>
          <p:nvPr/>
        </p:nvSpPr>
        <p:spPr>
          <a:xfrm rot="10800000" flipH="1" flipV="1">
            <a:off x="6951363" y="4694106"/>
            <a:ext cx="881298" cy="52148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3" name="Straight Arrow Connector 102"/>
          <p:cNvCxnSpPr/>
          <p:nvPr/>
        </p:nvCxnSpPr>
        <p:spPr>
          <a:xfrm>
            <a:off x="6589953" y="2801511"/>
            <a:ext cx="4047884" cy="23915"/>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rot="10800000" flipH="1" flipV="1">
            <a:off x="9845806" y="2438066"/>
            <a:ext cx="705642" cy="369332"/>
          </a:xfrm>
          <a:prstGeom prst="rect">
            <a:avLst/>
          </a:prstGeom>
          <a:noFill/>
        </p:spPr>
        <p:txBody>
          <a:bodyPr wrap="none" rtlCol="0">
            <a:spAutoFit/>
          </a:bodyPr>
          <a:lstStyle/>
          <a:p>
            <a:pPr algn="ctr"/>
            <a:r>
              <a:rPr lang="en-US" dirty="0"/>
              <a:t>clock</a:t>
            </a:r>
          </a:p>
        </p:txBody>
      </p:sp>
      <p:sp>
        <p:nvSpPr>
          <p:cNvPr id="129" name="TextBox 128"/>
          <p:cNvSpPr txBox="1"/>
          <p:nvPr/>
        </p:nvSpPr>
        <p:spPr>
          <a:xfrm rot="16200000" flipH="1">
            <a:off x="6099103" y="3171222"/>
            <a:ext cx="1199559" cy="544765"/>
          </a:xfrm>
          <a:prstGeom prst="rect">
            <a:avLst/>
          </a:prstGeom>
          <a:noFill/>
        </p:spPr>
        <p:txBody>
          <a:bodyPr wrap="none" lIns="182880" tIns="146304" rIns="182880" bIns="146304" rtlCol="0">
            <a:spAutoFit/>
          </a:bodyPr>
          <a:lstStyle/>
          <a:p>
            <a:pPr>
              <a:lnSpc>
                <a:spcPct val="90000"/>
              </a:lnSpc>
              <a:spcAft>
                <a:spcPts val="600"/>
              </a:spcAft>
            </a:pPr>
            <a:r>
              <a:rPr lang="en-US" altLang="zh-CN" dirty="0">
                <a:gradFill>
                  <a:gsLst>
                    <a:gs pos="2917">
                      <a:schemeClr val="tx1"/>
                    </a:gs>
                    <a:gs pos="30000">
                      <a:schemeClr val="tx1"/>
                    </a:gs>
                  </a:gsLst>
                  <a:lin ang="5400000" scaled="0"/>
                </a:gradFill>
              </a:rPr>
              <a:t>Server</a:t>
            </a:r>
            <a:r>
              <a:rPr lang="en-US" dirty="0">
                <a:gradFill>
                  <a:gsLst>
                    <a:gs pos="2917">
                      <a:schemeClr val="tx1"/>
                    </a:gs>
                    <a:gs pos="30000">
                      <a:schemeClr val="tx1"/>
                    </a:gs>
                  </a:gsLst>
                  <a:lin ang="5400000" scaled="0"/>
                </a:gradFill>
              </a:rPr>
              <a:t> 0</a:t>
            </a:r>
          </a:p>
        </p:txBody>
      </p:sp>
      <p:sp>
        <p:nvSpPr>
          <p:cNvPr id="138" name="TextBox 137"/>
          <p:cNvSpPr txBox="1"/>
          <p:nvPr/>
        </p:nvSpPr>
        <p:spPr>
          <a:xfrm rot="16200000" flipH="1">
            <a:off x="6096698" y="5083133"/>
            <a:ext cx="1204369" cy="544765"/>
          </a:xfrm>
          <a:prstGeom prst="rect">
            <a:avLst/>
          </a:prstGeom>
          <a:noFill/>
        </p:spPr>
        <p:txBody>
          <a:bodyPr wrap="none" lIns="182880" tIns="146304" rIns="182880" bIns="146304" rtlCol="0">
            <a:spAutoFit/>
          </a:bodyPr>
          <a:lstStyle/>
          <a:p>
            <a:pPr>
              <a:lnSpc>
                <a:spcPct val="90000"/>
              </a:lnSpc>
              <a:spcAft>
                <a:spcPts val="600"/>
              </a:spcAft>
            </a:pPr>
            <a:r>
              <a:rPr lang="en-US" altLang="zh-CN" dirty="0">
                <a:gradFill>
                  <a:gsLst>
                    <a:gs pos="2917">
                      <a:schemeClr val="tx1"/>
                    </a:gs>
                    <a:gs pos="30000">
                      <a:schemeClr val="tx1"/>
                    </a:gs>
                  </a:gsLst>
                  <a:lin ang="5400000" scaled="0"/>
                </a:gradFill>
              </a:rPr>
              <a:t>Server</a:t>
            </a:r>
            <a:r>
              <a:rPr lang="en-US" dirty="0">
                <a:gradFill>
                  <a:gsLst>
                    <a:gs pos="2917">
                      <a:schemeClr val="tx1"/>
                    </a:gs>
                    <a:gs pos="30000">
                      <a:schemeClr val="tx1"/>
                    </a:gs>
                  </a:gsLst>
                  <a:lin ang="5400000" scaled="0"/>
                </a:gradFill>
              </a:rPr>
              <a:t> n</a:t>
            </a:r>
          </a:p>
        </p:txBody>
      </p:sp>
      <p:cxnSp>
        <p:nvCxnSpPr>
          <p:cNvPr id="136" name="Straight Connector 135"/>
          <p:cNvCxnSpPr/>
          <p:nvPr/>
        </p:nvCxnSpPr>
        <p:spPr>
          <a:xfrm>
            <a:off x="6943481" y="2801510"/>
            <a:ext cx="0" cy="3321281"/>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8" name="Oval 107"/>
          <p:cNvSpPr/>
          <p:nvPr/>
        </p:nvSpPr>
        <p:spPr>
          <a:xfrm rot="10800000" flipH="1" flipV="1">
            <a:off x="8408426" y="5252482"/>
            <a:ext cx="134512" cy="134512"/>
          </a:xfrm>
          <a:prstGeom prst="ellipse">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9" name="Oval 108"/>
          <p:cNvSpPr/>
          <p:nvPr/>
        </p:nvSpPr>
        <p:spPr>
          <a:xfrm rot="10800000" flipH="1" flipV="1">
            <a:off x="8408426" y="5475133"/>
            <a:ext cx="134512" cy="134512"/>
          </a:xfrm>
          <a:prstGeom prst="ellipse">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Oval 109"/>
          <p:cNvSpPr/>
          <p:nvPr/>
        </p:nvSpPr>
        <p:spPr>
          <a:xfrm rot="10800000" flipH="1" flipV="1">
            <a:off x="8030521" y="5252482"/>
            <a:ext cx="134512" cy="134512"/>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1" name="Straight Connector 110"/>
          <p:cNvCxnSpPr>
            <a:stCxn id="110" idx="6"/>
            <a:endCxn id="108" idx="3"/>
          </p:cNvCxnSpPr>
          <p:nvPr/>
        </p:nvCxnSpPr>
        <p:spPr>
          <a:xfrm>
            <a:off x="8165033" y="5319738"/>
            <a:ext cx="263092" cy="4755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109" idx="1"/>
            <a:endCxn id="110" idx="6"/>
          </p:cNvCxnSpPr>
          <p:nvPr/>
        </p:nvCxnSpPr>
        <p:spPr>
          <a:xfrm flipH="1" flipV="1">
            <a:off x="8165033" y="5319738"/>
            <a:ext cx="263092" cy="1750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Oval 105"/>
          <p:cNvSpPr/>
          <p:nvPr/>
        </p:nvSpPr>
        <p:spPr>
          <a:xfrm rot="10800000" flipH="1" flipV="1">
            <a:off x="8030521" y="5494832"/>
            <a:ext cx="134512" cy="134512"/>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7" name="Straight Connector 106"/>
          <p:cNvCxnSpPr>
            <a:stCxn id="109" idx="1"/>
            <a:endCxn id="106" idx="6"/>
          </p:cNvCxnSpPr>
          <p:nvPr/>
        </p:nvCxnSpPr>
        <p:spPr>
          <a:xfrm flipH="1">
            <a:off x="8165033" y="5494832"/>
            <a:ext cx="263092" cy="672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Oval 159"/>
          <p:cNvSpPr/>
          <p:nvPr/>
        </p:nvSpPr>
        <p:spPr>
          <a:xfrm rot="10800000" flipH="1" flipV="1">
            <a:off x="8408426" y="4785640"/>
            <a:ext cx="134512" cy="13451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1" name="Oval 160"/>
          <p:cNvSpPr/>
          <p:nvPr/>
        </p:nvSpPr>
        <p:spPr>
          <a:xfrm rot="10800000" flipH="1" flipV="1">
            <a:off x="8408426" y="5008291"/>
            <a:ext cx="134512" cy="13451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2" name="Oval 161"/>
          <p:cNvSpPr/>
          <p:nvPr/>
        </p:nvSpPr>
        <p:spPr>
          <a:xfrm rot="10800000" flipH="1" flipV="1">
            <a:off x="8030521" y="4785640"/>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3" name="Straight Connector 162"/>
          <p:cNvCxnSpPr>
            <a:stCxn id="162" idx="6"/>
            <a:endCxn id="160" idx="3"/>
          </p:cNvCxnSpPr>
          <p:nvPr/>
        </p:nvCxnSpPr>
        <p:spPr>
          <a:xfrm>
            <a:off x="8165033" y="4852896"/>
            <a:ext cx="263092" cy="4755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stCxn id="161" idx="1"/>
            <a:endCxn id="162" idx="6"/>
          </p:cNvCxnSpPr>
          <p:nvPr/>
        </p:nvCxnSpPr>
        <p:spPr>
          <a:xfrm flipH="1" flipV="1">
            <a:off x="8165033" y="4852896"/>
            <a:ext cx="263092" cy="1750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rot="10800000" flipH="1" flipV="1">
            <a:off x="8030521" y="5027990"/>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9" name="Straight Connector 158"/>
          <p:cNvCxnSpPr>
            <a:stCxn id="161" idx="1"/>
            <a:endCxn id="158" idx="6"/>
          </p:cNvCxnSpPr>
          <p:nvPr/>
        </p:nvCxnSpPr>
        <p:spPr>
          <a:xfrm flipH="1">
            <a:off x="8165033" y="5027990"/>
            <a:ext cx="263092" cy="672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5" name="Oval 164"/>
          <p:cNvSpPr/>
          <p:nvPr/>
        </p:nvSpPr>
        <p:spPr>
          <a:xfrm rot="10800000" flipH="1" flipV="1">
            <a:off x="8408426" y="5713796"/>
            <a:ext cx="134512" cy="134512"/>
          </a:xfrm>
          <a:prstGeom prst="ellipse">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6" name="Oval 165"/>
          <p:cNvSpPr/>
          <p:nvPr/>
        </p:nvSpPr>
        <p:spPr>
          <a:xfrm rot="10800000" flipH="1" flipV="1">
            <a:off x="8030521" y="5877349"/>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7" name="Straight Connector 166"/>
          <p:cNvCxnSpPr>
            <a:stCxn id="166" idx="6"/>
            <a:endCxn id="165" idx="2"/>
          </p:cNvCxnSpPr>
          <p:nvPr/>
        </p:nvCxnSpPr>
        <p:spPr>
          <a:xfrm flipV="1">
            <a:off x="8165033" y="5781052"/>
            <a:ext cx="243393" cy="1635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106" idx="5"/>
            <a:endCxn id="165" idx="2"/>
          </p:cNvCxnSpPr>
          <p:nvPr/>
        </p:nvCxnSpPr>
        <p:spPr>
          <a:xfrm>
            <a:off x="8145334" y="5609645"/>
            <a:ext cx="263092" cy="1714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Oval 119"/>
          <p:cNvSpPr/>
          <p:nvPr/>
        </p:nvSpPr>
        <p:spPr>
          <a:xfrm rot="10800000" flipH="1" flipV="1">
            <a:off x="8408426" y="3398986"/>
            <a:ext cx="134512" cy="134512"/>
          </a:xfrm>
          <a:prstGeom prst="ellipse">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1" name="Oval 120"/>
          <p:cNvSpPr/>
          <p:nvPr/>
        </p:nvSpPr>
        <p:spPr>
          <a:xfrm rot="10800000" flipH="1" flipV="1">
            <a:off x="8030521" y="3570260"/>
            <a:ext cx="134512" cy="134512"/>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2" name="Straight Connector 121"/>
          <p:cNvCxnSpPr>
            <a:stCxn id="121" idx="6"/>
            <a:endCxn id="120" idx="2"/>
          </p:cNvCxnSpPr>
          <p:nvPr/>
        </p:nvCxnSpPr>
        <p:spPr>
          <a:xfrm flipV="1">
            <a:off x="8165033" y="3466242"/>
            <a:ext cx="243393" cy="1712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Oval 122"/>
          <p:cNvSpPr/>
          <p:nvPr/>
        </p:nvSpPr>
        <p:spPr>
          <a:xfrm rot="10800000" flipH="1" flipV="1">
            <a:off x="8030521" y="3353712"/>
            <a:ext cx="134512" cy="134512"/>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4" name="Straight Connector 123"/>
          <p:cNvCxnSpPr>
            <a:stCxn id="123" idx="6"/>
            <a:endCxn id="120" idx="2"/>
          </p:cNvCxnSpPr>
          <p:nvPr/>
        </p:nvCxnSpPr>
        <p:spPr>
          <a:xfrm>
            <a:off x="8165033" y="3420968"/>
            <a:ext cx="243393" cy="452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Oval 125"/>
          <p:cNvSpPr/>
          <p:nvPr/>
        </p:nvSpPr>
        <p:spPr>
          <a:xfrm rot="10800000" flipH="1" flipV="1">
            <a:off x="8408426" y="2954435"/>
            <a:ext cx="134512" cy="13451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4" name="Oval 133"/>
          <p:cNvSpPr/>
          <p:nvPr/>
        </p:nvSpPr>
        <p:spPr>
          <a:xfrm rot="10800000" flipH="1" flipV="1">
            <a:off x="8030521" y="3125709"/>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37" name="Straight Connector 136"/>
          <p:cNvCxnSpPr>
            <a:stCxn id="134" idx="6"/>
            <a:endCxn id="126" idx="2"/>
          </p:cNvCxnSpPr>
          <p:nvPr/>
        </p:nvCxnSpPr>
        <p:spPr>
          <a:xfrm flipV="1">
            <a:off x="8165033" y="3021691"/>
            <a:ext cx="243393" cy="1712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Oval 139"/>
          <p:cNvSpPr/>
          <p:nvPr/>
        </p:nvSpPr>
        <p:spPr>
          <a:xfrm rot="10800000" flipH="1" flipV="1">
            <a:off x="8030521" y="2909161"/>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41" name="Straight Connector 140"/>
          <p:cNvCxnSpPr>
            <a:stCxn id="140" idx="6"/>
            <a:endCxn id="126" idx="2"/>
          </p:cNvCxnSpPr>
          <p:nvPr/>
        </p:nvCxnSpPr>
        <p:spPr>
          <a:xfrm>
            <a:off x="8165033" y="2976417"/>
            <a:ext cx="243393" cy="452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Oval 150"/>
          <p:cNvSpPr/>
          <p:nvPr/>
        </p:nvSpPr>
        <p:spPr>
          <a:xfrm rot="10800000" flipH="1" flipV="1">
            <a:off x="8408427" y="3795481"/>
            <a:ext cx="134512" cy="13451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2" name="Oval 151"/>
          <p:cNvSpPr/>
          <p:nvPr/>
        </p:nvSpPr>
        <p:spPr>
          <a:xfrm rot="10800000" flipH="1" flipV="1">
            <a:off x="8408427" y="4018132"/>
            <a:ext cx="134512" cy="13451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3" name="Oval 152"/>
          <p:cNvSpPr/>
          <p:nvPr/>
        </p:nvSpPr>
        <p:spPr>
          <a:xfrm rot="10800000" flipH="1" flipV="1">
            <a:off x="8030522" y="3795481"/>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4" name="Straight Connector 153"/>
          <p:cNvCxnSpPr>
            <a:stCxn id="153" idx="6"/>
            <a:endCxn id="151" idx="3"/>
          </p:cNvCxnSpPr>
          <p:nvPr/>
        </p:nvCxnSpPr>
        <p:spPr>
          <a:xfrm>
            <a:off x="8165034" y="3862737"/>
            <a:ext cx="263092" cy="4755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152" idx="1"/>
            <a:endCxn id="153" idx="6"/>
          </p:cNvCxnSpPr>
          <p:nvPr/>
        </p:nvCxnSpPr>
        <p:spPr>
          <a:xfrm flipH="1" flipV="1">
            <a:off x="8165034" y="3862737"/>
            <a:ext cx="263092" cy="1750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Oval 148"/>
          <p:cNvSpPr/>
          <p:nvPr/>
        </p:nvSpPr>
        <p:spPr>
          <a:xfrm rot="10800000" flipH="1" flipV="1">
            <a:off x="8030522" y="4037831"/>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0" name="Straight Connector 149"/>
          <p:cNvCxnSpPr>
            <a:stCxn id="152" idx="1"/>
            <a:endCxn id="149" idx="6"/>
          </p:cNvCxnSpPr>
          <p:nvPr/>
        </p:nvCxnSpPr>
        <p:spPr>
          <a:xfrm flipH="1">
            <a:off x="8165034" y="4037831"/>
            <a:ext cx="263092" cy="672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7838775" y="2805680"/>
            <a:ext cx="0" cy="3321281"/>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8733286" y="2825426"/>
            <a:ext cx="0" cy="3321281"/>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bwMode="auto">
          <a:xfrm>
            <a:off x="7896236" y="3316964"/>
            <a:ext cx="779590" cy="439952"/>
          </a:xfrm>
          <a:prstGeom prst="rect">
            <a:avLst/>
          </a:prstGeom>
          <a:noFill/>
          <a:ln w="31750">
            <a:solidFill>
              <a:schemeClr val="tx1">
                <a:lumMod val="5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1" name="Rectangle 70"/>
          <p:cNvSpPr/>
          <p:nvPr/>
        </p:nvSpPr>
        <p:spPr bwMode="auto">
          <a:xfrm>
            <a:off x="7896236" y="5220895"/>
            <a:ext cx="779590" cy="627414"/>
          </a:xfrm>
          <a:prstGeom prst="rect">
            <a:avLst/>
          </a:prstGeom>
          <a:noFill/>
          <a:ln w="31750">
            <a:solidFill>
              <a:schemeClr val="tx1">
                <a:lumMod val="5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5" name="Oval 104"/>
          <p:cNvSpPr/>
          <p:nvPr/>
        </p:nvSpPr>
        <p:spPr>
          <a:xfrm rot="10800000" flipH="1" flipV="1">
            <a:off x="7519936" y="5252482"/>
            <a:ext cx="134512" cy="13451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3" name="Oval 112"/>
          <p:cNvSpPr/>
          <p:nvPr/>
        </p:nvSpPr>
        <p:spPr>
          <a:xfrm rot="10800000" flipH="1" flipV="1">
            <a:off x="7519936" y="5475133"/>
            <a:ext cx="134512" cy="13451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Oval 113"/>
          <p:cNvSpPr/>
          <p:nvPr/>
        </p:nvSpPr>
        <p:spPr>
          <a:xfrm rot="10800000" flipH="1" flipV="1">
            <a:off x="7142031" y="5252482"/>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5" name="Straight Connector 114"/>
          <p:cNvCxnSpPr>
            <a:stCxn id="114" idx="6"/>
            <a:endCxn id="105" idx="3"/>
          </p:cNvCxnSpPr>
          <p:nvPr/>
        </p:nvCxnSpPr>
        <p:spPr>
          <a:xfrm>
            <a:off x="7276543" y="5319738"/>
            <a:ext cx="263092" cy="4755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113" idx="1"/>
            <a:endCxn id="114" idx="6"/>
          </p:cNvCxnSpPr>
          <p:nvPr/>
        </p:nvCxnSpPr>
        <p:spPr>
          <a:xfrm flipH="1" flipV="1">
            <a:off x="7276543" y="5319738"/>
            <a:ext cx="263092" cy="1750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Oval 116"/>
          <p:cNvSpPr/>
          <p:nvPr/>
        </p:nvSpPr>
        <p:spPr>
          <a:xfrm rot="10800000" flipH="1" flipV="1">
            <a:off x="7142031" y="5494832"/>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8" name="Straight Connector 117"/>
          <p:cNvCxnSpPr>
            <a:stCxn id="113" idx="1"/>
            <a:endCxn id="117" idx="6"/>
          </p:cNvCxnSpPr>
          <p:nvPr/>
        </p:nvCxnSpPr>
        <p:spPr>
          <a:xfrm flipH="1">
            <a:off x="7276543" y="5494832"/>
            <a:ext cx="263092" cy="672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Oval 118"/>
          <p:cNvSpPr/>
          <p:nvPr/>
        </p:nvSpPr>
        <p:spPr>
          <a:xfrm rot="10800000" flipH="1" flipV="1">
            <a:off x="7519935" y="3398986"/>
            <a:ext cx="134512" cy="13451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Oval 126"/>
          <p:cNvSpPr/>
          <p:nvPr/>
        </p:nvSpPr>
        <p:spPr>
          <a:xfrm rot="10800000" flipH="1" flipV="1">
            <a:off x="7142030" y="3570260"/>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42" name="Straight Connector 141"/>
          <p:cNvCxnSpPr>
            <a:stCxn id="127" idx="6"/>
            <a:endCxn id="119" idx="2"/>
          </p:cNvCxnSpPr>
          <p:nvPr/>
        </p:nvCxnSpPr>
        <p:spPr>
          <a:xfrm flipV="1">
            <a:off x="7276542" y="3466242"/>
            <a:ext cx="243393" cy="1712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Oval 142"/>
          <p:cNvSpPr/>
          <p:nvPr/>
        </p:nvSpPr>
        <p:spPr>
          <a:xfrm rot="10800000" flipH="1" flipV="1">
            <a:off x="7142030" y="3353712"/>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44" name="Straight Connector 143"/>
          <p:cNvCxnSpPr>
            <a:stCxn id="143" idx="6"/>
            <a:endCxn id="119" idx="2"/>
          </p:cNvCxnSpPr>
          <p:nvPr/>
        </p:nvCxnSpPr>
        <p:spPr>
          <a:xfrm>
            <a:off x="7276542" y="3420968"/>
            <a:ext cx="243393" cy="452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Oval 145"/>
          <p:cNvSpPr/>
          <p:nvPr/>
        </p:nvSpPr>
        <p:spPr>
          <a:xfrm rot="10800000" flipH="1" flipV="1">
            <a:off x="7519935" y="2954435"/>
            <a:ext cx="134512" cy="134512"/>
          </a:xfrm>
          <a:prstGeom prst="ellipse">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7" name="Oval 146"/>
          <p:cNvSpPr/>
          <p:nvPr/>
        </p:nvSpPr>
        <p:spPr>
          <a:xfrm rot="10800000" flipH="1" flipV="1">
            <a:off x="7142030" y="3125709"/>
            <a:ext cx="134512" cy="134512"/>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48" name="Straight Connector 147"/>
          <p:cNvCxnSpPr>
            <a:stCxn id="147" idx="6"/>
            <a:endCxn id="146" idx="2"/>
          </p:cNvCxnSpPr>
          <p:nvPr/>
        </p:nvCxnSpPr>
        <p:spPr>
          <a:xfrm flipV="1">
            <a:off x="7276542" y="3021691"/>
            <a:ext cx="243393" cy="1712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Oval 155"/>
          <p:cNvSpPr/>
          <p:nvPr/>
        </p:nvSpPr>
        <p:spPr>
          <a:xfrm rot="10800000" flipH="1" flipV="1">
            <a:off x="7142030" y="2909161"/>
            <a:ext cx="134512" cy="134512"/>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7" name="Straight Connector 156"/>
          <p:cNvCxnSpPr>
            <a:stCxn id="156" idx="6"/>
            <a:endCxn id="146" idx="2"/>
          </p:cNvCxnSpPr>
          <p:nvPr/>
        </p:nvCxnSpPr>
        <p:spPr>
          <a:xfrm>
            <a:off x="7276542" y="2976417"/>
            <a:ext cx="243393" cy="452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Oval 167"/>
          <p:cNvSpPr/>
          <p:nvPr/>
        </p:nvSpPr>
        <p:spPr>
          <a:xfrm rot="10800000" flipH="1" flipV="1">
            <a:off x="7519936" y="3795481"/>
            <a:ext cx="134512" cy="13451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0" name="Oval 169"/>
          <p:cNvSpPr/>
          <p:nvPr/>
        </p:nvSpPr>
        <p:spPr>
          <a:xfrm rot="10800000" flipH="1" flipV="1">
            <a:off x="7519936" y="4018132"/>
            <a:ext cx="134512" cy="13451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1" name="Oval 170"/>
          <p:cNvSpPr/>
          <p:nvPr/>
        </p:nvSpPr>
        <p:spPr>
          <a:xfrm rot="10800000" flipH="1" flipV="1">
            <a:off x="7142031" y="3795481"/>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72" name="Straight Connector 171"/>
          <p:cNvCxnSpPr>
            <a:stCxn id="171" idx="6"/>
            <a:endCxn id="168" idx="3"/>
          </p:cNvCxnSpPr>
          <p:nvPr/>
        </p:nvCxnSpPr>
        <p:spPr>
          <a:xfrm>
            <a:off x="7276543" y="3862737"/>
            <a:ext cx="263092" cy="4755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stCxn id="170" idx="1"/>
            <a:endCxn id="171" idx="6"/>
          </p:cNvCxnSpPr>
          <p:nvPr/>
        </p:nvCxnSpPr>
        <p:spPr>
          <a:xfrm flipH="1" flipV="1">
            <a:off x="7276543" y="3862737"/>
            <a:ext cx="263092" cy="1750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4" name="Oval 173"/>
          <p:cNvSpPr/>
          <p:nvPr/>
        </p:nvSpPr>
        <p:spPr>
          <a:xfrm rot="10800000" flipH="1" flipV="1">
            <a:off x="7142031" y="4037831"/>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75" name="Straight Connector 174"/>
          <p:cNvCxnSpPr>
            <a:stCxn id="170" idx="1"/>
            <a:endCxn id="174" idx="6"/>
          </p:cNvCxnSpPr>
          <p:nvPr/>
        </p:nvCxnSpPr>
        <p:spPr>
          <a:xfrm flipH="1">
            <a:off x="7276543" y="4037831"/>
            <a:ext cx="263092" cy="672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Oval 175"/>
          <p:cNvSpPr/>
          <p:nvPr/>
        </p:nvSpPr>
        <p:spPr>
          <a:xfrm rot="10800000" flipH="1" flipV="1">
            <a:off x="7519936" y="4785640"/>
            <a:ext cx="134512" cy="134512"/>
          </a:xfrm>
          <a:prstGeom prst="ellipse">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7" name="Oval 176"/>
          <p:cNvSpPr/>
          <p:nvPr/>
        </p:nvSpPr>
        <p:spPr>
          <a:xfrm rot="10800000" flipH="1" flipV="1">
            <a:off x="7519936" y="5008291"/>
            <a:ext cx="134512" cy="134512"/>
          </a:xfrm>
          <a:prstGeom prst="ellipse">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8" name="Oval 177"/>
          <p:cNvSpPr/>
          <p:nvPr/>
        </p:nvSpPr>
        <p:spPr>
          <a:xfrm rot="10800000" flipH="1" flipV="1">
            <a:off x="7142031" y="4785640"/>
            <a:ext cx="134512" cy="134512"/>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79" name="Straight Connector 178"/>
          <p:cNvCxnSpPr>
            <a:stCxn id="178" idx="6"/>
            <a:endCxn id="176" idx="3"/>
          </p:cNvCxnSpPr>
          <p:nvPr/>
        </p:nvCxnSpPr>
        <p:spPr>
          <a:xfrm>
            <a:off x="7276543" y="4852896"/>
            <a:ext cx="263092" cy="4755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stCxn id="177" idx="1"/>
            <a:endCxn id="178" idx="6"/>
          </p:cNvCxnSpPr>
          <p:nvPr/>
        </p:nvCxnSpPr>
        <p:spPr>
          <a:xfrm flipH="1" flipV="1">
            <a:off x="7276543" y="4852896"/>
            <a:ext cx="263092" cy="1750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1" name="Oval 180"/>
          <p:cNvSpPr/>
          <p:nvPr/>
        </p:nvSpPr>
        <p:spPr>
          <a:xfrm rot="10800000" flipH="1" flipV="1">
            <a:off x="7142031" y="5027990"/>
            <a:ext cx="134512" cy="134512"/>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85" name="Straight Connector 184"/>
          <p:cNvCxnSpPr>
            <a:stCxn id="177" idx="1"/>
            <a:endCxn id="181" idx="6"/>
          </p:cNvCxnSpPr>
          <p:nvPr/>
        </p:nvCxnSpPr>
        <p:spPr>
          <a:xfrm flipH="1">
            <a:off x="7276543" y="5027990"/>
            <a:ext cx="263092" cy="672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Oval 185"/>
          <p:cNvSpPr/>
          <p:nvPr/>
        </p:nvSpPr>
        <p:spPr>
          <a:xfrm rot="10800000" flipH="1" flipV="1">
            <a:off x="7519936" y="5713796"/>
            <a:ext cx="134512" cy="13451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7" name="Oval 186"/>
          <p:cNvSpPr/>
          <p:nvPr/>
        </p:nvSpPr>
        <p:spPr>
          <a:xfrm rot="10800000" flipH="1" flipV="1">
            <a:off x="7142031" y="5877349"/>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88" name="Straight Connector 187"/>
          <p:cNvCxnSpPr>
            <a:stCxn id="187" idx="6"/>
            <a:endCxn id="186" idx="2"/>
          </p:cNvCxnSpPr>
          <p:nvPr/>
        </p:nvCxnSpPr>
        <p:spPr>
          <a:xfrm flipV="1">
            <a:off x="7276543" y="5781052"/>
            <a:ext cx="243393" cy="1635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a:stCxn id="117" idx="5"/>
            <a:endCxn id="186" idx="2"/>
          </p:cNvCxnSpPr>
          <p:nvPr/>
        </p:nvCxnSpPr>
        <p:spPr>
          <a:xfrm>
            <a:off x="7256844" y="5609645"/>
            <a:ext cx="263092" cy="1714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a:stCxn id="143" idx="6"/>
            <a:endCxn id="192" idx="2"/>
          </p:cNvCxnSpPr>
          <p:nvPr/>
        </p:nvCxnSpPr>
        <p:spPr>
          <a:xfrm>
            <a:off x="7276542" y="3420968"/>
            <a:ext cx="237096" cy="2376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Oval 191"/>
          <p:cNvSpPr/>
          <p:nvPr/>
        </p:nvSpPr>
        <p:spPr>
          <a:xfrm rot="10800000" flipH="1" flipV="1">
            <a:off x="7513638" y="3591350"/>
            <a:ext cx="134512" cy="13451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3" name="Rectangle 192"/>
          <p:cNvSpPr/>
          <p:nvPr/>
        </p:nvSpPr>
        <p:spPr bwMode="auto">
          <a:xfrm>
            <a:off x="7003539" y="2866202"/>
            <a:ext cx="779590" cy="439952"/>
          </a:xfrm>
          <a:prstGeom prst="rect">
            <a:avLst/>
          </a:prstGeom>
          <a:noFill/>
          <a:ln w="31750">
            <a:solidFill>
              <a:schemeClr val="tx1">
                <a:lumMod val="5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94" name="Rectangle 193"/>
          <p:cNvSpPr/>
          <p:nvPr/>
        </p:nvSpPr>
        <p:spPr bwMode="auto">
          <a:xfrm>
            <a:off x="6992990" y="4757799"/>
            <a:ext cx="779590" cy="439952"/>
          </a:xfrm>
          <a:prstGeom prst="rect">
            <a:avLst/>
          </a:prstGeom>
          <a:noFill/>
          <a:ln w="31750">
            <a:solidFill>
              <a:schemeClr val="tx1">
                <a:lumMod val="5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195" name="Straight Connector 194"/>
          <p:cNvCxnSpPr>
            <a:stCxn id="123" idx="6"/>
            <a:endCxn id="196" idx="2"/>
          </p:cNvCxnSpPr>
          <p:nvPr/>
        </p:nvCxnSpPr>
        <p:spPr>
          <a:xfrm>
            <a:off x="8165033" y="3420968"/>
            <a:ext cx="247447" cy="2376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6" name="Oval 195"/>
          <p:cNvSpPr/>
          <p:nvPr/>
        </p:nvSpPr>
        <p:spPr>
          <a:xfrm rot="10800000" flipH="1" flipV="1">
            <a:off x="8412480" y="3591350"/>
            <a:ext cx="134512" cy="134512"/>
          </a:xfrm>
          <a:prstGeom prst="ellipse">
            <a:avLst/>
          </a:prstGeom>
          <a:solidFill>
            <a:srgbClr val="5C2D9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9" name="Rectangle 198"/>
          <p:cNvSpPr/>
          <p:nvPr/>
        </p:nvSpPr>
        <p:spPr>
          <a:xfrm>
            <a:off x="7208581" y="6301271"/>
            <a:ext cx="564008" cy="2089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0" name="TextBox 199"/>
          <p:cNvSpPr txBox="1"/>
          <p:nvPr/>
        </p:nvSpPr>
        <p:spPr>
          <a:xfrm>
            <a:off x="7789015" y="6221069"/>
            <a:ext cx="1666546" cy="369332"/>
          </a:xfrm>
          <a:prstGeom prst="rect">
            <a:avLst/>
          </a:prstGeom>
          <a:noFill/>
        </p:spPr>
        <p:txBody>
          <a:bodyPr wrap="none" rtlCol="0">
            <a:spAutoFit/>
          </a:bodyPr>
          <a:lstStyle/>
          <a:p>
            <a:r>
              <a:rPr lang="en-US" dirty="0"/>
              <a:t>Completed Task</a:t>
            </a:r>
          </a:p>
        </p:txBody>
      </p:sp>
      <p:sp>
        <p:nvSpPr>
          <p:cNvPr id="201" name="Rectangle 200"/>
          <p:cNvSpPr/>
          <p:nvPr/>
        </p:nvSpPr>
        <p:spPr>
          <a:xfrm>
            <a:off x="9599879" y="6301271"/>
            <a:ext cx="564008" cy="20892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2" name="TextBox 201"/>
          <p:cNvSpPr txBox="1"/>
          <p:nvPr/>
        </p:nvSpPr>
        <p:spPr>
          <a:xfrm>
            <a:off x="10163886" y="6221069"/>
            <a:ext cx="1423403" cy="369332"/>
          </a:xfrm>
          <a:prstGeom prst="rect">
            <a:avLst/>
          </a:prstGeom>
          <a:noFill/>
        </p:spPr>
        <p:txBody>
          <a:bodyPr wrap="none" rtlCol="0">
            <a:spAutoFit/>
          </a:bodyPr>
          <a:lstStyle/>
          <a:p>
            <a:r>
              <a:rPr lang="en-US" dirty="0"/>
              <a:t>Ongoing </a:t>
            </a:r>
            <a:r>
              <a:rPr lang="en-US" altLang="zh-CN" dirty="0"/>
              <a:t>Task</a:t>
            </a:r>
            <a:endParaRPr lang="en-US" dirty="0"/>
          </a:p>
        </p:txBody>
      </p:sp>
      <p:sp>
        <p:nvSpPr>
          <p:cNvPr id="203" name="Rectangle 202"/>
          <p:cNvSpPr/>
          <p:nvPr/>
        </p:nvSpPr>
        <p:spPr>
          <a:xfrm>
            <a:off x="5176844" y="6301271"/>
            <a:ext cx="564008" cy="20892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4" name="TextBox 203"/>
          <p:cNvSpPr txBox="1"/>
          <p:nvPr/>
        </p:nvSpPr>
        <p:spPr>
          <a:xfrm>
            <a:off x="5757278" y="6221069"/>
            <a:ext cx="1338443" cy="369332"/>
          </a:xfrm>
          <a:prstGeom prst="rect">
            <a:avLst/>
          </a:prstGeom>
          <a:noFill/>
        </p:spPr>
        <p:txBody>
          <a:bodyPr wrap="none" rtlCol="0">
            <a:spAutoFit/>
          </a:bodyPr>
          <a:lstStyle/>
          <a:p>
            <a:r>
              <a:rPr lang="en-US" altLang="zh-CN" dirty="0"/>
              <a:t>Visible</a:t>
            </a:r>
            <a:r>
              <a:rPr lang="en-US" dirty="0"/>
              <a:t> </a:t>
            </a:r>
            <a:r>
              <a:rPr lang="en-US" altLang="zh-CN" dirty="0"/>
              <a:t>Task</a:t>
            </a:r>
            <a:endParaRPr lang="en-US" dirty="0"/>
          </a:p>
        </p:txBody>
      </p:sp>
      <p:cxnSp>
        <p:nvCxnSpPr>
          <p:cNvPr id="130" name="Straight Arrow Connector 129"/>
          <p:cNvCxnSpPr/>
          <p:nvPr/>
        </p:nvCxnSpPr>
        <p:spPr>
          <a:xfrm>
            <a:off x="6971265" y="4690872"/>
            <a:ext cx="2665225" cy="0"/>
          </a:xfrm>
          <a:prstGeom prst="straightConnector1">
            <a:avLst/>
          </a:prstGeom>
          <a:ln w="349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rot="5400000" flipH="1" flipV="1">
            <a:off x="6991940" y="4232381"/>
            <a:ext cx="410690" cy="461665"/>
          </a:xfrm>
          <a:prstGeom prst="rect">
            <a:avLst/>
          </a:prstGeom>
          <a:noFill/>
        </p:spPr>
        <p:txBody>
          <a:bodyPr wrap="none" rtlCol="0">
            <a:spAutoFit/>
          </a:bodyPr>
          <a:lstStyle/>
          <a:p>
            <a:r>
              <a:rPr lang="en-US" sz="2400" dirty="0"/>
              <a:t>…</a:t>
            </a:r>
          </a:p>
        </p:txBody>
      </p:sp>
      <p:cxnSp>
        <p:nvCxnSpPr>
          <p:cNvPr id="135" name="Straight Arrow Connector 134"/>
          <p:cNvCxnSpPr/>
          <p:nvPr/>
        </p:nvCxnSpPr>
        <p:spPr>
          <a:xfrm>
            <a:off x="6971265" y="4242816"/>
            <a:ext cx="2665225" cy="0"/>
          </a:xfrm>
          <a:prstGeom prst="straightConnector1">
            <a:avLst/>
          </a:prstGeom>
          <a:ln w="34925">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61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Rectangle 152"/>
          <p:cNvSpPr/>
          <p:nvPr/>
        </p:nvSpPr>
        <p:spPr>
          <a:xfrm rot="10800000" flipH="1" flipV="1">
            <a:off x="6951363" y="4694106"/>
            <a:ext cx="881298" cy="52148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0" name="Rectangle 149"/>
          <p:cNvSpPr/>
          <p:nvPr/>
        </p:nvSpPr>
        <p:spPr>
          <a:xfrm rot="10800000" flipH="1" flipV="1">
            <a:off x="7855629" y="5189354"/>
            <a:ext cx="531817" cy="67485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9" name="Rectangle 148"/>
          <p:cNvSpPr/>
          <p:nvPr/>
        </p:nvSpPr>
        <p:spPr>
          <a:xfrm rot="10800000" flipH="1" flipV="1">
            <a:off x="7863280" y="3300704"/>
            <a:ext cx="881298" cy="47389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0" name="Rectangle 139"/>
          <p:cNvSpPr/>
          <p:nvPr/>
        </p:nvSpPr>
        <p:spPr>
          <a:xfrm rot="10800000" flipH="1" flipV="1">
            <a:off x="6962884" y="2817768"/>
            <a:ext cx="881298" cy="50448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p>
            <a:r>
              <a:rPr lang="en-US" dirty="0"/>
              <a:t>Stale Synchronous Parallel in TuX</a:t>
            </a:r>
            <a:r>
              <a:rPr lang="en-US" baseline="30000" dirty="0"/>
              <a:t>2</a:t>
            </a:r>
            <a:endParaRPr lang="en-US" dirty="0"/>
          </a:p>
        </p:txBody>
      </p:sp>
      <p:sp>
        <p:nvSpPr>
          <p:cNvPr id="132" name="Text Placeholder 2"/>
          <p:cNvSpPr>
            <a:spLocks noGrp="1"/>
          </p:cNvSpPr>
          <p:nvPr>
            <p:ph type="body" sz="quarter" idx="10"/>
          </p:nvPr>
        </p:nvSpPr>
        <p:spPr>
          <a:xfrm>
            <a:off x="274638" y="1212850"/>
            <a:ext cx="11887200" cy="2172903"/>
          </a:xfrm>
        </p:spPr>
        <p:txBody>
          <a:bodyPr/>
          <a:lstStyle/>
          <a:p>
            <a:r>
              <a:rPr lang="en-US" dirty="0"/>
              <a:t>Slack of 1 clock as an example</a:t>
            </a:r>
          </a:p>
          <a:p>
            <a:pPr marL="342900" lvl="1" indent="-342900">
              <a:buFont typeface="Segoe UI" panose="020B0502040204020203" pitchFamily="34" charset="0"/>
              <a:buChar char="⁻"/>
            </a:pPr>
            <a:r>
              <a:rPr lang="en-US" altLang="zh-CN" dirty="0">
                <a:gradFill>
                  <a:gsLst>
                    <a:gs pos="1250">
                      <a:srgbClr val="505050"/>
                    </a:gs>
                    <a:gs pos="100000">
                      <a:srgbClr val="505050"/>
                    </a:gs>
                  </a:gsLst>
                  <a:lin ang="5400000" scaled="0"/>
                </a:gradFill>
              </a:rPr>
              <a:t>Slowest server (n) is in clock2</a:t>
            </a:r>
          </a:p>
          <a:p>
            <a:pPr marL="342900" lvl="1" indent="-342900">
              <a:buFont typeface="Segoe UI" panose="020B0502040204020203" pitchFamily="34" charset="0"/>
              <a:buChar char="⁻"/>
            </a:pPr>
            <a:r>
              <a:rPr lang="en-US" altLang="zh-CN" dirty="0">
                <a:gradFill>
                  <a:gsLst>
                    <a:gs pos="1250">
                      <a:srgbClr val="505050"/>
                    </a:gs>
                    <a:gs pos="100000">
                      <a:srgbClr val="505050"/>
                    </a:gs>
                  </a:gsLst>
                  <a:lin ang="5400000" scaled="0"/>
                </a:gradFill>
              </a:rPr>
              <a:t>Fastest server (0) finishes clock2</a:t>
            </a:r>
          </a:p>
          <a:p>
            <a:pPr marL="571500" lvl="2" indent="-342900">
              <a:buFont typeface="Segoe UI" panose="020B0502040204020203" pitchFamily="34" charset="0"/>
              <a:buChar char="⁻"/>
            </a:pPr>
            <a:r>
              <a:rPr lang="en-US" altLang="zh-CN" dirty="0">
                <a:gradFill>
                  <a:gsLst>
                    <a:gs pos="1250">
                      <a:srgbClr val="505050"/>
                    </a:gs>
                    <a:gs pos="100000">
                      <a:srgbClr val="505050"/>
                    </a:gs>
                  </a:gsLst>
                  <a:lin ang="5400000" scaled="0"/>
                </a:gradFill>
              </a:rPr>
              <a:t>within the staleness bound</a:t>
            </a:r>
          </a:p>
          <a:p>
            <a:pPr marL="571500" lvl="2" indent="-342900">
              <a:buFont typeface="Segoe UI" panose="020B0502040204020203" pitchFamily="34" charset="0"/>
              <a:buChar char="⁻"/>
            </a:pPr>
            <a:r>
              <a:rPr lang="en-US" altLang="zh-CN" dirty="0">
                <a:gradFill>
                  <a:gsLst>
                    <a:gs pos="1250">
                      <a:srgbClr val="505050"/>
                    </a:gs>
                    <a:gs pos="100000">
                      <a:srgbClr val="505050"/>
                    </a:gs>
                  </a:gsLst>
                  <a:lin ang="5400000" scaled="0"/>
                </a:gradFill>
              </a:rPr>
              <a:t>continue</a:t>
            </a:r>
          </a:p>
        </p:txBody>
      </p:sp>
      <p:sp>
        <p:nvSpPr>
          <p:cNvPr id="323" name="Rectangle 322"/>
          <p:cNvSpPr/>
          <p:nvPr/>
        </p:nvSpPr>
        <p:spPr>
          <a:xfrm rot="10800000" flipH="1" flipV="1">
            <a:off x="8755192" y="3749199"/>
            <a:ext cx="557638" cy="50866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4" name="Rectangle 143"/>
          <p:cNvSpPr/>
          <p:nvPr/>
        </p:nvSpPr>
        <p:spPr>
          <a:xfrm>
            <a:off x="7208581" y="6301271"/>
            <a:ext cx="564008" cy="2089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5" name="TextBox 144"/>
          <p:cNvSpPr txBox="1"/>
          <p:nvPr/>
        </p:nvSpPr>
        <p:spPr>
          <a:xfrm>
            <a:off x="7789015" y="6221069"/>
            <a:ext cx="1666546" cy="369332"/>
          </a:xfrm>
          <a:prstGeom prst="rect">
            <a:avLst/>
          </a:prstGeom>
          <a:noFill/>
        </p:spPr>
        <p:txBody>
          <a:bodyPr wrap="none" rtlCol="0">
            <a:spAutoFit/>
          </a:bodyPr>
          <a:lstStyle/>
          <a:p>
            <a:r>
              <a:rPr lang="en-US" dirty="0"/>
              <a:t>Completed Task</a:t>
            </a:r>
          </a:p>
        </p:txBody>
      </p:sp>
      <p:sp>
        <p:nvSpPr>
          <p:cNvPr id="146" name="Rectangle 145"/>
          <p:cNvSpPr/>
          <p:nvPr/>
        </p:nvSpPr>
        <p:spPr>
          <a:xfrm>
            <a:off x="9599879" y="6301271"/>
            <a:ext cx="564008" cy="20892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7" name="TextBox 146"/>
          <p:cNvSpPr txBox="1"/>
          <p:nvPr/>
        </p:nvSpPr>
        <p:spPr>
          <a:xfrm>
            <a:off x="10163886" y="6221069"/>
            <a:ext cx="1423403" cy="369332"/>
          </a:xfrm>
          <a:prstGeom prst="rect">
            <a:avLst/>
          </a:prstGeom>
          <a:noFill/>
        </p:spPr>
        <p:txBody>
          <a:bodyPr wrap="none" rtlCol="0">
            <a:spAutoFit/>
          </a:bodyPr>
          <a:lstStyle/>
          <a:p>
            <a:r>
              <a:rPr lang="en-US" dirty="0"/>
              <a:t>Ongoing </a:t>
            </a:r>
            <a:r>
              <a:rPr lang="en-US" altLang="zh-CN" dirty="0"/>
              <a:t>Task</a:t>
            </a:r>
            <a:endParaRPr lang="en-US" dirty="0"/>
          </a:p>
        </p:txBody>
      </p:sp>
      <p:grpSp>
        <p:nvGrpSpPr>
          <p:cNvPr id="156" name="Group 155"/>
          <p:cNvGrpSpPr/>
          <p:nvPr/>
        </p:nvGrpSpPr>
        <p:grpSpPr>
          <a:xfrm rot="10800000" flipH="1" flipV="1">
            <a:off x="6800203" y="2321641"/>
            <a:ext cx="282450" cy="455409"/>
            <a:chOff x="1027518" y="2134579"/>
            <a:chExt cx="295326" cy="476168"/>
          </a:xfrm>
        </p:grpSpPr>
        <p:sp>
          <p:nvSpPr>
            <p:cNvPr id="157" name="Isosceles Triangle 156"/>
            <p:cNvSpPr/>
            <p:nvPr/>
          </p:nvSpPr>
          <p:spPr>
            <a:xfrm rot="10800000">
              <a:off x="1081107" y="2448550"/>
              <a:ext cx="188149" cy="16219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a:p>
          </p:txBody>
        </p:sp>
        <p:sp>
          <p:nvSpPr>
            <p:cNvPr id="158" name="TextBox 157"/>
            <p:cNvSpPr txBox="1"/>
            <p:nvPr/>
          </p:nvSpPr>
          <p:spPr>
            <a:xfrm>
              <a:off x="1027518" y="2134579"/>
              <a:ext cx="295326" cy="337896"/>
            </a:xfrm>
            <a:prstGeom prst="rect">
              <a:avLst/>
            </a:prstGeom>
            <a:noFill/>
          </p:spPr>
          <p:txBody>
            <a:bodyPr wrap="none" rtlCol="0">
              <a:spAutoFit/>
            </a:bodyPr>
            <a:lstStyle/>
            <a:p>
              <a:pPr algn="ctr"/>
              <a:r>
                <a:rPr lang="en-US" altLang="zh-CN" sz="1500" b="1" dirty="0"/>
                <a:t>0</a:t>
              </a:r>
              <a:endParaRPr lang="en-US" sz="1500" b="1" dirty="0"/>
            </a:p>
          </p:txBody>
        </p:sp>
      </p:grpSp>
      <p:grpSp>
        <p:nvGrpSpPr>
          <p:cNvPr id="159" name="Group 158"/>
          <p:cNvGrpSpPr/>
          <p:nvPr/>
        </p:nvGrpSpPr>
        <p:grpSpPr>
          <a:xfrm rot="10800000" flipH="1" flipV="1">
            <a:off x="7691687" y="2321641"/>
            <a:ext cx="282450" cy="455409"/>
            <a:chOff x="1027518" y="2134579"/>
            <a:chExt cx="295326" cy="476168"/>
          </a:xfrm>
        </p:grpSpPr>
        <p:sp>
          <p:nvSpPr>
            <p:cNvPr id="160" name="Isosceles Triangle 159"/>
            <p:cNvSpPr/>
            <p:nvPr/>
          </p:nvSpPr>
          <p:spPr>
            <a:xfrm rot="10800000">
              <a:off x="1081107" y="2448550"/>
              <a:ext cx="188149" cy="16219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a:p>
          </p:txBody>
        </p:sp>
        <p:sp>
          <p:nvSpPr>
            <p:cNvPr id="161" name="TextBox 160"/>
            <p:cNvSpPr txBox="1"/>
            <p:nvPr/>
          </p:nvSpPr>
          <p:spPr>
            <a:xfrm>
              <a:off x="1027518" y="2134579"/>
              <a:ext cx="295326" cy="337896"/>
            </a:xfrm>
            <a:prstGeom prst="rect">
              <a:avLst/>
            </a:prstGeom>
            <a:noFill/>
          </p:spPr>
          <p:txBody>
            <a:bodyPr wrap="none" rtlCol="0">
              <a:spAutoFit/>
            </a:bodyPr>
            <a:lstStyle/>
            <a:p>
              <a:pPr algn="ctr"/>
              <a:r>
                <a:rPr lang="en-US" altLang="zh-CN" sz="1500" b="1" dirty="0"/>
                <a:t>1</a:t>
              </a:r>
              <a:endParaRPr lang="en-US" sz="1500" b="1" dirty="0"/>
            </a:p>
          </p:txBody>
        </p:sp>
      </p:grpSp>
      <p:grpSp>
        <p:nvGrpSpPr>
          <p:cNvPr id="162" name="Group 161"/>
          <p:cNvGrpSpPr/>
          <p:nvPr/>
        </p:nvGrpSpPr>
        <p:grpSpPr>
          <a:xfrm rot="10800000" flipH="1" flipV="1">
            <a:off x="8593104" y="2321641"/>
            <a:ext cx="282450" cy="455409"/>
            <a:chOff x="1027518" y="2134579"/>
            <a:chExt cx="295326" cy="476168"/>
          </a:xfrm>
        </p:grpSpPr>
        <p:sp>
          <p:nvSpPr>
            <p:cNvPr id="163" name="Isosceles Triangle 162"/>
            <p:cNvSpPr/>
            <p:nvPr/>
          </p:nvSpPr>
          <p:spPr>
            <a:xfrm rot="10800000">
              <a:off x="1081107" y="2448550"/>
              <a:ext cx="188149" cy="16219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a:p>
          </p:txBody>
        </p:sp>
        <p:sp>
          <p:nvSpPr>
            <p:cNvPr id="164" name="TextBox 163"/>
            <p:cNvSpPr txBox="1"/>
            <p:nvPr/>
          </p:nvSpPr>
          <p:spPr>
            <a:xfrm>
              <a:off x="1027518" y="2134579"/>
              <a:ext cx="295326" cy="337896"/>
            </a:xfrm>
            <a:prstGeom prst="rect">
              <a:avLst/>
            </a:prstGeom>
            <a:noFill/>
          </p:spPr>
          <p:txBody>
            <a:bodyPr wrap="none" rtlCol="0">
              <a:spAutoFit/>
            </a:bodyPr>
            <a:lstStyle/>
            <a:p>
              <a:pPr algn="ctr"/>
              <a:r>
                <a:rPr lang="en-US" altLang="zh-CN" sz="1500" b="1" dirty="0"/>
                <a:t>2</a:t>
              </a:r>
              <a:endParaRPr lang="en-US" sz="1500" b="1" dirty="0"/>
            </a:p>
          </p:txBody>
        </p:sp>
      </p:grpSp>
      <p:grpSp>
        <p:nvGrpSpPr>
          <p:cNvPr id="165" name="Group 164"/>
          <p:cNvGrpSpPr/>
          <p:nvPr/>
        </p:nvGrpSpPr>
        <p:grpSpPr>
          <a:xfrm rot="10800000" flipH="1" flipV="1">
            <a:off x="9501142" y="2321641"/>
            <a:ext cx="282450" cy="455409"/>
            <a:chOff x="1065767" y="2134579"/>
            <a:chExt cx="295326" cy="476168"/>
          </a:xfrm>
        </p:grpSpPr>
        <p:sp>
          <p:nvSpPr>
            <p:cNvPr id="166" name="Isosceles Triangle 165"/>
            <p:cNvSpPr/>
            <p:nvPr/>
          </p:nvSpPr>
          <p:spPr>
            <a:xfrm rot="10800000">
              <a:off x="1119351" y="2448550"/>
              <a:ext cx="188149" cy="16219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a:p>
          </p:txBody>
        </p:sp>
        <p:sp>
          <p:nvSpPr>
            <p:cNvPr id="168" name="TextBox 167"/>
            <p:cNvSpPr txBox="1"/>
            <p:nvPr/>
          </p:nvSpPr>
          <p:spPr>
            <a:xfrm>
              <a:off x="1065767" y="2134579"/>
              <a:ext cx="295326" cy="337896"/>
            </a:xfrm>
            <a:prstGeom prst="rect">
              <a:avLst/>
            </a:prstGeom>
            <a:noFill/>
          </p:spPr>
          <p:txBody>
            <a:bodyPr wrap="none" rtlCol="0">
              <a:spAutoFit/>
            </a:bodyPr>
            <a:lstStyle/>
            <a:p>
              <a:pPr algn="ctr"/>
              <a:r>
                <a:rPr lang="en-US" altLang="zh-CN" sz="1500" b="1" dirty="0"/>
                <a:t>3</a:t>
              </a:r>
              <a:endParaRPr lang="en-US" sz="1500" b="1" dirty="0"/>
            </a:p>
          </p:txBody>
        </p:sp>
      </p:grpSp>
      <p:cxnSp>
        <p:nvCxnSpPr>
          <p:cNvPr id="170" name="Straight Arrow Connector 169"/>
          <p:cNvCxnSpPr/>
          <p:nvPr/>
        </p:nvCxnSpPr>
        <p:spPr>
          <a:xfrm>
            <a:off x="6589953" y="2801511"/>
            <a:ext cx="4047884" cy="23915"/>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1" name="TextBox 170"/>
          <p:cNvSpPr txBox="1"/>
          <p:nvPr/>
        </p:nvSpPr>
        <p:spPr>
          <a:xfrm rot="10800000" flipH="1" flipV="1">
            <a:off x="9845806" y="2438066"/>
            <a:ext cx="705642" cy="369332"/>
          </a:xfrm>
          <a:prstGeom prst="rect">
            <a:avLst/>
          </a:prstGeom>
          <a:noFill/>
        </p:spPr>
        <p:txBody>
          <a:bodyPr wrap="none" rtlCol="0">
            <a:spAutoFit/>
          </a:bodyPr>
          <a:lstStyle/>
          <a:p>
            <a:pPr algn="ctr"/>
            <a:r>
              <a:rPr lang="en-US" dirty="0"/>
              <a:t>clock</a:t>
            </a:r>
          </a:p>
        </p:txBody>
      </p:sp>
      <p:sp>
        <p:nvSpPr>
          <p:cNvPr id="172" name="TextBox 171"/>
          <p:cNvSpPr txBox="1"/>
          <p:nvPr/>
        </p:nvSpPr>
        <p:spPr>
          <a:xfrm rot="16200000" flipH="1">
            <a:off x="6099103" y="3171222"/>
            <a:ext cx="1199559" cy="544765"/>
          </a:xfrm>
          <a:prstGeom prst="rect">
            <a:avLst/>
          </a:prstGeom>
          <a:noFill/>
        </p:spPr>
        <p:txBody>
          <a:bodyPr wrap="none" lIns="182880" tIns="146304" rIns="182880" bIns="146304" rtlCol="0">
            <a:spAutoFit/>
          </a:bodyPr>
          <a:lstStyle/>
          <a:p>
            <a:pPr>
              <a:lnSpc>
                <a:spcPct val="90000"/>
              </a:lnSpc>
              <a:spcAft>
                <a:spcPts val="600"/>
              </a:spcAft>
            </a:pPr>
            <a:r>
              <a:rPr lang="en-US" altLang="zh-CN" dirty="0">
                <a:gradFill>
                  <a:gsLst>
                    <a:gs pos="2917">
                      <a:schemeClr val="tx1"/>
                    </a:gs>
                    <a:gs pos="30000">
                      <a:schemeClr val="tx1"/>
                    </a:gs>
                  </a:gsLst>
                  <a:lin ang="5400000" scaled="0"/>
                </a:gradFill>
              </a:rPr>
              <a:t>Server</a:t>
            </a:r>
            <a:r>
              <a:rPr lang="en-US" dirty="0">
                <a:gradFill>
                  <a:gsLst>
                    <a:gs pos="2917">
                      <a:schemeClr val="tx1"/>
                    </a:gs>
                    <a:gs pos="30000">
                      <a:schemeClr val="tx1"/>
                    </a:gs>
                  </a:gsLst>
                  <a:lin ang="5400000" scaled="0"/>
                </a:gradFill>
              </a:rPr>
              <a:t> 0</a:t>
            </a:r>
          </a:p>
        </p:txBody>
      </p:sp>
      <p:sp>
        <p:nvSpPr>
          <p:cNvPr id="173" name="TextBox 172"/>
          <p:cNvSpPr txBox="1"/>
          <p:nvPr/>
        </p:nvSpPr>
        <p:spPr>
          <a:xfrm rot="16200000" flipH="1">
            <a:off x="6096698" y="5083133"/>
            <a:ext cx="1204369" cy="544765"/>
          </a:xfrm>
          <a:prstGeom prst="rect">
            <a:avLst/>
          </a:prstGeom>
          <a:noFill/>
        </p:spPr>
        <p:txBody>
          <a:bodyPr wrap="none" lIns="182880" tIns="146304" rIns="182880" bIns="146304" rtlCol="0">
            <a:spAutoFit/>
          </a:bodyPr>
          <a:lstStyle/>
          <a:p>
            <a:pPr>
              <a:lnSpc>
                <a:spcPct val="90000"/>
              </a:lnSpc>
              <a:spcAft>
                <a:spcPts val="600"/>
              </a:spcAft>
            </a:pPr>
            <a:r>
              <a:rPr lang="en-US" altLang="zh-CN" dirty="0">
                <a:gradFill>
                  <a:gsLst>
                    <a:gs pos="2917">
                      <a:schemeClr val="tx1"/>
                    </a:gs>
                    <a:gs pos="30000">
                      <a:schemeClr val="tx1"/>
                    </a:gs>
                  </a:gsLst>
                  <a:lin ang="5400000" scaled="0"/>
                </a:gradFill>
              </a:rPr>
              <a:t>Server</a:t>
            </a:r>
            <a:r>
              <a:rPr lang="en-US" dirty="0">
                <a:gradFill>
                  <a:gsLst>
                    <a:gs pos="2917">
                      <a:schemeClr val="tx1"/>
                    </a:gs>
                    <a:gs pos="30000">
                      <a:schemeClr val="tx1"/>
                    </a:gs>
                  </a:gsLst>
                  <a:lin ang="5400000" scaled="0"/>
                </a:gradFill>
              </a:rPr>
              <a:t> n</a:t>
            </a:r>
          </a:p>
        </p:txBody>
      </p:sp>
      <p:cxnSp>
        <p:nvCxnSpPr>
          <p:cNvPr id="175" name="Straight Connector 174"/>
          <p:cNvCxnSpPr/>
          <p:nvPr/>
        </p:nvCxnSpPr>
        <p:spPr>
          <a:xfrm>
            <a:off x="6943481" y="2801510"/>
            <a:ext cx="0" cy="3321281"/>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76" name="Oval 175"/>
          <p:cNvSpPr/>
          <p:nvPr/>
        </p:nvSpPr>
        <p:spPr>
          <a:xfrm rot="10800000" flipH="1" flipV="1">
            <a:off x="8408426" y="5252482"/>
            <a:ext cx="134512" cy="134512"/>
          </a:xfrm>
          <a:prstGeom prst="ellipse">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7" name="Oval 176"/>
          <p:cNvSpPr/>
          <p:nvPr/>
        </p:nvSpPr>
        <p:spPr>
          <a:xfrm rot="10800000" flipH="1" flipV="1">
            <a:off x="8408426" y="5475133"/>
            <a:ext cx="134512" cy="134512"/>
          </a:xfrm>
          <a:prstGeom prst="ellipse">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8" name="Oval 177"/>
          <p:cNvSpPr/>
          <p:nvPr/>
        </p:nvSpPr>
        <p:spPr>
          <a:xfrm rot="10800000" flipH="1" flipV="1">
            <a:off x="8030521" y="5252482"/>
            <a:ext cx="134512" cy="134512"/>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79" name="Straight Connector 178"/>
          <p:cNvCxnSpPr>
            <a:stCxn id="178" idx="6"/>
            <a:endCxn id="176" idx="3"/>
          </p:cNvCxnSpPr>
          <p:nvPr/>
        </p:nvCxnSpPr>
        <p:spPr>
          <a:xfrm>
            <a:off x="8165033" y="5319738"/>
            <a:ext cx="263092" cy="4755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stCxn id="177" idx="1"/>
            <a:endCxn id="178" idx="6"/>
          </p:cNvCxnSpPr>
          <p:nvPr/>
        </p:nvCxnSpPr>
        <p:spPr>
          <a:xfrm flipH="1" flipV="1">
            <a:off x="8165033" y="5319738"/>
            <a:ext cx="263092" cy="1750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1" name="Oval 180"/>
          <p:cNvSpPr/>
          <p:nvPr/>
        </p:nvSpPr>
        <p:spPr>
          <a:xfrm rot="10800000" flipH="1" flipV="1">
            <a:off x="8030521" y="5494832"/>
            <a:ext cx="134512" cy="134512"/>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86" name="Straight Connector 185"/>
          <p:cNvCxnSpPr>
            <a:stCxn id="177" idx="1"/>
            <a:endCxn id="181" idx="6"/>
          </p:cNvCxnSpPr>
          <p:nvPr/>
        </p:nvCxnSpPr>
        <p:spPr>
          <a:xfrm flipH="1">
            <a:off x="8165033" y="5494832"/>
            <a:ext cx="263092" cy="672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7" name="Oval 186"/>
          <p:cNvSpPr/>
          <p:nvPr/>
        </p:nvSpPr>
        <p:spPr>
          <a:xfrm rot="10800000" flipH="1" flipV="1">
            <a:off x="8408426" y="4785640"/>
            <a:ext cx="134512" cy="13451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9" name="Oval 188"/>
          <p:cNvSpPr/>
          <p:nvPr/>
        </p:nvSpPr>
        <p:spPr>
          <a:xfrm rot="10800000" flipH="1" flipV="1">
            <a:off x="8408426" y="5008291"/>
            <a:ext cx="134512" cy="13451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0" name="Oval 189"/>
          <p:cNvSpPr/>
          <p:nvPr/>
        </p:nvSpPr>
        <p:spPr>
          <a:xfrm rot="10800000" flipH="1" flipV="1">
            <a:off x="8030521" y="4785640"/>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91" name="Straight Connector 190"/>
          <p:cNvCxnSpPr>
            <a:stCxn id="190" idx="6"/>
            <a:endCxn id="187" idx="3"/>
          </p:cNvCxnSpPr>
          <p:nvPr/>
        </p:nvCxnSpPr>
        <p:spPr>
          <a:xfrm>
            <a:off x="8165033" y="4852896"/>
            <a:ext cx="263092" cy="4755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a:stCxn id="189" idx="1"/>
            <a:endCxn id="190" idx="6"/>
          </p:cNvCxnSpPr>
          <p:nvPr/>
        </p:nvCxnSpPr>
        <p:spPr>
          <a:xfrm flipH="1" flipV="1">
            <a:off x="8165033" y="4852896"/>
            <a:ext cx="263092" cy="1750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3" name="Oval 192"/>
          <p:cNvSpPr/>
          <p:nvPr/>
        </p:nvSpPr>
        <p:spPr>
          <a:xfrm rot="10800000" flipH="1" flipV="1">
            <a:off x="8030521" y="5027990"/>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94" name="Straight Connector 193"/>
          <p:cNvCxnSpPr>
            <a:stCxn id="189" idx="1"/>
            <a:endCxn id="193" idx="6"/>
          </p:cNvCxnSpPr>
          <p:nvPr/>
        </p:nvCxnSpPr>
        <p:spPr>
          <a:xfrm flipH="1">
            <a:off x="8165033" y="5027990"/>
            <a:ext cx="263092" cy="672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5" name="Oval 194"/>
          <p:cNvSpPr/>
          <p:nvPr/>
        </p:nvSpPr>
        <p:spPr>
          <a:xfrm rot="10800000" flipH="1" flipV="1">
            <a:off x="8408426" y="5713796"/>
            <a:ext cx="134512" cy="134512"/>
          </a:xfrm>
          <a:prstGeom prst="ellipse">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5" name="Oval 234"/>
          <p:cNvSpPr/>
          <p:nvPr/>
        </p:nvSpPr>
        <p:spPr>
          <a:xfrm rot="10800000" flipH="1" flipV="1">
            <a:off x="8030521" y="5877349"/>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36" name="Straight Connector 235"/>
          <p:cNvCxnSpPr>
            <a:stCxn id="235" idx="6"/>
            <a:endCxn id="195" idx="2"/>
          </p:cNvCxnSpPr>
          <p:nvPr/>
        </p:nvCxnSpPr>
        <p:spPr>
          <a:xfrm flipV="1">
            <a:off x="8165033" y="5781052"/>
            <a:ext cx="243393" cy="1635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a:stCxn id="181" idx="5"/>
            <a:endCxn id="195" idx="2"/>
          </p:cNvCxnSpPr>
          <p:nvPr/>
        </p:nvCxnSpPr>
        <p:spPr>
          <a:xfrm>
            <a:off x="8145334" y="5609645"/>
            <a:ext cx="263092" cy="1714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8" name="Oval 237"/>
          <p:cNvSpPr/>
          <p:nvPr/>
        </p:nvSpPr>
        <p:spPr>
          <a:xfrm rot="10800000" flipH="1" flipV="1">
            <a:off x="8408426" y="3398986"/>
            <a:ext cx="134512" cy="134512"/>
          </a:xfrm>
          <a:prstGeom prst="ellipse">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9" name="Oval 238"/>
          <p:cNvSpPr/>
          <p:nvPr/>
        </p:nvSpPr>
        <p:spPr>
          <a:xfrm rot="10800000" flipH="1" flipV="1">
            <a:off x="8030521" y="3570260"/>
            <a:ext cx="134512" cy="134512"/>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40" name="Straight Connector 239"/>
          <p:cNvCxnSpPr>
            <a:stCxn id="239" idx="6"/>
            <a:endCxn id="238" idx="2"/>
          </p:cNvCxnSpPr>
          <p:nvPr/>
        </p:nvCxnSpPr>
        <p:spPr>
          <a:xfrm flipV="1">
            <a:off x="8165033" y="3466242"/>
            <a:ext cx="243393" cy="1712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1" name="Oval 240"/>
          <p:cNvSpPr/>
          <p:nvPr/>
        </p:nvSpPr>
        <p:spPr>
          <a:xfrm rot="10800000" flipH="1" flipV="1">
            <a:off x="8030521" y="3353712"/>
            <a:ext cx="134512" cy="134512"/>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42" name="Straight Connector 241"/>
          <p:cNvCxnSpPr>
            <a:stCxn id="241" idx="6"/>
            <a:endCxn id="238" idx="2"/>
          </p:cNvCxnSpPr>
          <p:nvPr/>
        </p:nvCxnSpPr>
        <p:spPr>
          <a:xfrm>
            <a:off x="8165033" y="3420968"/>
            <a:ext cx="243393" cy="452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rot="10800000" flipH="1" flipV="1">
            <a:off x="8408426" y="2954435"/>
            <a:ext cx="134512" cy="13451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4" name="Oval 243"/>
          <p:cNvSpPr/>
          <p:nvPr/>
        </p:nvSpPr>
        <p:spPr>
          <a:xfrm rot="10800000" flipH="1" flipV="1">
            <a:off x="8030521" y="3125709"/>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45" name="Straight Connector 244"/>
          <p:cNvCxnSpPr>
            <a:stCxn id="244" idx="6"/>
            <a:endCxn id="243" idx="2"/>
          </p:cNvCxnSpPr>
          <p:nvPr/>
        </p:nvCxnSpPr>
        <p:spPr>
          <a:xfrm flipV="1">
            <a:off x="8165033" y="3021691"/>
            <a:ext cx="243393" cy="1712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rot="10800000" flipH="1" flipV="1">
            <a:off x="8030521" y="2909161"/>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47" name="Straight Connector 246"/>
          <p:cNvCxnSpPr>
            <a:stCxn id="246" idx="6"/>
            <a:endCxn id="243" idx="2"/>
          </p:cNvCxnSpPr>
          <p:nvPr/>
        </p:nvCxnSpPr>
        <p:spPr>
          <a:xfrm>
            <a:off x="8165033" y="2976417"/>
            <a:ext cx="243393" cy="452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8" name="Oval 247"/>
          <p:cNvSpPr/>
          <p:nvPr/>
        </p:nvSpPr>
        <p:spPr>
          <a:xfrm rot="10800000" flipH="1" flipV="1">
            <a:off x="8408427" y="3795481"/>
            <a:ext cx="134512" cy="13451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9" name="Oval 248"/>
          <p:cNvSpPr/>
          <p:nvPr/>
        </p:nvSpPr>
        <p:spPr>
          <a:xfrm rot="10800000" flipH="1" flipV="1">
            <a:off x="8408427" y="4018132"/>
            <a:ext cx="134512" cy="13451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0" name="Oval 249"/>
          <p:cNvSpPr/>
          <p:nvPr/>
        </p:nvSpPr>
        <p:spPr>
          <a:xfrm rot="10800000" flipH="1" flipV="1">
            <a:off x="8030522" y="3795481"/>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51" name="Straight Connector 250"/>
          <p:cNvCxnSpPr>
            <a:stCxn id="250" idx="6"/>
            <a:endCxn id="248" idx="3"/>
          </p:cNvCxnSpPr>
          <p:nvPr/>
        </p:nvCxnSpPr>
        <p:spPr>
          <a:xfrm>
            <a:off x="8165034" y="3862737"/>
            <a:ext cx="263092" cy="4755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a:stCxn id="249" idx="1"/>
            <a:endCxn id="250" idx="6"/>
          </p:cNvCxnSpPr>
          <p:nvPr/>
        </p:nvCxnSpPr>
        <p:spPr>
          <a:xfrm flipH="1" flipV="1">
            <a:off x="8165034" y="3862737"/>
            <a:ext cx="263092" cy="1750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53" name="Oval 252"/>
          <p:cNvSpPr/>
          <p:nvPr/>
        </p:nvSpPr>
        <p:spPr>
          <a:xfrm rot="10800000" flipH="1" flipV="1">
            <a:off x="8030522" y="4037831"/>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54" name="Straight Connector 253"/>
          <p:cNvCxnSpPr>
            <a:stCxn id="249" idx="1"/>
            <a:endCxn id="253" idx="6"/>
          </p:cNvCxnSpPr>
          <p:nvPr/>
        </p:nvCxnSpPr>
        <p:spPr>
          <a:xfrm flipH="1">
            <a:off x="8165034" y="4037831"/>
            <a:ext cx="263092" cy="672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7838775" y="2805680"/>
            <a:ext cx="0" cy="3321281"/>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a:off x="8733286" y="2825426"/>
            <a:ext cx="0" cy="3321281"/>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79" name="Rectangle 278"/>
          <p:cNvSpPr/>
          <p:nvPr/>
        </p:nvSpPr>
        <p:spPr bwMode="auto">
          <a:xfrm>
            <a:off x="7896236" y="3316964"/>
            <a:ext cx="779590" cy="439952"/>
          </a:xfrm>
          <a:prstGeom prst="rect">
            <a:avLst/>
          </a:prstGeom>
          <a:noFill/>
          <a:ln w="31750">
            <a:solidFill>
              <a:schemeClr val="tx1">
                <a:lumMod val="5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80" name="Rectangle 279"/>
          <p:cNvSpPr/>
          <p:nvPr/>
        </p:nvSpPr>
        <p:spPr bwMode="auto">
          <a:xfrm>
            <a:off x="7896236" y="5220895"/>
            <a:ext cx="779590" cy="627414"/>
          </a:xfrm>
          <a:prstGeom prst="rect">
            <a:avLst/>
          </a:prstGeom>
          <a:noFill/>
          <a:ln w="31750">
            <a:solidFill>
              <a:schemeClr val="tx1">
                <a:lumMod val="5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81" name="Oval 280"/>
          <p:cNvSpPr/>
          <p:nvPr/>
        </p:nvSpPr>
        <p:spPr>
          <a:xfrm rot="10800000" flipH="1" flipV="1">
            <a:off x="7519936" y="5252482"/>
            <a:ext cx="134512" cy="13451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2" name="Oval 281"/>
          <p:cNvSpPr/>
          <p:nvPr/>
        </p:nvSpPr>
        <p:spPr>
          <a:xfrm rot="10800000" flipH="1" flipV="1">
            <a:off x="7519936" y="5475133"/>
            <a:ext cx="134512" cy="13451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3" name="Oval 282"/>
          <p:cNvSpPr/>
          <p:nvPr/>
        </p:nvSpPr>
        <p:spPr>
          <a:xfrm rot="10800000" flipH="1" flipV="1">
            <a:off x="7142031" y="5252482"/>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84" name="Straight Connector 283"/>
          <p:cNvCxnSpPr>
            <a:stCxn id="283" idx="6"/>
            <a:endCxn id="281" idx="3"/>
          </p:cNvCxnSpPr>
          <p:nvPr/>
        </p:nvCxnSpPr>
        <p:spPr>
          <a:xfrm>
            <a:off x="7276543" y="5319738"/>
            <a:ext cx="263092" cy="4755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a:stCxn id="282" idx="1"/>
            <a:endCxn id="283" idx="6"/>
          </p:cNvCxnSpPr>
          <p:nvPr/>
        </p:nvCxnSpPr>
        <p:spPr>
          <a:xfrm flipH="1" flipV="1">
            <a:off x="7276543" y="5319738"/>
            <a:ext cx="263092" cy="1750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6" name="Oval 285"/>
          <p:cNvSpPr/>
          <p:nvPr/>
        </p:nvSpPr>
        <p:spPr>
          <a:xfrm rot="10800000" flipH="1" flipV="1">
            <a:off x="7142031" y="5494832"/>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87" name="Straight Connector 286"/>
          <p:cNvCxnSpPr>
            <a:stCxn id="282" idx="1"/>
            <a:endCxn id="286" idx="6"/>
          </p:cNvCxnSpPr>
          <p:nvPr/>
        </p:nvCxnSpPr>
        <p:spPr>
          <a:xfrm flipH="1">
            <a:off x="7276543" y="5494832"/>
            <a:ext cx="263092" cy="672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8" name="Oval 287"/>
          <p:cNvSpPr/>
          <p:nvPr/>
        </p:nvSpPr>
        <p:spPr>
          <a:xfrm rot="10800000" flipH="1" flipV="1">
            <a:off x="7519935" y="3398986"/>
            <a:ext cx="134512" cy="13451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9" name="Oval 288"/>
          <p:cNvSpPr/>
          <p:nvPr/>
        </p:nvSpPr>
        <p:spPr>
          <a:xfrm rot="10800000" flipH="1" flipV="1">
            <a:off x="7142030" y="3570260"/>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0" name="Straight Connector 289"/>
          <p:cNvCxnSpPr>
            <a:stCxn id="289" idx="6"/>
            <a:endCxn id="288" idx="2"/>
          </p:cNvCxnSpPr>
          <p:nvPr/>
        </p:nvCxnSpPr>
        <p:spPr>
          <a:xfrm flipV="1">
            <a:off x="7276542" y="3466242"/>
            <a:ext cx="243393" cy="1712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91" name="Oval 290"/>
          <p:cNvSpPr/>
          <p:nvPr/>
        </p:nvSpPr>
        <p:spPr>
          <a:xfrm rot="10800000" flipH="1" flipV="1">
            <a:off x="7142030" y="3353712"/>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2" name="Straight Connector 291"/>
          <p:cNvCxnSpPr>
            <a:stCxn id="291" idx="6"/>
            <a:endCxn id="288" idx="2"/>
          </p:cNvCxnSpPr>
          <p:nvPr/>
        </p:nvCxnSpPr>
        <p:spPr>
          <a:xfrm>
            <a:off x="7276542" y="3420968"/>
            <a:ext cx="243393" cy="452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94" name="Oval 293"/>
          <p:cNvSpPr/>
          <p:nvPr/>
        </p:nvSpPr>
        <p:spPr>
          <a:xfrm rot="10800000" flipH="1" flipV="1">
            <a:off x="7519935" y="2954435"/>
            <a:ext cx="134512" cy="134512"/>
          </a:xfrm>
          <a:prstGeom prst="ellipse">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5" name="Oval 294"/>
          <p:cNvSpPr/>
          <p:nvPr/>
        </p:nvSpPr>
        <p:spPr>
          <a:xfrm rot="10800000" flipH="1" flipV="1">
            <a:off x="7142030" y="3125709"/>
            <a:ext cx="134512" cy="134512"/>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6" name="Straight Connector 295"/>
          <p:cNvCxnSpPr>
            <a:stCxn id="295" idx="6"/>
            <a:endCxn id="294" idx="2"/>
          </p:cNvCxnSpPr>
          <p:nvPr/>
        </p:nvCxnSpPr>
        <p:spPr>
          <a:xfrm flipV="1">
            <a:off x="7276542" y="3021691"/>
            <a:ext cx="243393" cy="1712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97" name="Oval 296"/>
          <p:cNvSpPr/>
          <p:nvPr/>
        </p:nvSpPr>
        <p:spPr>
          <a:xfrm rot="10800000" flipH="1" flipV="1">
            <a:off x="7142030" y="2909161"/>
            <a:ext cx="134512" cy="134512"/>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8" name="Straight Connector 297"/>
          <p:cNvCxnSpPr>
            <a:stCxn id="297" idx="6"/>
            <a:endCxn id="294" idx="2"/>
          </p:cNvCxnSpPr>
          <p:nvPr/>
        </p:nvCxnSpPr>
        <p:spPr>
          <a:xfrm>
            <a:off x="7276542" y="2976417"/>
            <a:ext cx="243393" cy="452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99" name="Oval 298"/>
          <p:cNvSpPr/>
          <p:nvPr/>
        </p:nvSpPr>
        <p:spPr>
          <a:xfrm rot="10800000" flipH="1" flipV="1">
            <a:off x="7519936" y="3795481"/>
            <a:ext cx="134512" cy="13451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0" name="Oval 299"/>
          <p:cNvSpPr/>
          <p:nvPr/>
        </p:nvSpPr>
        <p:spPr>
          <a:xfrm rot="10800000" flipH="1" flipV="1">
            <a:off x="7519936" y="4018132"/>
            <a:ext cx="134512" cy="13451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1" name="Oval 300"/>
          <p:cNvSpPr/>
          <p:nvPr/>
        </p:nvSpPr>
        <p:spPr>
          <a:xfrm rot="10800000" flipH="1" flipV="1">
            <a:off x="7142031" y="3795481"/>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02" name="Straight Connector 301"/>
          <p:cNvCxnSpPr>
            <a:stCxn id="301" idx="6"/>
            <a:endCxn id="299" idx="3"/>
          </p:cNvCxnSpPr>
          <p:nvPr/>
        </p:nvCxnSpPr>
        <p:spPr>
          <a:xfrm>
            <a:off x="7276543" y="3862737"/>
            <a:ext cx="263092" cy="4755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a:stCxn id="300" idx="1"/>
            <a:endCxn id="301" idx="6"/>
          </p:cNvCxnSpPr>
          <p:nvPr/>
        </p:nvCxnSpPr>
        <p:spPr>
          <a:xfrm flipH="1" flipV="1">
            <a:off x="7276543" y="3862737"/>
            <a:ext cx="263092" cy="1750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04" name="Oval 303"/>
          <p:cNvSpPr/>
          <p:nvPr/>
        </p:nvSpPr>
        <p:spPr>
          <a:xfrm rot="10800000" flipH="1" flipV="1">
            <a:off x="7142031" y="4037831"/>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05" name="Straight Connector 304"/>
          <p:cNvCxnSpPr>
            <a:stCxn id="300" idx="1"/>
            <a:endCxn id="304" idx="6"/>
          </p:cNvCxnSpPr>
          <p:nvPr/>
        </p:nvCxnSpPr>
        <p:spPr>
          <a:xfrm flipH="1">
            <a:off x="7276543" y="4037831"/>
            <a:ext cx="263092" cy="672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06" name="Oval 305"/>
          <p:cNvSpPr/>
          <p:nvPr/>
        </p:nvSpPr>
        <p:spPr>
          <a:xfrm rot="10800000" flipH="1" flipV="1">
            <a:off x="7519936" y="4785640"/>
            <a:ext cx="134512" cy="134512"/>
          </a:xfrm>
          <a:prstGeom prst="ellipse">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7" name="Oval 306"/>
          <p:cNvSpPr/>
          <p:nvPr/>
        </p:nvSpPr>
        <p:spPr>
          <a:xfrm rot="10800000" flipH="1" flipV="1">
            <a:off x="7519936" y="5008291"/>
            <a:ext cx="134512" cy="134512"/>
          </a:xfrm>
          <a:prstGeom prst="ellipse">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8" name="Oval 307"/>
          <p:cNvSpPr/>
          <p:nvPr/>
        </p:nvSpPr>
        <p:spPr>
          <a:xfrm rot="10800000" flipH="1" flipV="1">
            <a:off x="7142031" y="4785640"/>
            <a:ext cx="134512" cy="134512"/>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09" name="Straight Connector 308"/>
          <p:cNvCxnSpPr>
            <a:stCxn id="308" idx="6"/>
            <a:endCxn id="306" idx="3"/>
          </p:cNvCxnSpPr>
          <p:nvPr/>
        </p:nvCxnSpPr>
        <p:spPr>
          <a:xfrm>
            <a:off x="7276543" y="4852896"/>
            <a:ext cx="263092" cy="4755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a:stCxn id="307" idx="1"/>
            <a:endCxn id="308" idx="6"/>
          </p:cNvCxnSpPr>
          <p:nvPr/>
        </p:nvCxnSpPr>
        <p:spPr>
          <a:xfrm flipH="1" flipV="1">
            <a:off x="7276543" y="4852896"/>
            <a:ext cx="263092" cy="1750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11" name="Oval 310"/>
          <p:cNvSpPr/>
          <p:nvPr/>
        </p:nvSpPr>
        <p:spPr>
          <a:xfrm rot="10800000" flipH="1" flipV="1">
            <a:off x="7142031" y="5027990"/>
            <a:ext cx="134512" cy="134512"/>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12" name="Straight Connector 311"/>
          <p:cNvCxnSpPr>
            <a:stCxn id="307" idx="1"/>
            <a:endCxn id="311" idx="6"/>
          </p:cNvCxnSpPr>
          <p:nvPr/>
        </p:nvCxnSpPr>
        <p:spPr>
          <a:xfrm flipH="1">
            <a:off x="7276543" y="5027990"/>
            <a:ext cx="263092" cy="672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13" name="Oval 312"/>
          <p:cNvSpPr/>
          <p:nvPr/>
        </p:nvSpPr>
        <p:spPr>
          <a:xfrm rot="10800000" flipH="1" flipV="1">
            <a:off x="7519936" y="5713796"/>
            <a:ext cx="134512" cy="13451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4" name="Oval 313"/>
          <p:cNvSpPr/>
          <p:nvPr/>
        </p:nvSpPr>
        <p:spPr>
          <a:xfrm rot="10800000" flipH="1" flipV="1">
            <a:off x="7142031" y="5877349"/>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15" name="Straight Connector 314"/>
          <p:cNvCxnSpPr>
            <a:stCxn id="314" idx="6"/>
            <a:endCxn id="313" idx="2"/>
          </p:cNvCxnSpPr>
          <p:nvPr/>
        </p:nvCxnSpPr>
        <p:spPr>
          <a:xfrm flipV="1">
            <a:off x="7276543" y="5781052"/>
            <a:ext cx="243393" cy="1635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a:stCxn id="286" idx="5"/>
            <a:endCxn id="313" idx="2"/>
          </p:cNvCxnSpPr>
          <p:nvPr/>
        </p:nvCxnSpPr>
        <p:spPr>
          <a:xfrm>
            <a:off x="7256844" y="5609645"/>
            <a:ext cx="263092" cy="1714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a:stCxn id="291" idx="6"/>
            <a:endCxn id="318" idx="2"/>
          </p:cNvCxnSpPr>
          <p:nvPr/>
        </p:nvCxnSpPr>
        <p:spPr>
          <a:xfrm>
            <a:off x="7276542" y="3420968"/>
            <a:ext cx="237096" cy="2376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18" name="Oval 317"/>
          <p:cNvSpPr/>
          <p:nvPr/>
        </p:nvSpPr>
        <p:spPr>
          <a:xfrm rot="10800000" flipH="1" flipV="1">
            <a:off x="7513638" y="3591350"/>
            <a:ext cx="134512" cy="13451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9" name="Rectangle 318"/>
          <p:cNvSpPr/>
          <p:nvPr/>
        </p:nvSpPr>
        <p:spPr bwMode="auto">
          <a:xfrm>
            <a:off x="7003539" y="2866202"/>
            <a:ext cx="779590" cy="439952"/>
          </a:xfrm>
          <a:prstGeom prst="rect">
            <a:avLst/>
          </a:prstGeom>
          <a:noFill/>
          <a:ln w="31750">
            <a:solidFill>
              <a:schemeClr val="tx1">
                <a:lumMod val="5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20" name="Rectangle 319"/>
          <p:cNvSpPr/>
          <p:nvPr/>
        </p:nvSpPr>
        <p:spPr bwMode="auto">
          <a:xfrm>
            <a:off x="6992990" y="4757799"/>
            <a:ext cx="779590" cy="439952"/>
          </a:xfrm>
          <a:prstGeom prst="rect">
            <a:avLst/>
          </a:prstGeom>
          <a:noFill/>
          <a:ln w="31750">
            <a:solidFill>
              <a:schemeClr val="tx1">
                <a:lumMod val="5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321" name="Straight Connector 320"/>
          <p:cNvCxnSpPr>
            <a:stCxn id="241" idx="6"/>
            <a:endCxn id="322" idx="2"/>
          </p:cNvCxnSpPr>
          <p:nvPr/>
        </p:nvCxnSpPr>
        <p:spPr>
          <a:xfrm>
            <a:off x="8165033" y="3420968"/>
            <a:ext cx="247447" cy="2376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22" name="Oval 321"/>
          <p:cNvSpPr/>
          <p:nvPr/>
        </p:nvSpPr>
        <p:spPr>
          <a:xfrm rot="10800000" flipH="1" flipV="1">
            <a:off x="8412480" y="3591350"/>
            <a:ext cx="134512" cy="134512"/>
          </a:xfrm>
          <a:prstGeom prst="ellipse">
            <a:avLst/>
          </a:prstGeom>
          <a:solidFill>
            <a:srgbClr val="5C2D9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4" name="Oval 323"/>
          <p:cNvSpPr/>
          <p:nvPr/>
        </p:nvSpPr>
        <p:spPr>
          <a:xfrm rot="10800000" flipH="1" flipV="1">
            <a:off x="9318862" y="3398986"/>
            <a:ext cx="134512" cy="13451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5" name="Oval 324"/>
          <p:cNvSpPr/>
          <p:nvPr/>
        </p:nvSpPr>
        <p:spPr>
          <a:xfrm rot="10800000" flipH="1" flipV="1">
            <a:off x="8940957" y="3570260"/>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26" name="Straight Connector 325"/>
          <p:cNvCxnSpPr>
            <a:stCxn id="325" idx="6"/>
            <a:endCxn id="324" idx="2"/>
          </p:cNvCxnSpPr>
          <p:nvPr/>
        </p:nvCxnSpPr>
        <p:spPr>
          <a:xfrm flipV="1">
            <a:off x="9075469" y="3466242"/>
            <a:ext cx="243393" cy="1712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27" name="Oval 326"/>
          <p:cNvSpPr/>
          <p:nvPr/>
        </p:nvSpPr>
        <p:spPr>
          <a:xfrm rot="10800000" flipH="1" flipV="1">
            <a:off x="8940957" y="3353712"/>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28" name="Straight Connector 327"/>
          <p:cNvCxnSpPr>
            <a:stCxn id="327" idx="6"/>
            <a:endCxn id="324" idx="2"/>
          </p:cNvCxnSpPr>
          <p:nvPr/>
        </p:nvCxnSpPr>
        <p:spPr>
          <a:xfrm>
            <a:off x="9075469" y="3420968"/>
            <a:ext cx="243393" cy="452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29" name="Oval 328"/>
          <p:cNvSpPr/>
          <p:nvPr/>
        </p:nvSpPr>
        <p:spPr>
          <a:xfrm rot="10800000" flipH="1" flipV="1">
            <a:off x="9318862" y="2954435"/>
            <a:ext cx="134512" cy="13451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0" name="Oval 329"/>
          <p:cNvSpPr/>
          <p:nvPr/>
        </p:nvSpPr>
        <p:spPr>
          <a:xfrm rot="10800000" flipH="1" flipV="1">
            <a:off x="8940957" y="3125709"/>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31" name="Straight Connector 330"/>
          <p:cNvCxnSpPr>
            <a:stCxn id="330" idx="6"/>
            <a:endCxn id="329" idx="2"/>
          </p:cNvCxnSpPr>
          <p:nvPr/>
        </p:nvCxnSpPr>
        <p:spPr>
          <a:xfrm flipV="1">
            <a:off x="9075469" y="3021691"/>
            <a:ext cx="243393" cy="1712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2" name="Oval 331"/>
          <p:cNvSpPr/>
          <p:nvPr/>
        </p:nvSpPr>
        <p:spPr>
          <a:xfrm rot="10800000" flipH="1" flipV="1">
            <a:off x="8940957" y="2909161"/>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33" name="Straight Connector 332"/>
          <p:cNvCxnSpPr>
            <a:stCxn id="332" idx="6"/>
            <a:endCxn id="329" idx="2"/>
          </p:cNvCxnSpPr>
          <p:nvPr/>
        </p:nvCxnSpPr>
        <p:spPr>
          <a:xfrm>
            <a:off x="9075469" y="2976417"/>
            <a:ext cx="243393" cy="452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4" name="Oval 333"/>
          <p:cNvSpPr/>
          <p:nvPr/>
        </p:nvSpPr>
        <p:spPr>
          <a:xfrm rot="10800000" flipH="1" flipV="1">
            <a:off x="9318863" y="3795481"/>
            <a:ext cx="134512" cy="134512"/>
          </a:xfrm>
          <a:prstGeom prst="ellipse">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5" name="Oval 334"/>
          <p:cNvSpPr/>
          <p:nvPr/>
        </p:nvSpPr>
        <p:spPr>
          <a:xfrm rot="10800000" flipH="1" flipV="1">
            <a:off x="9318863" y="4018132"/>
            <a:ext cx="134512" cy="134512"/>
          </a:xfrm>
          <a:prstGeom prst="ellipse">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6" name="Oval 335"/>
          <p:cNvSpPr/>
          <p:nvPr/>
        </p:nvSpPr>
        <p:spPr>
          <a:xfrm rot="10800000" flipH="1" flipV="1">
            <a:off x="8940958" y="3795481"/>
            <a:ext cx="134512" cy="134512"/>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37" name="Straight Connector 336"/>
          <p:cNvCxnSpPr>
            <a:stCxn id="336" idx="6"/>
            <a:endCxn id="334" idx="3"/>
          </p:cNvCxnSpPr>
          <p:nvPr/>
        </p:nvCxnSpPr>
        <p:spPr>
          <a:xfrm>
            <a:off x="9075470" y="3862737"/>
            <a:ext cx="263092" cy="4755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a:stCxn id="335" idx="1"/>
            <a:endCxn id="336" idx="6"/>
          </p:cNvCxnSpPr>
          <p:nvPr/>
        </p:nvCxnSpPr>
        <p:spPr>
          <a:xfrm flipH="1" flipV="1">
            <a:off x="9075470" y="3862737"/>
            <a:ext cx="263092" cy="1750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9" name="Oval 338"/>
          <p:cNvSpPr/>
          <p:nvPr/>
        </p:nvSpPr>
        <p:spPr>
          <a:xfrm rot="10800000" flipH="1" flipV="1">
            <a:off x="8940958" y="4037831"/>
            <a:ext cx="134512" cy="134512"/>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40" name="Straight Connector 339"/>
          <p:cNvCxnSpPr>
            <a:stCxn id="335" idx="1"/>
            <a:endCxn id="339" idx="6"/>
          </p:cNvCxnSpPr>
          <p:nvPr/>
        </p:nvCxnSpPr>
        <p:spPr>
          <a:xfrm flipH="1">
            <a:off x="9075470" y="4037831"/>
            <a:ext cx="263092" cy="672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2" name="Rectangle 341"/>
          <p:cNvSpPr/>
          <p:nvPr/>
        </p:nvSpPr>
        <p:spPr bwMode="auto">
          <a:xfrm>
            <a:off x="8804564" y="3755316"/>
            <a:ext cx="779590" cy="439952"/>
          </a:xfrm>
          <a:prstGeom prst="rect">
            <a:avLst/>
          </a:prstGeom>
          <a:noFill/>
          <a:ln w="31750">
            <a:solidFill>
              <a:schemeClr val="tx1">
                <a:lumMod val="5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343" name="Straight Connector 342"/>
          <p:cNvCxnSpPr>
            <a:stCxn id="327" idx="6"/>
            <a:endCxn id="344" idx="2"/>
          </p:cNvCxnSpPr>
          <p:nvPr/>
        </p:nvCxnSpPr>
        <p:spPr>
          <a:xfrm>
            <a:off x="9075469" y="3420968"/>
            <a:ext cx="242267" cy="2398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4" name="Oval 343"/>
          <p:cNvSpPr/>
          <p:nvPr/>
        </p:nvSpPr>
        <p:spPr>
          <a:xfrm rot="10800000" flipH="1" flipV="1">
            <a:off x="9317736" y="3593592"/>
            <a:ext cx="134512" cy="13451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5" name="Rectangle 134"/>
          <p:cNvSpPr/>
          <p:nvPr/>
        </p:nvSpPr>
        <p:spPr>
          <a:xfrm>
            <a:off x="5176844" y="6301271"/>
            <a:ext cx="564008" cy="20892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6" name="TextBox 135"/>
          <p:cNvSpPr txBox="1"/>
          <p:nvPr/>
        </p:nvSpPr>
        <p:spPr>
          <a:xfrm>
            <a:off x="5757278" y="6221069"/>
            <a:ext cx="1338443" cy="369332"/>
          </a:xfrm>
          <a:prstGeom prst="rect">
            <a:avLst/>
          </a:prstGeom>
          <a:noFill/>
        </p:spPr>
        <p:txBody>
          <a:bodyPr wrap="none" rtlCol="0">
            <a:spAutoFit/>
          </a:bodyPr>
          <a:lstStyle/>
          <a:p>
            <a:r>
              <a:rPr lang="en-US" altLang="zh-CN" dirty="0"/>
              <a:t>Visible</a:t>
            </a:r>
            <a:r>
              <a:rPr lang="en-US" dirty="0"/>
              <a:t> </a:t>
            </a:r>
            <a:r>
              <a:rPr lang="en-US" altLang="zh-CN" dirty="0"/>
              <a:t>Task</a:t>
            </a:r>
            <a:endParaRPr lang="en-US" dirty="0"/>
          </a:p>
        </p:txBody>
      </p:sp>
      <p:sp>
        <p:nvSpPr>
          <p:cNvPr id="137" name="Rounded Rectangular Callout 136"/>
          <p:cNvSpPr/>
          <p:nvPr/>
        </p:nvSpPr>
        <p:spPr bwMode="auto">
          <a:xfrm flipH="1">
            <a:off x="10332743" y="4250544"/>
            <a:ext cx="1564352" cy="720848"/>
          </a:xfrm>
          <a:prstGeom prst="wedgeRoundRectCallout">
            <a:avLst>
              <a:gd name="adj1" fmla="val 95949"/>
              <a:gd name="adj2" fmla="val -90592"/>
              <a:gd name="adj3" fmla="val 16667"/>
            </a:avLst>
          </a:prstGeom>
          <a:noFill/>
          <a:ln w="2222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dirty="0">
                <a:solidFill>
                  <a:schemeClr val="tx1"/>
                </a:solidFill>
                <a:ea typeface="Segoe UI" pitchFamily="34" charset="0"/>
                <a:cs typeface="Segoe UI" pitchFamily="34" charset="0"/>
              </a:rPr>
              <a:t>Server </a:t>
            </a:r>
            <a:r>
              <a:rPr lang="en-US" altLang="zh-CN" sz="1600" dirty="0">
                <a:solidFill>
                  <a:schemeClr val="tx1"/>
                </a:solidFill>
                <a:ea typeface="Segoe UI" pitchFamily="34" charset="0"/>
                <a:cs typeface="Segoe UI" pitchFamily="34" charset="0"/>
              </a:rPr>
              <a:t>0</a:t>
            </a:r>
            <a:r>
              <a:rPr lang="en-US" sz="1600" dirty="0">
                <a:solidFill>
                  <a:schemeClr val="tx1"/>
                </a:solidFill>
                <a:ea typeface="Segoe UI" pitchFamily="34" charset="0"/>
                <a:cs typeface="Segoe UI" pitchFamily="34" charset="0"/>
              </a:rPr>
              <a:t> </a:t>
            </a:r>
            <a:r>
              <a:rPr lang="en-US" altLang="zh-CN" sz="1600" dirty="0">
                <a:solidFill>
                  <a:schemeClr val="tx1"/>
                </a:solidFill>
                <a:ea typeface="Segoe UI" pitchFamily="34" charset="0"/>
                <a:cs typeface="Segoe UI" pitchFamily="34" charset="0"/>
              </a:rPr>
              <a:t>continues</a:t>
            </a:r>
            <a:endParaRPr lang="en-US" sz="1600" dirty="0">
              <a:solidFill>
                <a:schemeClr val="tx1"/>
              </a:solidFill>
              <a:ea typeface="Segoe UI" pitchFamily="34" charset="0"/>
              <a:cs typeface="Segoe UI" pitchFamily="34" charset="0"/>
            </a:endParaRPr>
          </a:p>
        </p:txBody>
      </p:sp>
      <p:cxnSp>
        <p:nvCxnSpPr>
          <p:cNvPr id="138" name="Straight Arrow Connector 137"/>
          <p:cNvCxnSpPr/>
          <p:nvPr/>
        </p:nvCxnSpPr>
        <p:spPr>
          <a:xfrm>
            <a:off x="6971265" y="4242816"/>
            <a:ext cx="2665225" cy="0"/>
          </a:xfrm>
          <a:prstGeom prst="straightConnector1">
            <a:avLst/>
          </a:prstGeom>
          <a:ln w="349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rot="5400000" flipH="1" flipV="1">
            <a:off x="6991940" y="4232381"/>
            <a:ext cx="410690" cy="461665"/>
          </a:xfrm>
          <a:prstGeom prst="rect">
            <a:avLst/>
          </a:prstGeom>
          <a:noFill/>
        </p:spPr>
        <p:txBody>
          <a:bodyPr wrap="none" rtlCol="0">
            <a:spAutoFit/>
          </a:bodyPr>
          <a:lstStyle/>
          <a:p>
            <a:r>
              <a:rPr lang="en-US" sz="2400" dirty="0"/>
              <a:t>…</a:t>
            </a:r>
          </a:p>
        </p:txBody>
      </p:sp>
      <p:cxnSp>
        <p:nvCxnSpPr>
          <p:cNvPr id="152" name="Straight Arrow Connector 151"/>
          <p:cNvCxnSpPr/>
          <p:nvPr/>
        </p:nvCxnSpPr>
        <p:spPr>
          <a:xfrm>
            <a:off x="6971265" y="4690872"/>
            <a:ext cx="2665225" cy="0"/>
          </a:xfrm>
          <a:prstGeom prst="straightConnector1">
            <a:avLst/>
          </a:prstGeom>
          <a:ln w="34925">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23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ectangle 151"/>
          <p:cNvSpPr/>
          <p:nvPr/>
        </p:nvSpPr>
        <p:spPr>
          <a:xfrm rot="10800000" flipH="1" flipV="1">
            <a:off x="6951363" y="4694106"/>
            <a:ext cx="881298" cy="52148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0" name="Rectangle 149"/>
          <p:cNvSpPr/>
          <p:nvPr/>
        </p:nvSpPr>
        <p:spPr>
          <a:xfrm rot="10800000" flipH="1" flipV="1">
            <a:off x="7855629" y="5189354"/>
            <a:ext cx="531817" cy="67485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9" name="Rectangle 148"/>
          <p:cNvSpPr/>
          <p:nvPr/>
        </p:nvSpPr>
        <p:spPr>
          <a:xfrm rot="10800000" flipH="1" flipV="1">
            <a:off x="7863280" y="3300704"/>
            <a:ext cx="881298" cy="47389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0" name="Rectangle 139"/>
          <p:cNvSpPr/>
          <p:nvPr/>
        </p:nvSpPr>
        <p:spPr>
          <a:xfrm rot="10800000" flipH="1" flipV="1">
            <a:off x="6962884" y="2817768"/>
            <a:ext cx="881298" cy="50448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p>
            <a:r>
              <a:rPr lang="en-US" dirty="0"/>
              <a:t>Stale Synchronous Parallel in TuX</a:t>
            </a:r>
            <a:r>
              <a:rPr lang="en-US" baseline="30000" dirty="0"/>
              <a:t>2</a:t>
            </a:r>
            <a:endParaRPr lang="en-US" dirty="0"/>
          </a:p>
        </p:txBody>
      </p:sp>
      <p:sp>
        <p:nvSpPr>
          <p:cNvPr id="132" name="Text Placeholder 2"/>
          <p:cNvSpPr>
            <a:spLocks noGrp="1"/>
          </p:cNvSpPr>
          <p:nvPr>
            <p:ph type="body" sz="quarter" idx="10"/>
          </p:nvPr>
        </p:nvSpPr>
        <p:spPr>
          <a:xfrm>
            <a:off x="274638" y="1212850"/>
            <a:ext cx="11887200" cy="2172903"/>
          </a:xfrm>
        </p:spPr>
        <p:txBody>
          <a:bodyPr/>
          <a:lstStyle/>
          <a:p>
            <a:r>
              <a:rPr lang="en-US" dirty="0"/>
              <a:t>Slack of 1 clock as an example</a:t>
            </a:r>
          </a:p>
          <a:p>
            <a:pPr marL="342900" lvl="1" indent="-342900">
              <a:buFont typeface="Segoe UI" panose="020B0502040204020203" pitchFamily="34" charset="0"/>
              <a:buChar char="⁻"/>
            </a:pPr>
            <a:r>
              <a:rPr lang="en-US" altLang="zh-CN" dirty="0">
                <a:gradFill>
                  <a:gsLst>
                    <a:gs pos="1250">
                      <a:srgbClr val="505050"/>
                    </a:gs>
                    <a:gs pos="100000">
                      <a:srgbClr val="505050"/>
                    </a:gs>
                  </a:gsLst>
                  <a:lin ang="5400000" scaled="0"/>
                </a:gradFill>
              </a:rPr>
              <a:t>Slowest server (n) is in clock2</a:t>
            </a:r>
          </a:p>
          <a:p>
            <a:pPr marL="342900" lvl="1" indent="-342900">
              <a:buFont typeface="Segoe UI" panose="020B0502040204020203" pitchFamily="34" charset="0"/>
              <a:buChar char="⁻"/>
            </a:pPr>
            <a:r>
              <a:rPr lang="en-US" altLang="zh-CN" dirty="0">
                <a:gradFill>
                  <a:gsLst>
                    <a:gs pos="1250">
                      <a:srgbClr val="505050"/>
                    </a:gs>
                    <a:gs pos="100000">
                      <a:srgbClr val="505050"/>
                    </a:gs>
                  </a:gsLst>
                  <a:lin ang="5400000" scaled="0"/>
                </a:gradFill>
              </a:rPr>
              <a:t>Fastest server (0) finishes clock3</a:t>
            </a:r>
          </a:p>
          <a:p>
            <a:pPr marL="571500" lvl="2" indent="-342900">
              <a:buFont typeface="Segoe UI" panose="020B0502040204020203" pitchFamily="34" charset="0"/>
              <a:buChar char="⁻"/>
            </a:pPr>
            <a:r>
              <a:rPr lang="en-US" altLang="zh-CN" dirty="0">
                <a:gradFill>
                  <a:gsLst>
                    <a:gs pos="1250">
                      <a:srgbClr val="505050"/>
                    </a:gs>
                    <a:gs pos="100000">
                      <a:srgbClr val="505050"/>
                    </a:gs>
                  </a:gsLst>
                  <a:lin ang="5400000" scaled="0"/>
                </a:gradFill>
              </a:rPr>
              <a:t>reaching the max slack bound</a:t>
            </a:r>
          </a:p>
          <a:p>
            <a:pPr marL="571500" lvl="2" indent="-342900">
              <a:buFont typeface="Segoe UI" panose="020B0502040204020203" pitchFamily="34" charset="0"/>
              <a:buChar char="⁻"/>
            </a:pPr>
            <a:r>
              <a:rPr lang="en-US" altLang="zh-CN" dirty="0">
                <a:gradFill>
                  <a:gsLst>
                    <a:gs pos="1250">
                      <a:srgbClr val="505050"/>
                    </a:gs>
                    <a:gs pos="100000">
                      <a:srgbClr val="505050"/>
                    </a:gs>
                  </a:gsLst>
                  <a:lin ang="5400000" scaled="0"/>
                </a:gradFill>
              </a:rPr>
              <a:t>blocked</a:t>
            </a:r>
          </a:p>
        </p:txBody>
      </p:sp>
      <p:sp>
        <p:nvSpPr>
          <p:cNvPr id="323" name="Rectangle 322"/>
          <p:cNvSpPr/>
          <p:nvPr/>
        </p:nvSpPr>
        <p:spPr>
          <a:xfrm rot="10800000" flipH="1" flipV="1">
            <a:off x="8755192" y="3756916"/>
            <a:ext cx="881298" cy="50878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4" name="Rectangle 143"/>
          <p:cNvSpPr/>
          <p:nvPr/>
        </p:nvSpPr>
        <p:spPr>
          <a:xfrm>
            <a:off x="7208581" y="6301271"/>
            <a:ext cx="564008" cy="2089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5" name="TextBox 144"/>
          <p:cNvSpPr txBox="1"/>
          <p:nvPr/>
        </p:nvSpPr>
        <p:spPr>
          <a:xfrm>
            <a:off x="7789015" y="6221069"/>
            <a:ext cx="1666546" cy="369332"/>
          </a:xfrm>
          <a:prstGeom prst="rect">
            <a:avLst/>
          </a:prstGeom>
          <a:noFill/>
        </p:spPr>
        <p:txBody>
          <a:bodyPr wrap="none" rtlCol="0">
            <a:spAutoFit/>
          </a:bodyPr>
          <a:lstStyle/>
          <a:p>
            <a:r>
              <a:rPr lang="en-US" dirty="0"/>
              <a:t>Completed Task</a:t>
            </a:r>
          </a:p>
        </p:txBody>
      </p:sp>
      <p:sp>
        <p:nvSpPr>
          <p:cNvPr id="146" name="Rectangle 145"/>
          <p:cNvSpPr/>
          <p:nvPr/>
        </p:nvSpPr>
        <p:spPr>
          <a:xfrm>
            <a:off x="9599879" y="6301271"/>
            <a:ext cx="564008" cy="20892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7" name="TextBox 146"/>
          <p:cNvSpPr txBox="1"/>
          <p:nvPr/>
        </p:nvSpPr>
        <p:spPr>
          <a:xfrm>
            <a:off x="10163886" y="6221069"/>
            <a:ext cx="1423403" cy="369332"/>
          </a:xfrm>
          <a:prstGeom prst="rect">
            <a:avLst/>
          </a:prstGeom>
          <a:noFill/>
        </p:spPr>
        <p:txBody>
          <a:bodyPr wrap="none" rtlCol="0">
            <a:spAutoFit/>
          </a:bodyPr>
          <a:lstStyle/>
          <a:p>
            <a:r>
              <a:rPr lang="en-US" dirty="0"/>
              <a:t>Ongoing </a:t>
            </a:r>
            <a:r>
              <a:rPr lang="en-US" altLang="zh-CN" dirty="0"/>
              <a:t>Task</a:t>
            </a:r>
            <a:endParaRPr lang="en-US" dirty="0"/>
          </a:p>
        </p:txBody>
      </p:sp>
      <p:grpSp>
        <p:nvGrpSpPr>
          <p:cNvPr id="156" name="Group 155"/>
          <p:cNvGrpSpPr/>
          <p:nvPr/>
        </p:nvGrpSpPr>
        <p:grpSpPr>
          <a:xfrm rot="10800000" flipH="1" flipV="1">
            <a:off x="6800203" y="2321641"/>
            <a:ext cx="282450" cy="455409"/>
            <a:chOff x="1027518" y="2134579"/>
            <a:chExt cx="295326" cy="476168"/>
          </a:xfrm>
        </p:grpSpPr>
        <p:sp>
          <p:nvSpPr>
            <p:cNvPr id="157" name="Isosceles Triangle 156"/>
            <p:cNvSpPr/>
            <p:nvPr/>
          </p:nvSpPr>
          <p:spPr>
            <a:xfrm rot="10800000">
              <a:off x="1081107" y="2448550"/>
              <a:ext cx="188149" cy="16219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a:p>
          </p:txBody>
        </p:sp>
        <p:sp>
          <p:nvSpPr>
            <p:cNvPr id="158" name="TextBox 157"/>
            <p:cNvSpPr txBox="1"/>
            <p:nvPr/>
          </p:nvSpPr>
          <p:spPr>
            <a:xfrm>
              <a:off x="1027518" y="2134579"/>
              <a:ext cx="295326" cy="337896"/>
            </a:xfrm>
            <a:prstGeom prst="rect">
              <a:avLst/>
            </a:prstGeom>
            <a:noFill/>
          </p:spPr>
          <p:txBody>
            <a:bodyPr wrap="none" rtlCol="0">
              <a:spAutoFit/>
            </a:bodyPr>
            <a:lstStyle/>
            <a:p>
              <a:pPr algn="ctr"/>
              <a:r>
                <a:rPr lang="en-US" altLang="zh-CN" sz="1500" b="1" dirty="0"/>
                <a:t>0</a:t>
              </a:r>
              <a:endParaRPr lang="en-US" sz="1500" b="1" dirty="0"/>
            </a:p>
          </p:txBody>
        </p:sp>
      </p:grpSp>
      <p:grpSp>
        <p:nvGrpSpPr>
          <p:cNvPr id="159" name="Group 158"/>
          <p:cNvGrpSpPr/>
          <p:nvPr/>
        </p:nvGrpSpPr>
        <p:grpSpPr>
          <a:xfrm rot="10800000" flipH="1" flipV="1">
            <a:off x="7691687" y="2321641"/>
            <a:ext cx="282450" cy="455409"/>
            <a:chOff x="1027518" y="2134579"/>
            <a:chExt cx="295326" cy="476168"/>
          </a:xfrm>
        </p:grpSpPr>
        <p:sp>
          <p:nvSpPr>
            <p:cNvPr id="160" name="Isosceles Triangle 159"/>
            <p:cNvSpPr/>
            <p:nvPr/>
          </p:nvSpPr>
          <p:spPr>
            <a:xfrm rot="10800000">
              <a:off x="1081107" y="2448550"/>
              <a:ext cx="188149" cy="16219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a:p>
          </p:txBody>
        </p:sp>
        <p:sp>
          <p:nvSpPr>
            <p:cNvPr id="161" name="TextBox 160"/>
            <p:cNvSpPr txBox="1"/>
            <p:nvPr/>
          </p:nvSpPr>
          <p:spPr>
            <a:xfrm>
              <a:off x="1027518" y="2134579"/>
              <a:ext cx="295326" cy="337896"/>
            </a:xfrm>
            <a:prstGeom prst="rect">
              <a:avLst/>
            </a:prstGeom>
            <a:noFill/>
          </p:spPr>
          <p:txBody>
            <a:bodyPr wrap="none" rtlCol="0">
              <a:spAutoFit/>
            </a:bodyPr>
            <a:lstStyle/>
            <a:p>
              <a:pPr algn="ctr"/>
              <a:r>
                <a:rPr lang="en-US" altLang="zh-CN" sz="1500" b="1" dirty="0"/>
                <a:t>1</a:t>
              </a:r>
              <a:endParaRPr lang="en-US" sz="1500" b="1" dirty="0"/>
            </a:p>
          </p:txBody>
        </p:sp>
      </p:grpSp>
      <p:grpSp>
        <p:nvGrpSpPr>
          <p:cNvPr id="162" name="Group 161"/>
          <p:cNvGrpSpPr/>
          <p:nvPr/>
        </p:nvGrpSpPr>
        <p:grpSpPr>
          <a:xfrm rot="10800000" flipH="1" flipV="1">
            <a:off x="8593104" y="2321641"/>
            <a:ext cx="282450" cy="455409"/>
            <a:chOff x="1027518" y="2134579"/>
            <a:chExt cx="295326" cy="476168"/>
          </a:xfrm>
        </p:grpSpPr>
        <p:sp>
          <p:nvSpPr>
            <p:cNvPr id="163" name="Isosceles Triangle 162"/>
            <p:cNvSpPr/>
            <p:nvPr/>
          </p:nvSpPr>
          <p:spPr>
            <a:xfrm rot="10800000">
              <a:off x="1081107" y="2448550"/>
              <a:ext cx="188149" cy="16219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a:p>
          </p:txBody>
        </p:sp>
        <p:sp>
          <p:nvSpPr>
            <p:cNvPr id="164" name="TextBox 163"/>
            <p:cNvSpPr txBox="1"/>
            <p:nvPr/>
          </p:nvSpPr>
          <p:spPr>
            <a:xfrm>
              <a:off x="1027518" y="2134579"/>
              <a:ext cx="295326" cy="337896"/>
            </a:xfrm>
            <a:prstGeom prst="rect">
              <a:avLst/>
            </a:prstGeom>
            <a:noFill/>
          </p:spPr>
          <p:txBody>
            <a:bodyPr wrap="none" rtlCol="0">
              <a:spAutoFit/>
            </a:bodyPr>
            <a:lstStyle/>
            <a:p>
              <a:pPr algn="ctr"/>
              <a:r>
                <a:rPr lang="en-US" altLang="zh-CN" sz="1500" b="1" dirty="0"/>
                <a:t>2</a:t>
              </a:r>
              <a:endParaRPr lang="en-US" sz="1500" b="1" dirty="0"/>
            </a:p>
          </p:txBody>
        </p:sp>
      </p:grpSp>
      <p:grpSp>
        <p:nvGrpSpPr>
          <p:cNvPr id="165" name="Group 164"/>
          <p:cNvGrpSpPr/>
          <p:nvPr/>
        </p:nvGrpSpPr>
        <p:grpSpPr>
          <a:xfrm rot="10800000" flipH="1" flipV="1">
            <a:off x="9501142" y="2321641"/>
            <a:ext cx="282450" cy="455409"/>
            <a:chOff x="1065767" y="2134579"/>
            <a:chExt cx="295326" cy="476168"/>
          </a:xfrm>
        </p:grpSpPr>
        <p:sp>
          <p:nvSpPr>
            <p:cNvPr id="166" name="Isosceles Triangle 165"/>
            <p:cNvSpPr/>
            <p:nvPr/>
          </p:nvSpPr>
          <p:spPr>
            <a:xfrm rot="10800000">
              <a:off x="1119351" y="2448550"/>
              <a:ext cx="188149" cy="16219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a:p>
          </p:txBody>
        </p:sp>
        <p:sp>
          <p:nvSpPr>
            <p:cNvPr id="168" name="TextBox 167"/>
            <p:cNvSpPr txBox="1"/>
            <p:nvPr/>
          </p:nvSpPr>
          <p:spPr>
            <a:xfrm>
              <a:off x="1065767" y="2134579"/>
              <a:ext cx="295326" cy="337896"/>
            </a:xfrm>
            <a:prstGeom prst="rect">
              <a:avLst/>
            </a:prstGeom>
            <a:noFill/>
          </p:spPr>
          <p:txBody>
            <a:bodyPr wrap="none" rtlCol="0">
              <a:spAutoFit/>
            </a:bodyPr>
            <a:lstStyle/>
            <a:p>
              <a:pPr algn="ctr"/>
              <a:r>
                <a:rPr lang="en-US" altLang="zh-CN" sz="1500" b="1" dirty="0"/>
                <a:t>3</a:t>
              </a:r>
              <a:endParaRPr lang="en-US" sz="1500" b="1" dirty="0"/>
            </a:p>
          </p:txBody>
        </p:sp>
      </p:grpSp>
      <p:cxnSp>
        <p:nvCxnSpPr>
          <p:cNvPr id="170" name="Straight Arrow Connector 169"/>
          <p:cNvCxnSpPr/>
          <p:nvPr/>
        </p:nvCxnSpPr>
        <p:spPr>
          <a:xfrm>
            <a:off x="6589953" y="2801511"/>
            <a:ext cx="4047884" cy="23915"/>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1" name="TextBox 170"/>
          <p:cNvSpPr txBox="1"/>
          <p:nvPr/>
        </p:nvSpPr>
        <p:spPr>
          <a:xfrm rot="10800000" flipH="1" flipV="1">
            <a:off x="9845806" y="2438066"/>
            <a:ext cx="705642" cy="369332"/>
          </a:xfrm>
          <a:prstGeom prst="rect">
            <a:avLst/>
          </a:prstGeom>
          <a:noFill/>
        </p:spPr>
        <p:txBody>
          <a:bodyPr wrap="none" rtlCol="0">
            <a:spAutoFit/>
          </a:bodyPr>
          <a:lstStyle/>
          <a:p>
            <a:pPr algn="ctr"/>
            <a:r>
              <a:rPr lang="en-US" dirty="0"/>
              <a:t>clock</a:t>
            </a:r>
          </a:p>
        </p:txBody>
      </p:sp>
      <p:sp>
        <p:nvSpPr>
          <p:cNvPr id="172" name="TextBox 171"/>
          <p:cNvSpPr txBox="1"/>
          <p:nvPr/>
        </p:nvSpPr>
        <p:spPr>
          <a:xfrm rot="16200000" flipH="1">
            <a:off x="6099103" y="3171222"/>
            <a:ext cx="1199559" cy="544765"/>
          </a:xfrm>
          <a:prstGeom prst="rect">
            <a:avLst/>
          </a:prstGeom>
          <a:noFill/>
        </p:spPr>
        <p:txBody>
          <a:bodyPr wrap="none" lIns="182880" tIns="146304" rIns="182880" bIns="146304" rtlCol="0">
            <a:spAutoFit/>
          </a:bodyPr>
          <a:lstStyle/>
          <a:p>
            <a:pPr>
              <a:lnSpc>
                <a:spcPct val="90000"/>
              </a:lnSpc>
              <a:spcAft>
                <a:spcPts val="600"/>
              </a:spcAft>
            </a:pPr>
            <a:r>
              <a:rPr lang="en-US" altLang="zh-CN" dirty="0">
                <a:gradFill>
                  <a:gsLst>
                    <a:gs pos="2917">
                      <a:schemeClr val="tx1"/>
                    </a:gs>
                    <a:gs pos="30000">
                      <a:schemeClr val="tx1"/>
                    </a:gs>
                  </a:gsLst>
                  <a:lin ang="5400000" scaled="0"/>
                </a:gradFill>
              </a:rPr>
              <a:t>Server</a:t>
            </a:r>
            <a:r>
              <a:rPr lang="en-US" dirty="0">
                <a:gradFill>
                  <a:gsLst>
                    <a:gs pos="2917">
                      <a:schemeClr val="tx1"/>
                    </a:gs>
                    <a:gs pos="30000">
                      <a:schemeClr val="tx1"/>
                    </a:gs>
                  </a:gsLst>
                  <a:lin ang="5400000" scaled="0"/>
                </a:gradFill>
              </a:rPr>
              <a:t> 0</a:t>
            </a:r>
          </a:p>
        </p:txBody>
      </p:sp>
      <p:sp>
        <p:nvSpPr>
          <p:cNvPr id="173" name="TextBox 172"/>
          <p:cNvSpPr txBox="1"/>
          <p:nvPr/>
        </p:nvSpPr>
        <p:spPr>
          <a:xfrm rot="16200000" flipH="1">
            <a:off x="6096698" y="5083133"/>
            <a:ext cx="1204369" cy="544765"/>
          </a:xfrm>
          <a:prstGeom prst="rect">
            <a:avLst/>
          </a:prstGeom>
          <a:noFill/>
        </p:spPr>
        <p:txBody>
          <a:bodyPr wrap="none" lIns="182880" tIns="146304" rIns="182880" bIns="146304" rtlCol="0">
            <a:spAutoFit/>
          </a:bodyPr>
          <a:lstStyle/>
          <a:p>
            <a:pPr>
              <a:lnSpc>
                <a:spcPct val="90000"/>
              </a:lnSpc>
              <a:spcAft>
                <a:spcPts val="600"/>
              </a:spcAft>
            </a:pPr>
            <a:r>
              <a:rPr lang="en-US" altLang="zh-CN" dirty="0">
                <a:gradFill>
                  <a:gsLst>
                    <a:gs pos="2917">
                      <a:schemeClr val="tx1"/>
                    </a:gs>
                    <a:gs pos="30000">
                      <a:schemeClr val="tx1"/>
                    </a:gs>
                  </a:gsLst>
                  <a:lin ang="5400000" scaled="0"/>
                </a:gradFill>
              </a:rPr>
              <a:t>Server</a:t>
            </a:r>
            <a:r>
              <a:rPr lang="en-US" dirty="0">
                <a:gradFill>
                  <a:gsLst>
                    <a:gs pos="2917">
                      <a:schemeClr val="tx1"/>
                    </a:gs>
                    <a:gs pos="30000">
                      <a:schemeClr val="tx1"/>
                    </a:gs>
                  </a:gsLst>
                  <a:lin ang="5400000" scaled="0"/>
                </a:gradFill>
              </a:rPr>
              <a:t> n</a:t>
            </a:r>
          </a:p>
        </p:txBody>
      </p:sp>
      <p:sp>
        <p:nvSpPr>
          <p:cNvPr id="174" name="TextBox 173"/>
          <p:cNvSpPr txBox="1"/>
          <p:nvPr/>
        </p:nvSpPr>
        <p:spPr>
          <a:xfrm rot="5400000" flipH="1" flipV="1">
            <a:off x="6991940" y="4232381"/>
            <a:ext cx="410690" cy="461665"/>
          </a:xfrm>
          <a:prstGeom prst="rect">
            <a:avLst/>
          </a:prstGeom>
          <a:noFill/>
        </p:spPr>
        <p:txBody>
          <a:bodyPr wrap="none" rtlCol="0">
            <a:spAutoFit/>
          </a:bodyPr>
          <a:lstStyle/>
          <a:p>
            <a:r>
              <a:rPr lang="en-US" sz="2400" dirty="0"/>
              <a:t>…</a:t>
            </a:r>
          </a:p>
        </p:txBody>
      </p:sp>
      <p:cxnSp>
        <p:nvCxnSpPr>
          <p:cNvPr id="175" name="Straight Connector 174"/>
          <p:cNvCxnSpPr/>
          <p:nvPr/>
        </p:nvCxnSpPr>
        <p:spPr>
          <a:xfrm>
            <a:off x="6943481" y="2801510"/>
            <a:ext cx="0" cy="3321281"/>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76" name="Oval 175"/>
          <p:cNvSpPr/>
          <p:nvPr/>
        </p:nvSpPr>
        <p:spPr>
          <a:xfrm rot="10800000" flipH="1" flipV="1">
            <a:off x="8408426" y="5252482"/>
            <a:ext cx="134512" cy="134512"/>
          </a:xfrm>
          <a:prstGeom prst="ellipse">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7" name="Oval 176"/>
          <p:cNvSpPr/>
          <p:nvPr/>
        </p:nvSpPr>
        <p:spPr>
          <a:xfrm rot="10800000" flipH="1" flipV="1">
            <a:off x="8408426" y="5475133"/>
            <a:ext cx="134512" cy="134512"/>
          </a:xfrm>
          <a:prstGeom prst="ellipse">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8" name="Oval 177"/>
          <p:cNvSpPr/>
          <p:nvPr/>
        </p:nvSpPr>
        <p:spPr>
          <a:xfrm rot="10800000" flipH="1" flipV="1">
            <a:off x="8030521" y="5252482"/>
            <a:ext cx="134512" cy="134512"/>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79" name="Straight Connector 178"/>
          <p:cNvCxnSpPr>
            <a:stCxn id="178" idx="6"/>
            <a:endCxn id="176" idx="3"/>
          </p:cNvCxnSpPr>
          <p:nvPr/>
        </p:nvCxnSpPr>
        <p:spPr>
          <a:xfrm>
            <a:off x="8165033" y="5319738"/>
            <a:ext cx="263092" cy="4755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stCxn id="177" idx="1"/>
            <a:endCxn id="178" idx="6"/>
          </p:cNvCxnSpPr>
          <p:nvPr/>
        </p:nvCxnSpPr>
        <p:spPr>
          <a:xfrm flipH="1" flipV="1">
            <a:off x="8165033" y="5319738"/>
            <a:ext cx="263092" cy="1750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1" name="Oval 180"/>
          <p:cNvSpPr/>
          <p:nvPr/>
        </p:nvSpPr>
        <p:spPr>
          <a:xfrm rot="10800000" flipH="1" flipV="1">
            <a:off x="8030521" y="5494832"/>
            <a:ext cx="134512" cy="134512"/>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86" name="Straight Connector 185"/>
          <p:cNvCxnSpPr>
            <a:stCxn id="177" idx="1"/>
            <a:endCxn id="181" idx="6"/>
          </p:cNvCxnSpPr>
          <p:nvPr/>
        </p:nvCxnSpPr>
        <p:spPr>
          <a:xfrm flipH="1">
            <a:off x="8165033" y="5494832"/>
            <a:ext cx="263092" cy="672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7" name="Oval 186"/>
          <p:cNvSpPr/>
          <p:nvPr/>
        </p:nvSpPr>
        <p:spPr>
          <a:xfrm rot="10800000" flipH="1" flipV="1">
            <a:off x="8408426" y="4785640"/>
            <a:ext cx="134512" cy="13451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9" name="Oval 188"/>
          <p:cNvSpPr/>
          <p:nvPr/>
        </p:nvSpPr>
        <p:spPr>
          <a:xfrm rot="10800000" flipH="1" flipV="1">
            <a:off x="8408426" y="5008291"/>
            <a:ext cx="134512" cy="13451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0" name="Oval 189"/>
          <p:cNvSpPr/>
          <p:nvPr/>
        </p:nvSpPr>
        <p:spPr>
          <a:xfrm rot="10800000" flipH="1" flipV="1">
            <a:off x="8030521" y="4785640"/>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91" name="Straight Connector 190"/>
          <p:cNvCxnSpPr>
            <a:stCxn id="190" idx="6"/>
            <a:endCxn id="187" idx="3"/>
          </p:cNvCxnSpPr>
          <p:nvPr/>
        </p:nvCxnSpPr>
        <p:spPr>
          <a:xfrm>
            <a:off x="8165033" y="4852896"/>
            <a:ext cx="263092" cy="4755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a:stCxn id="189" idx="1"/>
            <a:endCxn id="190" idx="6"/>
          </p:cNvCxnSpPr>
          <p:nvPr/>
        </p:nvCxnSpPr>
        <p:spPr>
          <a:xfrm flipH="1" flipV="1">
            <a:off x="8165033" y="4852896"/>
            <a:ext cx="263092" cy="1750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3" name="Oval 192"/>
          <p:cNvSpPr/>
          <p:nvPr/>
        </p:nvSpPr>
        <p:spPr>
          <a:xfrm rot="10800000" flipH="1" flipV="1">
            <a:off x="8030521" y="5027990"/>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94" name="Straight Connector 193"/>
          <p:cNvCxnSpPr>
            <a:stCxn id="189" idx="1"/>
            <a:endCxn id="193" idx="6"/>
          </p:cNvCxnSpPr>
          <p:nvPr/>
        </p:nvCxnSpPr>
        <p:spPr>
          <a:xfrm flipH="1">
            <a:off x="8165033" y="5027990"/>
            <a:ext cx="263092" cy="672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5" name="Oval 194"/>
          <p:cNvSpPr/>
          <p:nvPr/>
        </p:nvSpPr>
        <p:spPr>
          <a:xfrm rot="10800000" flipH="1" flipV="1">
            <a:off x="8408426" y="5713796"/>
            <a:ext cx="134512" cy="134512"/>
          </a:xfrm>
          <a:prstGeom prst="ellipse">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5" name="Oval 234"/>
          <p:cNvSpPr/>
          <p:nvPr/>
        </p:nvSpPr>
        <p:spPr>
          <a:xfrm rot="10800000" flipH="1" flipV="1">
            <a:off x="8030521" y="5877349"/>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36" name="Straight Connector 235"/>
          <p:cNvCxnSpPr>
            <a:stCxn id="235" idx="6"/>
            <a:endCxn id="195" idx="2"/>
          </p:cNvCxnSpPr>
          <p:nvPr/>
        </p:nvCxnSpPr>
        <p:spPr>
          <a:xfrm flipV="1">
            <a:off x="8165033" y="5781052"/>
            <a:ext cx="243393" cy="1635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a:stCxn id="181" idx="5"/>
            <a:endCxn id="195" idx="2"/>
          </p:cNvCxnSpPr>
          <p:nvPr/>
        </p:nvCxnSpPr>
        <p:spPr>
          <a:xfrm>
            <a:off x="8145334" y="5609645"/>
            <a:ext cx="263092" cy="1714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8" name="Oval 237"/>
          <p:cNvSpPr/>
          <p:nvPr/>
        </p:nvSpPr>
        <p:spPr>
          <a:xfrm rot="10800000" flipH="1" flipV="1">
            <a:off x="8408426" y="3398986"/>
            <a:ext cx="134512" cy="134512"/>
          </a:xfrm>
          <a:prstGeom prst="ellipse">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9" name="Oval 238"/>
          <p:cNvSpPr/>
          <p:nvPr/>
        </p:nvSpPr>
        <p:spPr>
          <a:xfrm rot="10800000" flipH="1" flipV="1">
            <a:off x="8030521" y="3570260"/>
            <a:ext cx="134512" cy="134512"/>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40" name="Straight Connector 239"/>
          <p:cNvCxnSpPr>
            <a:stCxn id="239" idx="6"/>
            <a:endCxn id="238" idx="2"/>
          </p:cNvCxnSpPr>
          <p:nvPr/>
        </p:nvCxnSpPr>
        <p:spPr>
          <a:xfrm flipV="1">
            <a:off x="8165033" y="3466242"/>
            <a:ext cx="243393" cy="1712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1" name="Oval 240"/>
          <p:cNvSpPr/>
          <p:nvPr/>
        </p:nvSpPr>
        <p:spPr>
          <a:xfrm rot="10800000" flipH="1" flipV="1">
            <a:off x="8030521" y="3353712"/>
            <a:ext cx="134512" cy="134512"/>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42" name="Straight Connector 241"/>
          <p:cNvCxnSpPr>
            <a:stCxn id="241" idx="6"/>
            <a:endCxn id="238" idx="2"/>
          </p:cNvCxnSpPr>
          <p:nvPr/>
        </p:nvCxnSpPr>
        <p:spPr>
          <a:xfrm>
            <a:off x="8165033" y="3420968"/>
            <a:ext cx="243393" cy="452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rot="10800000" flipH="1" flipV="1">
            <a:off x="8408426" y="2954435"/>
            <a:ext cx="134512" cy="13451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4" name="Oval 243"/>
          <p:cNvSpPr/>
          <p:nvPr/>
        </p:nvSpPr>
        <p:spPr>
          <a:xfrm rot="10800000" flipH="1" flipV="1">
            <a:off x="8030521" y="3125709"/>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45" name="Straight Connector 244"/>
          <p:cNvCxnSpPr>
            <a:stCxn id="244" idx="6"/>
            <a:endCxn id="243" idx="2"/>
          </p:cNvCxnSpPr>
          <p:nvPr/>
        </p:nvCxnSpPr>
        <p:spPr>
          <a:xfrm flipV="1">
            <a:off x="8165033" y="3021691"/>
            <a:ext cx="243393" cy="1712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rot="10800000" flipH="1" flipV="1">
            <a:off x="8030521" y="2909161"/>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47" name="Straight Connector 246"/>
          <p:cNvCxnSpPr>
            <a:stCxn id="246" idx="6"/>
            <a:endCxn id="243" idx="2"/>
          </p:cNvCxnSpPr>
          <p:nvPr/>
        </p:nvCxnSpPr>
        <p:spPr>
          <a:xfrm>
            <a:off x="8165033" y="2976417"/>
            <a:ext cx="243393" cy="452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8" name="Oval 247"/>
          <p:cNvSpPr/>
          <p:nvPr/>
        </p:nvSpPr>
        <p:spPr>
          <a:xfrm rot="10800000" flipH="1" flipV="1">
            <a:off x="8408427" y="3795481"/>
            <a:ext cx="134512" cy="13451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9" name="Oval 248"/>
          <p:cNvSpPr/>
          <p:nvPr/>
        </p:nvSpPr>
        <p:spPr>
          <a:xfrm rot="10800000" flipH="1" flipV="1">
            <a:off x="8408427" y="4018132"/>
            <a:ext cx="134512" cy="13451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0" name="Oval 249"/>
          <p:cNvSpPr/>
          <p:nvPr/>
        </p:nvSpPr>
        <p:spPr>
          <a:xfrm rot="10800000" flipH="1" flipV="1">
            <a:off x="8030522" y="3795481"/>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51" name="Straight Connector 250"/>
          <p:cNvCxnSpPr>
            <a:stCxn id="250" idx="6"/>
            <a:endCxn id="248" idx="3"/>
          </p:cNvCxnSpPr>
          <p:nvPr/>
        </p:nvCxnSpPr>
        <p:spPr>
          <a:xfrm>
            <a:off x="8165034" y="3862737"/>
            <a:ext cx="263092" cy="4755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a:stCxn id="249" idx="1"/>
            <a:endCxn id="250" idx="6"/>
          </p:cNvCxnSpPr>
          <p:nvPr/>
        </p:nvCxnSpPr>
        <p:spPr>
          <a:xfrm flipH="1" flipV="1">
            <a:off x="8165034" y="3862737"/>
            <a:ext cx="263092" cy="1750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53" name="Oval 252"/>
          <p:cNvSpPr/>
          <p:nvPr/>
        </p:nvSpPr>
        <p:spPr>
          <a:xfrm rot="10800000" flipH="1" flipV="1">
            <a:off x="8030522" y="4037831"/>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54" name="Straight Connector 253"/>
          <p:cNvCxnSpPr>
            <a:stCxn id="249" idx="1"/>
            <a:endCxn id="253" idx="6"/>
          </p:cNvCxnSpPr>
          <p:nvPr/>
        </p:nvCxnSpPr>
        <p:spPr>
          <a:xfrm flipH="1">
            <a:off x="8165034" y="4037831"/>
            <a:ext cx="263092" cy="672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7838775" y="2805680"/>
            <a:ext cx="0" cy="3321281"/>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a:off x="8733286" y="2825426"/>
            <a:ext cx="0" cy="3321281"/>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79" name="Rectangle 278"/>
          <p:cNvSpPr/>
          <p:nvPr/>
        </p:nvSpPr>
        <p:spPr bwMode="auto">
          <a:xfrm>
            <a:off x="7896236" y="3316964"/>
            <a:ext cx="779590" cy="439952"/>
          </a:xfrm>
          <a:prstGeom prst="rect">
            <a:avLst/>
          </a:prstGeom>
          <a:noFill/>
          <a:ln w="31750">
            <a:solidFill>
              <a:schemeClr val="tx1">
                <a:lumMod val="5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80" name="Rectangle 279"/>
          <p:cNvSpPr/>
          <p:nvPr/>
        </p:nvSpPr>
        <p:spPr bwMode="auto">
          <a:xfrm>
            <a:off x="7896236" y="5220895"/>
            <a:ext cx="779590" cy="627414"/>
          </a:xfrm>
          <a:prstGeom prst="rect">
            <a:avLst/>
          </a:prstGeom>
          <a:noFill/>
          <a:ln w="31750">
            <a:solidFill>
              <a:schemeClr val="tx1">
                <a:lumMod val="5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81" name="Oval 280"/>
          <p:cNvSpPr/>
          <p:nvPr/>
        </p:nvSpPr>
        <p:spPr>
          <a:xfrm rot="10800000" flipH="1" flipV="1">
            <a:off x="7519936" y="5252482"/>
            <a:ext cx="134512" cy="13451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2" name="Oval 281"/>
          <p:cNvSpPr/>
          <p:nvPr/>
        </p:nvSpPr>
        <p:spPr>
          <a:xfrm rot="10800000" flipH="1" flipV="1">
            <a:off x="7519936" y="5475133"/>
            <a:ext cx="134512" cy="13451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3" name="Oval 282"/>
          <p:cNvSpPr/>
          <p:nvPr/>
        </p:nvSpPr>
        <p:spPr>
          <a:xfrm rot="10800000" flipH="1" flipV="1">
            <a:off x="7142031" y="5252482"/>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84" name="Straight Connector 283"/>
          <p:cNvCxnSpPr>
            <a:stCxn id="283" idx="6"/>
            <a:endCxn id="281" idx="3"/>
          </p:cNvCxnSpPr>
          <p:nvPr/>
        </p:nvCxnSpPr>
        <p:spPr>
          <a:xfrm>
            <a:off x="7276543" y="5319738"/>
            <a:ext cx="263092" cy="4755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a:stCxn id="282" idx="1"/>
            <a:endCxn id="283" idx="6"/>
          </p:cNvCxnSpPr>
          <p:nvPr/>
        </p:nvCxnSpPr>
        <p:spPr>
          <a:xfrm flipH="1" flipV="1">
            <a:off x="7276543" y="5319738"/>
            <a:ext cx="263092" cy="1750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6" name="Oval 285"/>
          <p:cNvSpPr/>
          <p:nvPr/>
        </p:nvSpPr>
        <p:spPr>
          <a:xfrm rot="10800000" flipH="1" flipV="1">
            <a:off x="7142031" y="5494832"/>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87" name="Straight Connector 286"/>
          <p:cNvCxnSpPr>
            <a:stCxn id="282" idx="1"/>
            <a:endCxn id="286" idx="6"/>
          </p:cNvCxnSpPr>
          <p:nvPr/>
        </p:nvCxnSpPr>
        <p:spPr>
          <a:xfrm flipH="1">
            <a:off x="7276543" y="5494832"/>
            <a:ext cx="263092" cy="672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8" name="Oval 287"/>
          <p:cNvSpPr/>
          <p:nvPr/>
        </p:nvSpPr>
        <p:spPr>
          <a:xfrm rot="10800000" flipH="1" flipV="1">
            <a:off x="7519935" y="3398986"/>
            <a:ext cx="134512" cy="13451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9" name="Oval 288"/>
          <p:cNvSpPr/>
          <p:nvPr/>
        </p:nvSpPr>
        <p:spPr>
          <a:xfrm rot="10800000" flipH="1" flipV="1">
            <a:off x="7142030" y="3570260"/>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0" name="Straight Connector 289"/>
          <p:cNvCxnSpPr>
            <a:stCxn id="289" idx="6"/>
            <a:endCxn id="288" idx="2"/>
          </p:cNvCxnSpPr>
          <p:nvPr/>
        </p:nvCxnSpPr>
        <p:spPr>
          <a:xfrm flipV="1">
            <a:off x="7276542" y="3466242"/>
            <a:ext cx="243393" cy="1712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91" name="Oval 290"/>
          <p:cNvSpPr/>
          <p:nvPr/>
        </p:nvSpPr>
        <p:spPr>
          <a:xfrm rot="10800000" flipH="1" flipV="1">
            <a:off x="7142030" y="3353712"/>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2" name="Straight Connector 291"/>
          <p:cNvCxnSpPr>
            <a:stCxn id="291" idx="6"/>
            <a:endCxn id="288" idx="2"/>
          </p:cNvCxnSpPr>
          <p:nvPr/>
        </p:nvCxnSpPr>
        <p:spPr>
          <a:xfrm>
            <a:off x="7276542" y="3420968"/>
            <a:ext cx="243393" cy="452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94" name="Oval 293"/>
          <p:cNvSpPr/>
          <p:nvPr/>
        </p:nvSpPr>
        <p:spPr>
          <a:xfrm rot="10800000" flipH="1" flipV="1">
            <a:off x="7519935" y="2954435"/>
            <a:ext cx="134512" cy="134512"/>
          </a:xfrm>
          <a:prstGeom prst="ellipse">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5" name="Oval 294"/>
          <p:cNvSpPr/>
          <p:nvPr/>
        </p:nvSpPr>
        <p:spPr>
          <a:xfrm rot="10800000" flipH="1" flipV="1">
            <a:off x="7142030" y="3125709"/>
            <a:ext cx="134512" cy="134512"/>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6" name="Straight Connector 295"/>
          <p:cNvCxnSpPr>
            <a:stCxn id="295" idx="6"/>
            <a:endCxn id="294" idx="2"/>
          </p:cNvCxnSpPr>
          <p:nvPr/>
        </p:nvCxnSpPr>
        <p:spPr>
          <a:xfrm flipV="1">
            <a:off x="7276542" y="3021691"/>
            <a:ext cx="243393" cy="1712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97" name="Oval 296"/>
          <p:cNvSpPr/>
          <p:nvPr/>
        </p:nvSpPr>
        <p:spPr>
          <a:xfrm rot="10800000" flipH="1" flipV="1">
            <a:off x="7142030" y="2909161"/>
            <a:ext cx="134512" cy="134512"/>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8" name="Straight Connector 297"/>
          <p:cNvCxnSpPr>
            <a:stCxn id="297" idx="6"/>
            <a:endCxn id="294" idx="2"/>
          </p:cNvCxnSpPr>
          <p:nvPr/>
        </p:nvCxnSpPr>
        <p:spPr>
          <a:xfrm>
            <a:off x="7276542" y="2976417"/>
            <a:ext cx="243393" cy="452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99" name="Oval 298"/>
          <p:cNvSpPr/>
          <p:nvPr/>
        </p:nvSpPr>
        <p:spPr>
          <a:xfrm rot="10800000" flipH="1" flipV="1">
            <a:off x="7519936" y="3795481"/>
            <a:ext cx="134512" cy="13451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0" name="Oval 299"/>
          <p:cNvSpPr/>
          <p:nvPr/>
        </p:nvSpPr>
        <p:spPr>
          <a:xfrm rot="10800000" flipH="1" flipV="1">
            <a:off x="7519936" y="4018132"/>
            <a:ext cx="134512" cy="13451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1" name="Oval 300"/>
          <p:cNvSpPr/>
          <p:nvPr/>
        </p:nvSpPr>
        <p:spPr>
          <a:xfrm rot="10800000" flipH="1" flipV="1">
            <a:off x="7142031" y="3795481"/>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02" name="Straight Connector 301"/>
          <p:cNvCxnSpPr>
            <a:stCxn id="301" idx="6"/>
            <a:endCxn id="299" idx="3"/>
          </p:cNvCxnSpPr>
          <p:nvPr/>
        </p:nvCxnSpPr>
        <p:spPr>
          <a:xfrm>
            <a:off x="7276543" y="3862737"/>
            <a:ext cx="263092" cy="4755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a:stCxn id="300" idx="1"/>
            <a:endCxn id="301" idx="6"/>
          </p:cNvCxnSpPr>
          <p:nvPr/>
        </p:nvCxnSpPr>
        <p:spPr>
          <a:xfrm flipH="1" flipV="1">
            <a:off x="7276543" y="3862737"/>
            <a:ext cx="263092" cy="1750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04" name="Oval 303"/>
          <p:cNvSpPr/>
          <p:nvPr/>
        </p:nvSpPr>
        <p:spPr>
          <a:xfrm rot="10800000" flipH="1" flipV="1">
            <a:off x="7142031" y="4037831"/>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05" name="Straight Connector 304"/>
          <p:cNvCxnSpPr>
            <a:stCxn id="300" idx="1"/>
            <a:endCxn id="304" idx="6"/>
          </p:cNvCxnSpPr>
          <p:nvPr/>
        </p:nvCxnSpPr>
        <p:spPr>
          <a:xfrm flipH="1">
            <a:off x="7276543" y="4037831"/>
            <a:ext cx="263092" cy="672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06" name="Oval 305"/>
          <p:cNvSpPr/>
          <p:nvPr/>
        </p:nvSpPr>
        <p:spPr>
          <a:xfrm rot="10800000" flipH="1" flipV="1">
            <a:off x="7519936" y="4785640"/>
            <a:ext cx="134512" cy="134512"/>
          </a:xfrm>
          <a:prstGeom prst="ellipse">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7" name="Oval 306"/>
          <p:cNvSpPr/>
          <p:nvPr/>
        </p:nvSpPr>
        <p:spPr>
          <a:xfrm rot="10800000" flipH="1" flipV="1">
            <a:off x="7519936" y="5008291"/>
            <a:ext cx="134512" cy="134512"/>
          </a:xfrm>
          <a:prstGeom prst="ellipse">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8" name="Oval 307"/>
          <p:cNvSpPr/>
          <p:nvPr/>
        </p:nvSpPr>
        <p:spPr>
          <a:xfrm rot="10800000" flipH="1" flipV="1">
            <a:off x="7142031" y="4785640"/>
            <a:ext cx="134512" cy="134512"/>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09" name="Straight Connector 308"/>
          <p:cNvCxnSpPr>
            <a:stCxn id="308" idx="6"/>
            <a:endCxn id="306" idx="3"/>
          </p:cNvCxnSpPr>
          <p:nvPr/>
        </p:nvCxnSpPr>
        <p:spPr>
          <a:xfrm>
            <a:off x="7276543" y="4852896"/>
            <a:ext cx="263092" cy="4755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a:stCxn id="307" idx="1"/>
            <a:endCxn id="308" idx="6"/>
          </p:cNvCxnSpPr>
          <p:nvPr/>
        </p:nvCxnSpPr>
        <p:spPr>
          <a:xfrm flipH="1" flipV="1">
            <a:off x="7276543" y="4852896"/>
            <a:ext cx="263092" cy="1750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11" name="Oval 310"/>
          <p:cNvSpPr/>
          <p:nvPr/>
        </p:nvSpPr>
        <p:spPr>
          <a:xfrm rot="10800000" flipH="1" flipV="1">
            <a:off x="7142031" y="5027990"/>
            <a:ext cx="134512" cy="134512"/>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12" name="Straight Connector 311"/>
          <p:cNvCxnSpPr>
            <a:stCxn id="307" idx="1"/>
            <a:endCxn id="311" idx="6"/>
          </p:cNvCxnSpPr>
          <p:nvPr/>
        </p:nvCxnSpPr>
        <p:spPr>
          <a:xfrm flipH="1">
            <a:off x="7276543" y="5027990"/>
            <a:ext cx="263092" cy="672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13" name="Oval 312"/>
          <p:cNvSpPr/>
          <p:nvPr/>
        </p:nvSpPr>
        <p:spPr>
          <a:xfrm rot="10800000" flipH="1" flipV="1">
            <a:off x="7519936" y="5713796"/>
            <a:ext cx="134512" cy="13451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4" name="Oval 313"/>
          <p:cNvSpPr/>
          <p:nvPr/>
        </p:nvSpPr>
        <p:spPr>
          <a:xfrm rot="10800000" flipH="1" flipV="1">
            <a:off x="7142031" y="5877349"/>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15" name="Straight Connector 314"/>
          <p:cNvCxnSpPr>
            <a:stCxn id="314" idx="6"/>
            <a:endCxn id="313" idx="2"/>
          </p:cNvCxnSpPr>
          <p:nvPr/>
        </p:nvCxnSpPr>
        <p:spPr>
          <a:xfrm flipV="1">
            <a:off x="7276543" y="5781052"/>
            <a:ext cx="243393" cy="1635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a:stCxn id="286" idx="5"/>
            <a:endCxn id="313" idx="2"/>
          </p:cNvCxnSpPr>
          <p:nvPr/>
        </p:nvCxnSpPr>
        <p:spPr>
          <a:xfrm>
            <a:off x="7256844" y="5609645"/>
            <a:ext cx="263092" cy="1714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a:stCxn id="291" idx="6"/>
            <a:endCxn id="318" idx="2"/>
          </p:cNvCxnSpPr>
          <p:nvPr/>
        </p:nvCxnSpPr>
        <p:spPr>
          <a:xfrm>
            <a:off x="7276542" y="3420968"/>
            <a:ext cx="237096" cy="2376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18" name="Oval 317"/>
          <p:cNvSpPr/>
          <p:nvPr/>
        </p:nvSpPr>
        <p:spPr>
          <a:xfrm rot="10800000" flipH="1" flipV="1">
            <a:off x="7513638" y="3591350"/>
            <a:ext cx="134512" cy="13451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9" name="Rectangle 318"/>
          <p:cNvSpPr/>
          <p:nvPr/>
        </p:nvSpPr>
        <p:spPr bwMode="auto">
          <a:xfrm>
            <a:off x="7003539" y="2866202"/>
            <a:ext cx="779590" cy="439952"/>
          </a:xfrm>
          <a:prstGeom prst="rect">
            <a:avLst/>
          </a:prstGeom>
          <a:noFill/>
          <a:ln w="31750">
            <a:solidFill>
              <a:schemeClr val="tx1">
                <a:lumMod val="5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20" name="Rectangle 319"/>
          <p:cNvSpPr/>
          <p:nvPr/>
        </p:nvSpPr>
        <p:spPr bwMode="auto">
          <a:xfrm>
            <a:off x="6992990" y="4757799"/>
            <a:ext cx="779590" cy="439952"/>
          </a:xfrm>
          <a:prstGeom prst="rect">
            <a:avLst/>
          </a:prstGeom>
          <a:noFill/>
          <a:ln w="31750">
            <a:solidFill>
              <a:schemeClr val="tx1">
                <a:lumMod val="5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321" name="Straight Connector 320"/>
          <p:cNvCxnSpPr>
            <a:stCxn id="241" idx="6"/>
            <a:endCxn id="322" idx="2"/>
          </p:cNvCxnSpPr>
          <p:nvPr/>
        </p:nvCxnSpPr>
        <p:spPr>
          <a:xfrm>
            <a:off x="8165033" y="3420968"/>
            <a:ext cx="247447" cy="2376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22" name="Oval 321"/>
          <p:cNvSpPr/>
          <p:nvPr/>
        </p:nvSpPr>
        <p:spPr>
          <a:xfrm rot="10800000" flipH="1" flipV="1">
            <a:off x="8412480" y="3591350"/>
            <a:ext cx="134512" cy="134512"/>
          </a:xfrm>
          <a:prstGeom prst="ellipse">
            <a:avLst/>
          </a:prstGeom>
          <a:solidFill>
            <a:srgbClr val="5C2D9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4" name="Oval 323"/>
          <p:cNvSpPr/>
          <p:nvPr/>
        </p:nvSpPr>
        <p:spPr>
          <a:xfrm rot="10800000" flipH="1" flipV="1">
            <a:off x="9318862" y="3398986"/>
            <a:ext cx="134512" cy="13451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5" name="Oval 324"/>
          <p:cNvSpPr/>
          <p:nvPr/>
        </p:nvSpPr>
        <p:spPr>
          <a:xfrm rot="10800000" flipH="1" flipV="1">
            <a:off x="8940957" y="3570260"/>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26" name="Straight Connector 325"/>
          <p:cNvCxnSpPr>
            <a:stCxn id="325" idx="6"/>
            <a:endCxn id="324" idx="2"/>
          </p:cNvCxnSpPr>
          <p:nvPr/>
        </p:nvCxnSpPr>
        <p:spPr>
          <a:xfrm flipV="1">
            <a:off x="9075469" y="3466242"/>
            <a:ext cx="243393" cy="1712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27" name="Oval 326"/>
          <p:cNvSpPr/>
          <p:nvPr/>
        </p:nvSpPr>
        <p:spPr>
          <a:xfrm rot="10800000" flipH="1" flipV="1">
            <a:off x="8940957" y="3353712"/>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28" name="Straight Connector 327"/>
          <p:cNvCxnSpPr>
            <a:stCxn id="327" idx="6"/>
            <a:endCxn id="324" idx="2"/>
          </p:cNvCxnSpPr>
          <p:nvPr/>
        </p:nvCxnSpPr>
        <p:spPr>
          <a:xfrm>
            <a:off x="9075469" y="3420968"/>
            <a:ext cx="243393" cy="452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29" name="Oval 328"/>
          <p:cNvSpPr/>
          <p:nvPr/>
        </p:nvSpPr>
        <p:spPr>
          <a:xfrm rot="10800000" flipH="1" flipV="1">
            <a:off x="9318862" y="2954435"/>
            <a:ext cx="134512" cy="13451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0" name="Oval 329"/>
          <p:cNvSpPr/>
          <p:nvPr/>
        </p:nvSpPr>
        <p:spPr>
          <a:xfrm rot="10800000" flipH="1" flipV="1">
            <a:off x="8940957" y="3125709"/>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31" name="Straight Connector 330"/>
          <p:cNvCxnSpPr>
            <a:stCxn id="330" idx="6"/>
            <a:endCxn id="329" idx="2"/>
          </p:cNvCxnSpPr>
          <p:nvPr/>
        </p:nvCxnSpPr>
        <p:spPr>
          <a:xfrm flipV="1">
            <a:off x="9075469" y="3021691"/>
            <a:ext cx="243393" cy="1712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2" name="Oval 331"/>
          <p:cNvSpPr/>
          <p:nvPr/>
        </p:nvSpPr>
        <p:spPr>
          <a:xfrm rot="10800000" flipH="1" flipV="1">
            <a:off x="8940957" y="2909161"/>
            <a:ext cx="134512" cy="13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33" name="Straight Connector 332"/>
          <p:cNvCxnSpPr>
            <a:stCxn id="332" idx="6"/>
            <a:endCxn id="329" idx="2"/>
          </p:cNvCxnSpPr>
          <p:nvPr/>
        </p:nvCxnSpPr>
        <p:spPr>
          <a:xfrm>
            <a:off x="9075469" y="2976417"/>
            <a:ext cx="243393" cy="452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4" name="Oval 333"/>
          <p:cNvSpPr/>
          <p:nvPr/>
        </p:nvSpPr>
        <p:spPr>
          <a:xfrm rot="10800000" flipH="1" flipV="1">
            <a:off x="9318863" y="3795481"/>
            <a:ext cx="134512" cy="134512"/>
          </a:xfrm>
          <a:prstGeom prst="ellipse">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5" name="Oval 334"/>
          <p:cNvSpPr/>
          <p:nvPr/>
        </p:nvSpPr>
        <p:spPr>
          <a:xfrm rot="10800000" flipH="1" flipV="1">
            <a:off x="9318863" y="4018132"/>
            <a:ext cx="134512" cy="134512"/>
          </a:xfrm>
          <a:prstGeom prst="ellipse">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6" name="Oval 335"/>
          <p:cNvSpPr/>
          <p:nvPr/>
        </p:nvSpPr>
        <p:spPr>
          <a:xfrm rot="10800000" flipH="1" flipV="1">
            <a:off x="8940958" y="3795481"/>
            <a:ext cx="134512" cy="134512"/>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37" name="Straight Connector 336"/>
          <p:cNvCxnSpPr>
            <a:stCxn id="336" idx="6"/>
            <a:endCxn id="334" idx="3"/>
          </p:cNvCxnSpPr>
          <p:nvPr/>
        </p:nvCxnSpPr>
        <p:spPr>
          <a:xfrm>
            <a:off x="9075470" y="3862737"/>
            <a:ext cx="263092" cy="4755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a:stCxn id="335" idx="1"/>
            <a:endCxn id="336" idx="6"/>
          </p:cNvCxnSpPr>
          <p:nvPr/>
        </p:nvCxnSpPr>
        <p:spPr>
          <a:xfrm flipH="1" flipV="1">
            <a:off x="9075470" y="3862737"/>
            <a:ext cx="263092" cy="1750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9" name="Oval 338"/>
          <p:cNvSpPr/>
          <p:nvPr/>
        </p:nvSpPr>
        <p:spPr>
          <a:xfrm rot="10800000" flipH="1" flipV="1">
            <a:off x="8940958" y="4037831"/>
            <a:ext cx="134512" cy="134512"/>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40" name="Straight Connector 339"/>
          <p:cNvCxnSpPr>
            <a:stCxn id="335" idx="1"/>
            <a:endCxn id="339" idx="6"/>
          </p:cNvCxnSpPr>
          <p:nvPr/>
        </p:nvCxnSpPr>
        <p:spPr>
          <a:xfrm flipH="1">
            <a:off x="9075470" y="4037831"/>
            <a:ext cx="263092" cy="672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2" name="Rectangle 341"/>
          <p:cNvSpPr/>
          <p:nvPr/>
        </p:nvSpPr>
        <p:spPr bwMode="auto">
          <a:xfrm>
            <a:off x="8804564" y="3755316"/>
            <a:ext cx="779590" cy="439952"/>
          </a:xfrm>
          <a:prstGeom prst="rect">
            <a:avLst/>
          </a:prstGeom>
          <a:noFill/>
          <a:ln w="31750">
            <a:solidFill>
              <a:schemeClr val="tx1">
                <a:lumMod val="5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343" name="Straight Connector 342"/>
          <p:cNvCxnSpPr>
            <a:stCxn id="327" idx="6"/>
            <a:endCxn id="344" idx="2"/>
          </p:cNvCxnSpPr>
          <p:nvPr/>
        </p:nvCxnSpPr>
        <p:spPr>
          <a:xfrm>
            <a:off x="9075469" y="3420968"/>
            <a:ext cx="242267" cy="2398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4" name="Oval 343"/>
          <p:cNvSpPr/>
          <p:nvPr/>
        </p:nvSpPr>
        <p:spPr>
          <a:xfrm rot="10800000" flipH="1" flipV="1">
            <a:off x="9317736" y="3593592"/>
            <a:ext cx="134512" cy="13451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5" name="Rounded Rectangular Callout 344"/>
          <p:cNvSpPr/>
          <p:nvPr/>
        </p:nvSpPr>
        <p:spPr bwMode="auto">
          <a:xfrm>
            <a:off x="9969308" y="3563787"/>
            <a:ext cx="1430529" cy="676181"/>
          </a:xfrm>
          <a:prstGeom prst="wedgeRoundRectCallout">
            <a:avLst>
              <a:gd name="adj1" fmla="val -63989"/>
              <a:gd name="adj2" fmla="val -83815"/>
              <a:gd name="adj3" fmla="val 16667"/>
            </a:avLst>
          </a:prstGeom>
          <a:noFill/>
          <a:ln w="2222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dirty="0">
                <a:solidFill>
                  <a:schemeClr val="tx1"/>
                </a:solidFill>
                <a:ea typeface="Segoe UI" pitchFamily="34" charset="0"/>
                <a:cs typeface="Segoe UI" pitchFamily="34" charset="0"/>
              </a:rPr>
              <a:t>Server 0 is blocked</a:t>
            </a:r>
          </a:p>
        </p:txBody>
      </p:sp>
      <p:sp>
        <p:nvSpPr>
          <p:cNvPr id="135" name="Rectangle 134"/>
          <p:cNvSpPr/>
          <p:nvPr/>
        </p:nvSpPr>
        <p:spPr>
          <a:xfrm>
            <a:off x="5176844" y="6301271"/>
            <a:ext cx="564008" cy="20892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6" name="TextBox 135"/>
          <p:cNvSpPr txBox="1"/>
          <p:nvPr/>
        </p:nvSpPr>
        <p:spPr>
          <a:xfrm>
            <a:off x="5757278" y="6221069"/>
            <a:ext cx="1338443" cy="369332"/>
          </a:xfrm>
          <a:prstGeom prst="rect">
            <a:avLst/>
          </a:prstGeom>
          <a:noFill/>
        </p:spPr>
        <p:txBody>
          <a:bodyPr wrap="none" rtlCol="0">
            <a:spAutoFit/>
          </a:bodyPr>
          <a:lstStyle/>
          <a:p>
            <a:r>
              <a:rPr lang="en-US" altLang="zh-CN" dirty="0"/>
              <a:t>Visible</a:t>
            </a:r>
            <a:r>
              <a:rPr lang="en-US" dirty="0"/>
              <a:t> </a:t>
            </a:r>
            <a:r>
              <a:rPr lang="en-US" altLang="zh-CN" dirty="0"/>
              <a:t>Task</a:t>
            </a:r>
            <a:endParaRPr lang="en-US" dirty="0"/>
          </a:p>
        </p:txBody>
      </p:sp>
      <p:cxnSp>
        <p:nvCxnSpPr>
          <p:cNvPr id="341" name="Straight Connector 340"/>
          <p:cNvCxnSpPr/>
          <p:nvPr/>
        </p:nvCxnSpPr>
        <p:spPr>
          <a:xfrm>
            <a:off x="9646878" y="2813107"/>
            <a:ext cx="0" cy="3321281"/>
          </a:xfrm>
          <a:prstGeom prst="line">
            <a:avLst/>
          </a:prstGeom>
          <a:ln w="50800" cmpd="sng">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a:off x="6971265" y="4690872"/>
            <a:ext cx="2665225" cy="0"/>
          </a:xfrm>
          <a:prstGeom prst="straightConnector1">
            <a:avLst/>
          </a:prstGeom>
          <a:ln w="349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a:off x="6971265" y="4242816"/>
            <a:ext cx="2665225" cy="0"/>
          </a:xfrm>
          <a:prstGeom prst="straightConnector1">
            <a:avLst/>
          </a:prstGeom>
          <a:ln w="34925">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006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Key designs</a:t>
            </a:r>
            <a:endParaRPr lang="en-US" dirty="0"/>
          </a:p>
        </p:txBody>
      </p:sp>
      <p:sp>
        <p:nvSpPr>
          <p:cNvPr id="3" name="Text Placeholder 2"/>
          <p:cNvSpPr>
            <a:spLocks noGrp="1"/>
          </p:cNvSpPr>
          <p:nvPr>
            <p:ph type="body" sz="quarter" idx="10"/>
          </p:nvPr>
        </p:nvSpPr>
        <p:spPr>
          <a:xfrm>
            <a:off x="274638" y="1212850"/>
            <a:ext cx="11887200" cy="4228850"/>
          </a:xfrm>
        </p:spPr>
        <p:txBody>
          <a:bodyPr/>
          <a:lstStyle/>
          <a:p>
            <a:r>
              <a:rPr lang="en-US" dirty="0"/>
              <a:t>Scheduling: Stale Synchronous Parallel (SSP) based scheduling</a:t>
            </a:r>
          </a:p>
          <a:p>
            <a:endParaRPr lang="en-US" dirty="0"/>
          </a:p>
          <a:p>
            <a:r>
              <a:rPr lang="en-US" dirty="0" err="1"/>
              <a:t>DataModel</a:t>
            </a:r>
            <a:r>
              <a:rPr lang="en-US" dirty="0"/>
              <a:t>: Heterogeneous data model</a:t>
            </a:r>
          </a:p>
          <a:p>
            <a:endParaRPr lang="en-US" dirty="0"/>
          </a:p>
          <a:p>
            <a:r>
              <a:rPr lang="en-US" dirty="0"/>
              <a:t>Programming: MEGA graph model</a:t>
            </a:r>
          </a:p>
          <a:p>
            <a:endParaRPr lang="en-US" dirty="0"/>
          </a:p>
        </p:txBody>
      </p:sp>
      <p:sp>
        <p:nvSpPr>
          <p:cNvPr id="4" name="Rectangle 3"/>
          <p:cNvSpPr/>
          <p:nvPr/>
        </p:nvSpPr>
        <p:spPr bwMode="auto">
          <a:xfrm>
            <a:off x="274638" y="4030662"/>
            <a:ext cx="11810999" cy="1905000"/>
          </a:xfrm>
          <a:prstGeom prst="rect">
            <a:avLst/>
          </a:prstGeom>
          <a:solidFill>
            <a:schemeClr val="bg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427038" y="1135062"/>
            <a:ext cx="11810999" cy="1371600"/>
          </a:xfrm>
          <a:prstGeom prst="rect">
            <a:avLst/>
          </a:prstGeom>
          <a:solidFill>
            <a:schemeClr val="bg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916675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Heterogeneity in ML</a:t>
            </a:r>
          </a:p>
        </p:txBody>
      </p:sp>
      <p:sp>
        <p:nvSpPr>
          <p:cNvPr id="3" name="Text Placeholder 2"/>
          <p:cNvSpPr>
            <a:spLocks noGrp="1"/>
          </p:cNvSpPr>
          <p:nvPr>
            <p:ph type="body" sz="quarter" idx="10"/>
          </p:nvPr>
        </p:nvSpPr>
        <p:spPr>
          <a:xfrm>
            <a:off x="274638" y="1212850"/>
            <a:ext cx="11887200" cy="4678204"/>
          </a:xfrm>
        </p:spPr>
        <p:txBody>
          <a:bodyPr/>
          <a:lstStyle/>
          <a:p>
            <a:r>
              <a:rPr lang="en-US" altLang="zh-CN" dirty="0"/>
              <a:t>Heterogeneous Vertices</a:t>
            </a:r>
            <a:endParaRPr lang="en-US" dirty="0"/>
          </a:p>
          <a:p>
            <a:pPr marL="342900" lvl="1" indent="-342900">
              <a:buFont typeface="Segoe UI" panose="020B0502040204020203" pitchFamily="34" charset="0"/>
              <a:buChar char="⁻"/>
            </a:pPr>
            <a:r>
              <a:rPr lang="en-US" dirty="0"/>
              <a:t>Different properties</a:t>
            </a:r>
          </a:p>
          <a:p>
            <a:pPr marL="571500" lvl="2" indent="-342900">
              <a:buFont typeface="Segoe UI" panose="020B0502040204020203" pitchFamily="34" charset="0"/>
              <a:buChar char="⁻"/>
            </a:pPr>
            <a:r>
              <a:rPr lang="en-US" dirty="0"/>
              <a:t>E.g. Logistic Regression</a:t>
            </a:r>
          </a:p>
          <a:p>
            <a:pPr marL="800100" lvl="3" indent="-342900">
              <a:buFont typeface="Segoe UI" panose="020B0502040204020203" pitchFamily="34" charset="0"/>
              <a:buChar char="⁻"/>
            </a:pPr>
            <a:r>
              <a:rPr lang="en-US" dirty="0"/>
              <a:t>Sample: Label; Feature: Weight, Gradient</a:t>
            </a:r>
          </a:p>
          <a:p>
            <a:pPr marL="800100" lvl="3" indent="-342900">
              <a:buFont typeface="Segoe UI" panose="020B0502040204020203" pitchFamily="34" charset="0"/>
              <a:buChar char="⁻"/>
            </a:pPr>
            <a:endParaRPr lang="en-US" dirty="0"/>
          </a:p>
          <a:p>
            <a:pPr lvl="0"/>
            <a:r>
              <a:rPr lang="en-US" altLang="zh-CN" dirty="0">
                <a:gradFill>
                  <a:gsLst>
                    <a:gs pos="1250">
                      <a:srgbClr val="0078D7"/>
                    </a:gs>
                    <a:gs pos="99000">
                      <a:srgbClr val="0078D7"/>
                    </a:gs>
                  </a:gsLst>
                  <a:lin ang="5400000" scaled="0"/>
                </a:gradFill>
              </a:rPr>
              <a:t>Benefit</a:t>
            </a:r>
            <a:endParaRPr lang="en-US" dirty="0"/>
          </a:p>
          <a:p>
            <a:pPr marL="342900" lvl="1" indent="-342900">
              <a:buFont typeface="Segoe UI" panose="020B0502040204020203" pitchFamily="34" charset="0"/>
              <a:buChar char="⁻"/>
            </a:pPr>
            <a:r>
              <a:rPr lang="en-US" dirty="0"/>
              <a:t>Heterogeneity for compact data structure</a:t>
            </a:r>
          </a:p>
          <a:p>
            <a:pPr marL="342900" lvl="1" indent="-342900">
              <a:buFont typeface="Segoe UI" panose="020B0502040204020203" pitchFamily="34" charset="0"/>
              <a:buChar char="⁻"/>
            </a:pPr>
            <a:endParaRPr lang="en-US" dirty="0"/>
          </a:p>
          <a:p>
            <a:pPr marL="342900" lvl="1" indent="-342900">
              <a:buFont typeface="Segoe UI" panose="020B0502040204020203" pitchFamily="34" charset="0"/>
              <a:buChar char="⁻"/>
            </a:pPr>
            <a:r>
              <a:rPr lang="en-US" altLang="zh-CN" dirty="0"/>
              <a:t>Heterogeneity for efficient execution</a:t>
            </a:r>
          </a:p>
          <a:p>
            <a:pPr marL="342900" lvl="1" indent="-342900">
              <a:buFont typeface="Segoe UI" panose="020B0502040204020203" pitchFamily="34" charset="0"/>
              <a:buChar char="⁻"/>
            </a:pPr>
            <a:endParaRPr lang="en-US" altLang="zh-CN" dirty="0"/>
          </a:p>
          <a:p>
            <a:pPr marL="342900" lvl="1" indent="-342900">
              <a:buFont typeface="Segoe UI" panose="020B0502040204020203" pitchFamily="34" charset="0"/>
              <a:buChar char="⁻"/>
            </a:pPr>
            <a:r>
              <a:rPr lang="en-US" dirty="0"/>
              <a:t>Heterogeneity for less network traffic</a:t>
            </a:r>
          </a:p>
        </p:txBody>
      </p:sp>
      <p:sp>
        <p:nvSpPr>
          <p:cNvPr id="31" name="Rectangle 30"/>
          <p:cNvSpPr/>
          <p:nvPr/>
        </p:nvSpPr>
        <p:spPr bwMode="auto">
          <a:xfrm>
            <a:off x="332329" y="3688074"/>
            <a:ext cx="6108343" cy="1409387"/>
          </a:xfrm>
          <a:prstGeom prst="rect">
            <a:avLst/>
          </a:prstGeom>
          <a:noFill/>
          <a:ln w="254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32" name="Group 31"/>
          <p:cNvGrpSpPr/>
          <p:nvPr/>
        </p:nvGrpSpPr>
        <p:grpSpPr>
          <a:xfrm>
            <a:off x="7132637" y="1363662"/>
            <a:ext cx="3675294" cy="1899899"/>
            <a:chOff x="6750097" y="2413985"/>
            <a:chExt cx="3675294" cy="1899899"/>
          </a:xfrm>
        </p:grpSpPr>
        <p:sp>
          <p:nvSpPr>
            <p:cNvPr id="33" name="TextBox 32"/>
            <p:cNvSpPr txBox="1"/>
            <p:nvPr/>
          </p:nvSpPr>
          <p:spPr>
            <a:xfrm>
              <a:off x="6750097" y="3622991"/>
              <a:ext cx="1121141" cy="544765"/>
            </a:xfrm>
            <a:prstGeom prst="rect">
              <a:avLst/>
            </a:prstGeom>
            <a:noFill/>
          </p:spPr>
          <p:txBody>
            <a:bodyPr wrap="none" lIns="182880" tIns="146304" rIns="182880" bIns="146304" rtlCol="0">
              <a:spAutoFit/>
            </a:bodyPr>
            <a:lstStyle/>
            <a:p>
              <a:pPr>
                <a:lnSpc>
                  <a:spcPct val="90000"/>
                </a:lnSpc>
                <a:spcAft>
                  <a:spcPts val="600"/>
                </a:spcAft>
              </a:pPr>
              <a:r>
                <a:rPr lang="en-US" dirty="0">
                  <a:gradFill>
                    <a:gsLst>
                      <a:gs pos="2917">
                        <a:schemeClr val="tx1"/>
                      </a:gs>
                      <a:gs pos="30000">
                        <a:schemeClr val="tx1"/>
                      </a:gs>
                    </a:gsLst>
                    <a:lin ang="5400000" scaled="0"/>
                  </a:gradFill>
                </a:rPr>
                <a:t>Sample</a:t>
              </a:r>
            </a:p>
          </p:txBody>
        </p:sp>
        <p:sp>
          <p:nvSpPr>
            <p:cNvPr id="34" name="Freeform 33"/>
            <p:cNvSpPr/>
            <p:nvPr/>
          </p:nvSpPr>
          <p:spPr bwMode="auto">
            <a:xfrm>
              <a:off x="8093868" y="3428281"/>
              <a:ext cx="552450" cy="209550"/>
            </a:xfrm>
            <a:custGeom>
              <a:avLst/>
              <a:gdLst>
                <a:gd name="connsiteX0" fmla="*/ 0 w 552450"/>
                <a:gd name="connsiteY0" fmla="*/ 209550 h 209550"/>
                <a:gd name="connsiteX1" fmla="*/ 409575 w 552450"/>
                <a:gd name="connsiteY1" fmla="*/ 161925 h 209550"/>
                <a:gd name="connsiteX2" fmla="*/ 552450 w 552450"/>
                <a:gd name="connsiteY2" fmla="*/ 0 h 209550"/>
              </a:gdLst>
              <a:ahLst/>
              <a:cxnLst>
                <a:cxn ang="0">
                  <a:pos x="connsiteX0" y="connsiteY0"/>
                </a:cxn>
                <a:cxn ang="0">
                  <a:pos x="connsiteX1" y="connsiteY1"/>
                </a:cxn>
                <a:cxn ang="0">
                  <a:pos x="connsiteX2" y="connsiteY2"/>
                </a:cxn>
              </a:cxnLst>
              <a:rect l="l" t="t" r="r" b="b"/>
              <a:pathLst>
                <a:path w="552450" h="209550">
                  <a:moveTo>
                    <a:pt x="0" y="209550"/>
                  </a:moveTo>
                  <a:cubicBezTo>
                    <a:pt x="158750" y="203200"/>
                    <a:pt x="317500" y="196850"/>
                    <a:pt x="409575" y="161925"/>
                  </a:cubicBezTo>
                  <a:cubicBezTo>
                    <a:pt x="501650" y="127000"/>
                    <a:pt x="527050" y="63500"/>
                    <a:pt x="552450" y="0"/>
                  </a:cubicBezTo>
                </a:path>
              </a:pathLst>
            </a:cu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5" name="TextBox 34"/>
            <p:cNvSpPr txBox="1"/>
            <p:nvPr/>
          </p:nvSpPr>
          <p:spPr>
            <a:xfrm>
              <a:off x="8917780" y="2413985"/>
              <a:ext cx="1124539" cy="544765"/>
            </a:xfrm>
            <a:prstGeom prst="rect">
              <a:avLst/>
            </a:prstGeom>
            <a:noFill/>
          </p:spPr>
          <p:txBody>
            <a:bodyPr wrap="none" lIns="182880" tIns="146304" rIns="182880" bIns="146304" rtlCol="0">
              <a:spAutoFit/>
            </a:bodyPr>
            <a:lstStyle/>
            <a:p>
              <a:pPr>
                <a:lnSpc>
                  <a:spcPct val="90000"/>
                </a:lnSpc>
                <a:spcAft>
                  <a:spcPts val="600"/>
                </a:spcAft>
              </a:pPr>
              <a:r>
                <a:rPr lang="en-US" altLang="zh-CN" dirty="0">
                  <a:gradFill>
                    <a:gsLst>
                      <a:gs pos="2917">
                        <a:schemeClr val="tx1"/>
                      </a:gs>
                      <a:gs pos="30000">
                        <a:schemeClr val="tx1"/>
                      </a:gs>
                    </a:gsLst>
                    <a:lin ang="5400000" scaled="0"/>
                  </a:gradFill>
                </a:rPr>
                <a:t>Feature</a:t>
              </a:r>
              <a:endParaRPr lang="en-US" dirty="0">
                <a:gradFill>
                  <a:gsLst>
                    <a:gs pos="2917">
                      <a:schemeClr val="tx1"/>
                    </a:gs>
                    <a:gs pos="30000">
                      <a:schemeClr val="tx1"/>
                    </a:gs>
                  </a:gsLst>
                  <a:lin ang="5400000" scaled="0"/>
                </a:gradFill>
              </a:endParaRPr>
            </a:p>
          </p:txBody>
        </p:sp>
        <p:sp>
          <p:nvSpPr>
            <p:cNvPr id="36" name="Freeform 35"/>
            <p:cNvSpPr/>
            <p:nvPr/>
          </p:nvSpPr>
          <p:spPr bwMode="auto">
            <a:xfrm>
              <a:off x="8093868" y="3428281"/>
              <a:ext cx="1066800" cy="676275"/>
            </a:xfrm>
            <a:custGeom>
              <a:avLst/>
              <a:gdLst>
                <a:gd name="connsiteX0" fmla="*/ 0 w 1066800"/>
                <a:gd name="connsiteY0" fmla="*/ 676275 h 676275"/>
                <a:gd name="connsiteX1" fmla="*/ 857250 w 1066800"/>
                <a:gd name="connsiteY1" fmla="*/ 495300 h 676275"/>
                <a:gd name="connsiteX2" fmla="*/ 1066800 w 1066800"/>
                <a:gd name="connsiteY2" fmla="*/ 0 h 676275"/>
              </a:gdLst>
              <a:ahLst/>
              <a:cxnLst>
                <a:cxn ang="0">
                  <a:pos x="connsiteX0" y="connsiteY0"/>
                </a:cxn>
                <a:cxn ang="0">
                  <a:pos x="connsiteX1" y="connsiteY1"/>
                </a:cxn>
                <a:cxn ang="0">
                  <a:pos x="connsiteX2" y="connsiteY2"/>
                </a:cxn>
              </a:cxnLst>
              <a:rect l="l" t="t" r="r" b="b"/>
              <a:pathLst>
                <a:path w="1066800" h="676275">
                  <a:moveTo>
                    <a:pt x="0" y="676275"/>
                  </a:moveTo>
                  <a:cubicBezTo>
                    <a:pt x="339725" y="642143"/>
                    <a:pt x="679450" y="608012"/>
                    <a:pt x="857250" y="495300"/>
                  </a:cubicBezTo>
                  <a:cubicBezTo>
                    <a:pt x="1035050" y="382588"/>
                    <a:pt x="1050925" y="191294"/>
                    <a:pt x="1066800" y="0"/>
                  </a:cubicBezTo>
                </a:path>
              </a:pathLst>
            </a:cu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7" name="Freeform 36"/>
            <p:cNvSpPr/>
            <p:nvPr/>
          </p:nvSpPr>
          <p:spPr bwMode="auto">
            <a:xfrm>
              <a:off x="8112918" y="3386144"/>
              <a:ext cx="1609725" cy="727937"/>
            </a:xfrm>
            <a:custGeom>
              <a:avLst/>
              <a:gdLst>
                <a:gd name="connsiteX0" fmla="*/ 0 w 1609725"/>
                <a:gd name="connsiteY0" fmla="*/ 666750 h 666750"/>
                <a:gd name="connsiteX1" fmla="*/ 1209675 w 1609725"/>
                <a:gd name="connsiteY1" fmla="*/ 504825 h 666750"/>
                <a:gd name="connsiteX2" fmla="*/ 1609725 w 1609725"/>
                <a:gd name="connsiteY2" fmla="*/ 0 h 666750"/>
              </a:gdLst>
              <a:ahLst/>
              <a:cxnLst>
                <a:cxn ang="0">
                  <a:pos x="connsiteX0" y="connsiteY0"/>
                </a:cxn>
                <a:cxn ang="0">
                  <a:pos x="connsiteX1" y="connsiteY1"/>
                </a:cxn>
                <a:cxn ang="0">
                  <a:pos x="connsiteX2" y="connsiteY2"/>
                </a:cxn>
              </a:cxnLst>
              <a:rect l="l" t="t" r="r" b="b"/>
              <a:pathLst>
                <a:path w="1609725" h="666750">
                  <a:moveTo>
                    <a:pt x="0" y="666750"/>
                  </a:moveTo>
                  <a:cubicBezTo>
                    <a:pt x="470694" y="641350"/>
                    <a:pt x="941388" y="615950"/>
                    <a:pt x="1209675" y="504825"/>
                  </a:cubicBezTo>
                  <a:cubicBezTo>
                    <a:pt x="1477962" y="393700"/>
                    <a:pt x="1543843" y="196850"/>
                    <a:pt x="1609725" y="0"/>
                  </a:cubicBezTo>
                </a:path>
              </a:pathLst>
            </a:cu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8" name="Freeform 37"/>
            <p:cNvSpPr/>
            <p:nvPr/>
          </p:nvSpPr>
          <p:spPr bwMode="auto">
            <a:xfrm>
              <a:off x="8112918" y="3409231"/>
              <a:ext cx="2171700" cy="707725"/>
            </a:xfrm>
            <a:custGeom>
              <a:avLst/>
              <a:gdLst>
                <a:gd name="connsiteX0" fmla="*/ 0 w 2171700"/>
                <a:gd name="connsiteY0" fmla="*/ 704850 h 707725"/>
                <a:gd name="connsiteX1" fmla="*/ 1809750 w 2171700"/>
                <a:gd name="connsiteY1" fmla="*/ 600075 h 707725"/>
                <a:gd name="connsiteX2" fmla="*/ 2171700 w 2171700"/>
                <a:gd name="connsiteY2" fmla="*/ 0 h 707725"/>
              </a:gdLst>
              <a:ahLst/>
              <a:cxnLst>
                <a:cxn ang="0">
                  <a:pos x="connsiteX0" y="connsiteY0"/>
                </a:cxn>
                <a:cxn ang="0">
                  <a:pos x="connsiteX1" y="connsiteY1"/>
                </a:cxn>
                <a:cxn ang="0">
                  <a:pos x="connsiteX2" y="connsiteY2"/>
                </a:cxn>
              </a:cxnLst>
              <a:rect l="l" t="t" r="r" b="b"/>
              <a:pathLst>
                <a:path w="2171700" h="707725">
                  <a:moveTo>
                    <a:pt x="0" y="704850"/>
                  </a:moveTo>
                  <a:cubicBezTo>
                    <a:pt x="723900" y="711200"/>
                    <a:pt x="1447800" y="717550"/>
                    <a:pt x="1809750" y="600075"/>
                  </a:cubicBezTo>
                  <a:cubicBezTo>
                    <a:pt x="2171700" y="482600"/>
                    <a:pt x="2171700" y="241300"/>
                    <a:pt x="2171700" y="0"/>
                  </a:cubicBezTo>
                </a:path>
              </a:pathLst>
            </a:cu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9" name="Oval 38"/>
            <p:cNvSpPr/>
            <p:nvPr/>
          </p:nvSpPr>
          <p:spPr bwMode="auto">
            <a:xfrm>
              <a:off x="8519653" y="3114900"/>
              <a:ext cx="304800" cy="304800"/>
            </a:xfrm>
            <a:prstGeom prst="ellipse">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0" name="Oval 39"/>
            <p:cNvSpPr/>
            <p:nvPr/>
          </p:nvSpPr>
          <p:spPr bwMode="auto">
            <a:xfrm>
              <a:off x="9017435" y="3114900"/>
              <a:ext cx="304800" cy="304800"/>
            </a:xfrm>
            <a:prstGeom prst="ellipse">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1" name="Oval 40"/>
            <p:cNvSpPr/>
            <p:nvPr/>
          </p:nvSpPr>
          <p:spPr bwMode="auto">
            <a:xfrm>
              <a:off x="9550599" y="3114900"/>
              <a:ext cx="304800" cy="304800"/>
            </a:xfrm>
            <a:prstGeom prst="ellipse">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2" name="Oval 41"/>
            <p:cNvSpPr/>
            <p:nvPr/>
          </p:nvSpPr>
          <p:spPr bwMode="auto">
            <a:xfrm>
              <a:off x="10120591" y="3114900"/>
              <a:ext cx="304800" cy="304800"/>
            </a:xfrm>
            <a:prstGeom prst="ellipse">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3" name="Oval 42"/>
            <p:cNvSpPr/>
            <p:nvPr/>
          </p:nvSpPr>
          <p:spPr bwMode="auto">
            <a:xfrm>
              <a:off x="7801433" y="3458293"/>
              <a:ext cx="304800" cy="304800"/>
            </a:xfrm>
            <a:prstGeom prst="ellipse">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4" name="Oval 43"/>
            <p:cNvSpPr/>
            <p:nvPr/>
          </p:nvSpPr>
          <p:spPr bwMode="auto">
            <a:xfrm>
              <a:off x="7801433" y="4009084"/>
              <a:ext cx="304800" cy="304800"/>
            </a:xfrm>
            <a:prstGeom prst="ellipse">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5" name="Freeform 44"/>
            <p:cNvSpPr/>
            <p:nvPr/>
          </p:nvSpPr>
          <p:spPr bwMode="auto">
            <a:xfrm>
              <a:off x="8085214" y="3396945"/>
              <a:ext cx="1628775" cy="228600"/>
            </a:xfrm>
            <a:custGeom>
              <a:avLst/>
              <a:gdLst>
                <a:gd name="connsiteX0" fmla="*/ 0 w 1628775"/>
                <a:gd name="connsiteY0" fmla="*/ 228600 h 228600"/>
                <a:gd name="connsiteX1" fmla="*/ 1285875 w 1628775"/>
                <a:gd name="connsiteY1" fmla="*/ 209550 h 228600"/>
                <a:gd name="connsiteX2" fmla="*/ 1628775 w 1628775"/>
                <a:gd name="connsiteY2" fmla="*/ 0 h 228600"/>
              </a:gdLst>
              <a:ahLst/>
              <a:cxnLst>
                <a:cxn ang="0">
                  <a:pos x="connsiteX0" y="connsiteY0"/>
                </a:cxn>
                <a:cxn ang="0">
                  <a:pos x="connsiteX1" y="connsiteY1"/>
                </a:cxn>
                <a:cxn ang="0">
                  <a:pos x="connsiteX2" y="connsiteY2"/>
                </a:cxn>
              </a:cxnLst>
              <a:rect l="l" t="t" r="r" b="b"/>
              <a:pathLst>
                <a:path w="1628775" h="228600">
                  <a:moveTo>
                    <a:pt x="0" y="228600"/>
                  </a:moveTo>
                  <a:lnTo>
                    <a:pt x="1285875" y="209550"/>
                  </a:lnTo>
                  <a:cubicBezTo>
                    <a:pt x="1557337" y="171450"/>
                    <a:pt x="1593056" y="85725"/>
                    <a:pt x="1628775" y="0"/>
                  </a:cubicBezTo>
                </a:path>
              </a:pathLst>
            </a:cu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05641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Heterogeneity for compact data structure</a:t>
            </a:r>
          </a:p>
        </p:txBody>
      </p:sp>
      <p:grpSp>
        <p:nvGrpSpPr>
          <p:cNvPr id="121" name="Group 120"/>
          <p:cNvGrpSpPr/>
          <p:nvPr/>
        </p:nvGrpSpPr>
        <p:grpSpPr>
          <a:xfrm>
            <a:off x="6750097" y="2413985"/>
            <a:ext cx="3675294" cy="1899899"/>
            <a:chOff x="6750097" y="2413985"/>
            <a:chExt cx="3675294" cy="1899899"/>
          </a:xfrm>
        </p:grpSpPr>
        <p:sp>
          <p:nvSpPr>
            <p:cNvPr id="4" name="TextBox 3"/>
            <p:cNvSpPr txBox="1"/>
            <p:nvPr/>
          </p:nvSpPr>
          <p:spPr>
            <a:xfrm>
              <a:off x="6750097" y="3622991"/>
              <a:ext cx="1121141" cy="544765"/>
            </a:xfrm>
            <a:prstGeom prst="rect">
              <a:avLst/>
            </a:prstGeom>
            <a:noFill/>
          </p:spPr>
          <p:txBody>
            <a:bodyPr wrap="none" lIns="182880" tIns="146304" rIns="182880" bIns="146304" rtlCol="0">
              <a:spAutoFit/>
            </a:bodyPr>
            <a:lstStyle/>
            <a:p>
              <a:pPr>
                <a:lnSpc>
                  <a:spcPct val="90000"/>
                </a:lnSpc>
                <a:spcAft>
                  <a:spcPts val="600"/>
                </a:spcAft>
              </a:pPr>
              <a:r>
                <a:rPr lang="en-US" dirty="0">
                  <a:gradFill>
                    <a:gsLst>
                      <a:gs pos="2917">
                        <a:schemeClr val="tx1"/>
                      </a:gs>
                      <a:gs pos="30000">
                        <a:schemeClr val="tx1"/>
                      </a:gs>
                    </a:gsLst>
                    <a:lin ang="5400000" scaled="0"/>
                  </a:gradFill>
                </a:rPr>
                <a:t>Sample</a:t>
              </a:r>
            </a:p>
          </p:txBody>
        </p:sp>
        <p:sp>
          <p:nvSpPr>
            <p:cNvPr id="5" name="Freeform 4"/>
            <p:cNvSpPr/>
            <p:nvPr/>
          </p:nvSpPr>
          <p:spPr bwMode="auto">
            <a:xfrm>
              <a:off x="8093868" y="3428281"/>
              <a:ext cx="552450" cy="209550"/>
            </a:xfrm>
            <a:custGeom>
              <a:avLst/>
              <a:gdLst>
                <a:gd name="connsiteX0" fmla="*/ 0 w 552450"/>
                <a:gd name="connsiteY0" fmla="*/ 209550 h 209550"/>
                <a:gd name="connsiteX1" fmla="*/ 409575 w 552450"/>
                <a:gd name="connsiteY1" fmla="*/ 161925 h 209550"/>
                <a:gd name="connsiteX2" fmla="*/ 552450 w 552450"/>
                <a:gd name="connsiteY2" fmla="*/ 0 h 209550"/>
              </a:gdLst>
              <a:ahLst/>
              <a:cxnLst>
                <a:cxn ang="0">
                  <a:pos x="connsiteX0" y="connsiteY0"/>
                </a:cxn>
                <a:cxn ang="0">
                  <a:pos x="connsiteX1" y="connsiteY1"/>
                </a:cxn>
                <a:cxn ang="0">
                  <a:pos x="connsiteX2" y="connsiteY2"/>
                </a:cxn>
              </a:cxnLst>
              <a:rect l="l" t="t" r="r" b="b"/>
              <a:pathLst>
                <a:path w="552450" h="209550">
                  <a:moveTo>
                    <a:pt x="0" y="209550"/>
                  </a:moveTo>
                  <a:cubicBezTo>
                    <a:pt x="158750" y="203200"/>
                    <a:pt x="317500" y="196850"/>
                    <a:pt x="409575" y="161925"/>
                  </a:cubicBezTo>
                  <a:cubicBezTo>
                    <a:pt x="501650" y="127000"/>
                    <a:pt x="527050" y="63500"/>
                    <a:pt x="552450" y="0"/>
                  </a:cubicBezTo>
                </a:path>
              </a:pathLst>
            </a:cu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TextBox 5"/>
            <p:cNvSpPr txBox="1"/>
            <p:nvPr/>
          </p:nvSpPr>
          <p:spPr>
            <a:xfrm>
              <a:off x="8917780" y="2413985"/>
              <a:ext cx="1124539" cy="544765"/>
            </a:xfrm>
            <a:prstGeom prst="rect">
              <a:avLst/>
            </a:prstGeom>
            <a:noFill/>
          </p:spPr>
          <p:txBody>
            <a:bodyPr wrap="none" lIns="182880" tIns="146304" rIns="182880" bIns="146304" rtlCol="0">
              <a:spAutoFit/>
            </a:bodyPr>
            <a:lstStyle/>
            <a:p>
              <a:pPr>
                <a:lnSpc>
                  <a:spcPct val="90000"/>
                </a:lnSpc>
                <a:spcAft>
                  <a:spcPts val="600"/>
                </a:spcAft>
              </a:pPr>
              <a:r>
                <a:rPr lang="en-US" altLang="zh-CN" dirty="0">
                  <a:gradFill>
                    <a:gsLst>
                      <a:gs pos="2917">
                        <a:schemeClr val="tx1"/>
                      </a:gs>
                      <a:gs pos="30000">
                        <a:schemeClr val="tx1"/>
                      </a:gs>
                    </a:gsLst>
                    <a:lin ang="5400000" scaled="0"/>
                  </a:gradFill>
                </a:rPr>
                <a:t>Feature</a:t>
              </a:r>
              <a:endParaRPr lang="en-US" dirty="0">
                <a:gradFill>
                  <a:gsLst>
                    <a:gs pos="2917">
                      <a:schemeClr val="tx1"/>
                    </a:gs>
                    <a:gs pos="30000">
                      <a:schemeClr val="tx1"/>
                    </a:gs>
                  </a:gsLst>
                  <a:lin ang="5400000" scaled="0"/>
                </a:gradFill>
              </a:endParaRPr>
            </a:p>
          </p:txBody>
        </p:sp>
        <p:sp>
          <p:nvSpPr>
            <p:cNvPr id="7" name="Freeform 6"/>
            <p:cNvSpPr/>
            <p:nvPr/>
          </p:nvSpPr>
          <p:spPr bwMode="auto">
            <a:xfrm>
              <a:off x="8093868" y="3428281"/>
              <a:ext cx="1066800" cy="676275"/>
            </a:xfrm>
            <a:custGeom>
              <a:avLst/>
              <a:gdLst>
                <a:gd name="connsiteX0" fmla="*/ 0 w 1066800"/>
                <a:gd name="connsiteY0" fmla="*/ 676275 h 676275"/>
                <a:gd name="connsiteX1" fmla="*/ 857250 w 1066800"/>
                <a:gd name="connsiteY1" fmla="*/ 495300 h 676275"/>
                <a:gd name="connsiteX2" fmla="*/ 1066800 w 1066800"/>
                <a:gd name="connsiteY2" fmla="*/ 0 h 676275"/>
              </a:gdLst>
              <a:ahLst/>
              <a:cxnLst>
                <a:cxn ang="0">
                  <a:pos x="connsiteX0" y="connsiteY0"/>
                </a:cxn>
                <a:cxn ang="0">
                  <a:pos x="connsiteX1" y="connsiteY1"/>
                </a:cxn>
                <a:cxn ang="0">
                  <a:pos x="connsiteX2" y="connsiteY2"/>
                </a:cxn>
              </a:cxnLst>
              <a:rect l="l" t="t" r="r" b="b"/>
              <a:pathLst>
                <a:path w="1066800" h="676275">
                  <a:moveTo>
                    <a:pt x="0" y="676275"/>
                  </a:moveTo>
                  <a:cubicBezTo>
                    <a:pt x="339725" y="642143"/>
                    <a:pt x="679450" y="608012"/>
                    <a:pt x="857250" y="495300"/>
                  </a:cubicBezTo>
                  <a:cubicBezTo>
                    <a:pt x="1035050" y="382588"/>
                    <a:pt x="1050925" y="191294"/>
                    <a:pt x="1066800" y="0"/>
                  </a:cubicBezTo>
                </a:path>
              </a:pathLst>
            </a:cu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Freeform 7"/>
            <p:cNvSpPr/>
            <p:nvPr/>
          </p:nvSpPr>
          <p:spPr bwMode="auto">
            <a:xfrm>
              <a:off x="8112918" y="3386144"/>
              <a:ext cx="1609725" cy="727937"/>
            </a:xfrm>
            <a:custGeom>
              <a:avLst/>
              <a:gdLst>
                <a:gd name="connsiteX0" fmla="*/ 0 w 1609725"/>
                <a:gd name="connsiteY0" fmla="*/ 666750 h 666750"/>
                <a:gd name="connsiteX1" fmla="*/ 1209675 w 1609725"/>
                <a:gd name="connsiteY1" fmla="*/ 504825 h 666750"/>
                <a:gd name="connsiteX2" fmla="*/ 1609725 w 1609725"/>
                <a:gd name="connsiteY2" fmla="*/ 0 h 666750"/>
              </a:gdLst>
              <a:ahLst/>
              <a:cxnLst>
                <a:cxn ang="0">
                  <a:pos x="connsiteX0" y="connsiteY0"/>
                </a:cxn>
                <a:cxn ang="0">
                  <a:pos x="connsiteX1" y="connsiteY1"/>
                </a:cxn>
                <a:cxn ang="0">
                  <a:pos x="connsiteX2" y="connsiteY2"/>
                </a:cxn>
              </a:cxnLst>
              <a:rect l="l" t="t" r="r" b="b"/>
              <a:pathLst>
                <a:path w="1609725" h="666750">
                  <a:moveTo>
                    <a:pt x="0" y="666750"/>
                  </a:moveTo>
                  <a:cubicBezTo>
                    <a:pt x="470694" y="641350"/>
                    <a:pt x="941388" y="615950"/>
                    <a:pt x="1209675" y="504825"/>
                  </a:cubicBezTo>
                  <a:cubicBezTo>
                    <a:pt x="1477962" y="393700"/>
                    <a:pt x="1543843" y="196850"/>
                    <a:pt x="1609725" y="0"/>
                  </a:cubicBezTo>
                </a:path>
              </a:pathLst>
            </a:cu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Freeform 8"/>
            <p:cNvSpPr/>
            <p:nvPr/>
          </p:nvSpPr>
          <p:spPr bwMode="auto">
            <a:xfrm>
              <a:off x="8112918" y="3409231"/>
              <a:ext cx="2171700" cy="707725"/>
            </a:xfrm>
            <a:custGeom>
              <a:avLst/>
              <a:gdLst>
                <a:gd name="connsiteX0" fmla="*/ 0 w 2171700"/>
                <a:gd name="connsiteY0" fmla="*/ 704850 h 707725"/>
                <a:gd name="connsiteX1" fmla="*/ 1809750 w 2171700"/>
                <a:gd name="connsiteY1" fmla="*/ 600075 h 707725"/>
                <a:gd name="connsiteX2" fmla="*/ 2171700 w 2171700"/>
                <a:gd name="connsiteY2" fmla="*/ 0 h 707725"/>
              </a:gdLst>
              <a:ahLst/>
              <a:cxnLst>
                <a:cxn ang="0">
                  <a:pos x="connsiteX0" y="connsiteY0"/>
                </a:cxn>
                <a:cxn ang="0">
                  <a:pos x="connsiteX1" y="connsiteY1"/>
                </a:cxn>
                <a:cxn ang="0">
                  <a:pos x="connsiteX2" y="connsiteY2"/>
                </a:cxn>
              </a:cxnLst>
              <a:rect l="l" t="t" r="r" b="b"/>
              <a:pathLst>
                <a:path w="2171700" h="707725">
                  <a:moveTo>
                    <a:pt x="0" y="704850"/>
                  </a:moveTo>
                  <a:cubicBezTo>
                    <a:pt x="723900" y="711200"/>
                    <a:pt x="1447800" y="717550"/>
                    <a:pt x="1809750" y="600075"/>
                  </a:cubicBezTo>
                  <a:cubicBezTo>
                    <a:pt x="2171700" y="482600"/>
                    <a:pt x="2171700" y="241300"/>
                    <a:pt x="2171700" y="0"/>
                  </a:cubicBezTo>
                </a:path>
              </a:pathLst>
            </a:cu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Oval 9"/>
            <p:cNvSpPr/>
            <p:nvPr/>
          </p:nvSpPr>
          <p:spPr bwMode="auto">
            <a:xfrm>
              <a:off x="8519653" y="3114900"/>
              <a:ext cx="304800" cy="304800"/>
            </a:xfrm>
            <a:prstGeom prst="ellipse">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Oval 10"/>
            <p:cNvSpPr/>
            <p:nvPr/>
          </p:nvSpPr>
          <p:spPr bwMode="auto">
            <a:xfrm>
              <a:off x="9017435" y="3114900"/>
              <a:ext cx="304800" cy="304800"/>
            </a:xfrm>
            <a:prstGeom prst="ellipse">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2" name="Oval 11"/>
            <p:cNvSpPr/>
            <p:nvPr/>
          </p:nvSpPr>
          <p:spPr bwMode="auto">
            <a:xfrm>
              <a:off x="9550599" y="3114900"/>
              <a:ext cx="304800" cy="304800"/>
            </a:xfrm>
            <a:prstGeom prst="ellipse">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Oval 12"/>
            <p:cNvSpPr/>
            <p:nvPr/>
          </p:nvSpPr>
          <p:spPr bwMode="auto">
            <a:xfrm>
              <a:off x="10120591" y="3114900"/>
              <a:ext cx="304800" cy="304800"/>
            </a:xfrm>
            <a:prstGeom prst="ellipse">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Oval 13"/>
            <p:cNvSpPr/>
            <p:nvPr/>
          </p:nvSpPr>
          <p:spPr bwMode="auto">
            <a:xfrm>
              <a:off x="7801433" y="3458293"/>
              <a:ext cx="304800" cy="304800"/>
            </a:xfrm>
            <a:prstGeom prst="ellipse">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5" name="Oval 14"/>
            <p:cNvSpPr/>
            <p:nvPr/>
          </p:nvSpPr>
          <p:spPr bwMode="auto">
            <a:xfrm>
              <a:off x="7801433" y="4009084"/>
              <a:ext cx="304800" cy="304800"/>
            </a:xfrm>
            <a:prstGeom prst="ellipse">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6" name="Freeform 15"/>
            <p:cNvSpPr/>
            <p:nvPr/>
          </p:nvSpPr>
          <p:spPr bwMode="auto">
            <a:xfrm>
              <a:off x="8085214" y="3396945"/>
              <a:ext cx="1628775" cy="228600"/>
            </a:xfrm>
            <a:custGeom>
              <a:avLst/>
              <a:gdLst>
                <a:gd name="connsiteX0" fmla="*/ 0 w 1628775"/>
                <a:gd name="connsiteY0" fmla="*/ 228600 h 228600"/>
                <a:gd name="connsiteX1" fmla="*/ 1285875 w 1628775"/>
                <a:gd name="connsiteY1" fmla="*/ 209550 h 228600"/>
                <a:gd name="connsiteX2" fmla="*/ 1628775 w 1628775"/>
                <a:gd name="connsiteY2" fmla="*/ 0 h 228600"/>
              </a:gdLst>
              <a:ahLst/>
              <a:cxnLst>
                <a:cxn ang="0">
                  <a:pos x="connsiteX0" y="connsiteY0"/>
                </a:cxn>
                <a:cxn ang="0">
                  <a:pos x="connsiteX1" y="connsiteY1"/>
                </a:cxn>
                <a:cxn ang="0">
                  <a:pos x="connsiteX2" y="connsiteY2"/>
                </a:cxn>
              </a:cxnLst>
              <a:rect l="l" t="t" r="r" b="b"/>
              <a:pathLst>
                <a:path w="1628775" h="228600">
                  <a:moveTo>
                    <a:pt x="0" y="228600"/>
                  </a:moveTo>
                  <a:lnTo>
                    <a:pt x="1285875" y="209550"/>
                  </a:lnTo>
                  <a:cubicBezTo>
                    <a:pt x="1557337" y="171450"/>
                    <a:pt x="1593056" y="85725"/>
                    <a:pt x="1628775" y="0"/>
                  </a:cubicBezTo>
                </a:path>
              </a:pathLst>
            </a:cu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17" name="TextBox 16"/>
          <p:cNvSpPr txBox="1"/>
          <p:nvPr/>
        </p:nvSpPr>
        <p:spPr>
          <a:xfrm>
            <a:off x="7108402" y="4599496"/>
            <a:ext cx="1739900" cy="544765"/>
          </a:xfrm>
          <a:prstGeom prst="rect">
            <a:avLst/>
          </a:prstGeom>
          <a:noFill/>
        </p:spPr>
        <p:txBody>
          <a:bodyPr wrap="none" lIns="182880" tIns="146304" rIns="182880" bIns="146304" rtlCol="0">
            <a:spAutoFit/>
          </a:bodyPr>
          <a:lstStyle/>
          <a:p>
            <a:pPr>
              <a:lnSpc>
                <a:spcPct val="90000"/>
              </a:lnSpc>
              <a:spcAft>
                <a:spcPts val="600"/>
              </a:spcAft>
            </a:pPr>
            <a:r>
              <a:rPr lang="en-US" altLang="zh-CN" dirty="0">
                <a:gradFill>
                  <a:gsLst>
                    <a:gs pos="2917">
                      <a:schemeClr val="tx1"/>
                    </a:gs>
                    <a:gs pos="30000">
                      <a:schemeClr val="tx1"/>
                    </a:gs>
                  </a:gsLst>
                  <a:lin ang="5400000" scaled="0"/>
                </a:gradFill>
              </a:rPr>
              <a:t>Sample array:</a:t>
            </a:r>
            <a:endParaRPr lang="en-US" dirty="0">
              <a:gradFill>
                <a:gsLst>
                  <a:gs pos="2917">
                    <a:schemeClr val="tx1"/>
                  </a:gs>
                  <a:gs pos="30000">
                    <a:schemeClr val="tx1"/>
                  </a:gs>
                </a:gsLst>
                <a:lin ang="5400000" scaled="0"/>
              </a:gradFill>
            </a:endParaRPr>
          </a:p>
        </p:txBody>
      </p:sp>
      <p:sp>
        <p:nvSpPr>
          <p:cNvPr id="18" name="Rectangle 17"/>
          <p:cNvSpPr/>
          <p:nvPr/>
        </p:nvSpPr>
        <p:spPr bwMode="auto">
          <a:xfrm>
            <a:off x="8971098" y="4722144"/>
            <a:ext cx="456724" cy="304800"/>
          </a:xfrm>
          <a:prstGeom prst="rect">
            <a:avLst/>
          </a:prstGeom>
          <a:solidFill>
            <a:srgbClr val="FFC000"/>
          </a:solidFill>
          <a:ln w="25400">
            <a:solidFill>
              <a:srgbClr val="FFC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bwMode="auto">
          <a:xfrm>
            <a:off x="9485621" y="4722144"/>
            <a:ext cx="456724" cy="304800"/>
          </a:xfrm>
          <a:prstGeom prst="rect">
            <a:avLst/>
          </a:prstGeom>
          <a:solidFill>
            <a:srgbClr val="FFC000"/>
          </a:solidFill>
          <a:ln w="25400">
            <a:solidFill>
              <a:srgbClr val="FFC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0" name="TextBox 19"/>
          <p:cNvSpPr txBox="1"/>
          <p:nvPr/>
        </p:nvSpPr>
        <p:spPr>
          <a:xfrm>
            <a:off x="7106085" y="5349855"/>
            <a:ext cx="1743298" cy="544765"/>
          </a:xfrm>
          <a:prstGeom prst="rect">
            <a:avLst/>
          </a:prstGeom>
          <a:noFill/>
        </p:spPr>
        <p:txBody>
          <a:bodyPr wrap="none" lIns="182880" tIns="146304" rIns="182880" bIns="146304" rtlCol="0">
            <a:spAutoFit/>
          </a:bodyPr>
          <a:lstStyle/>
          <a:p>
            <a:pPr>
              <a:lnSpc>
                <a:spcPct val="90000"/>
              </a:lnSpc>
              <a:spcAft>
                <a:spcPts val="600"/>
              </a:spcAft>
            </a:pPr>
            <a:r>
              <a:rPr lang="en-US" altLang="zh-CN" dirty="0">
                <a:gradFill>
                  <a:gsLst>
                    <a:gs pos="2917">
                      <a:schemeClr val="tx1"/>
                    </a:gs>
                    <a:gs pos="30000">
                      <a:schemeClr val="tx1"/>
                    </a:gs>
                  </a:gsLst>
                  <a:lin ang="5400000" scaled="0"/>
                </a:gradFill>
              </a:rPr>
              <a:t>Feature array:</a:t>
            </a:r>
            <a:endParaRPr lang="en-US" dirty="0">
              <a:gradFill>
                <a:gsLst>
                  <a:gs pos="2917">
                    <a:schemeClr val="tx1"/>
                  </a:gs>
                  <a:gs pos="30000">
                    <a:schemeClr val="tx1"/>
                  </a:gs>
                </a:gsLst>
                <a:lin ang="5400000" scaled="0"/>
              </a:gradFill>
            </a:endParaRPr>
          </a:p>
        </p:txBody>
      </p:sp>
      <p:sp>
        <p:nvSpPr>
          <p:cNvPr id="21" name="Rectangle 20"/>
          <p:cNvSpPr/>
          <p:nvPr/>
        </p:nvSpPr>
        <p:spPr bwMode="auto">
          <a:xfrm>
            <a:off x="8974603" y="5474401"/>
            <a:ext cx="456724" cy="304800"/>
          </a:xfrm>
          <a:prstGeom prst="rect">
            <a:avLst/>
          </a:prstGeom>
          <a:solidFill>
            <a:srgbClr val="92D050"/>
          </a:solidFill>
          <a:ln w="25400">
            <a:solidFill>
              <a:srgbClr val="92D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p:nvSpPr>
        <p:spPr bwMode="auto">
          <a:xfrm>
            <a:off x="9491048" y="5474401"/>
            <a:ext cx="456724" cy="304800"/>
          </a:xfrm>
          <a:prstGeom prst="rect">
            <a:avLst/>
          </a:prstGeom>
          <a:solidFill>
            <a:srgbClr val="92D050"/>
          </a:solidFill>
          <a:ln w="25400">
            <a:solidFill>
              <a:srgbClr val="92D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22"/>
          <p:cNvSpPr/>
          <p:nvPr/>
        </p:nvSpPr>
        <p:spPr bwMode="auto">
          <a:xfrm>
            <a:off x="10005452" y="5474401"/>
            <a:ext cx="456724" cy="304800"/>
          </a:xfrm>
          <a:prstGeom prst="rect">
            <a:avLst/>
          </a:prstGeom>
          <a:solidFill>
            <a:srgbClr val="92D050"/>
          </a:solidFill>
          <a:ln w="25400">
            <a:solidFill>
              <a:srgbClr val="92D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23"/>
          <p:cNvSpPr/>
          <p:nvPr/>
        </p:nvSpPr>
        <p:spPr bwMode="auto">
          <a:xfrm>
            <a:off x="10520338" y="5474400"/>
            <a:ext cx="456724" cy="304800"/>
          </a:xfrm>
          <a:prstGeom prst="rect">
            <a:avLst/>
          </a:prstGeom>
          <a:solidFill>
            <a:srgbClr val="92D050"/>
          </a:solidFill>
          <a:ln w="25400">
            <a:solidFill>
              <a:srgbClr val="92D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4" name="Text Placeholder 43"/>
          <p:cNvSpPr>
            <a:spLocks noGrp="1"/>
          </p:cNvSpPr>
          <p:nvPr>
            <p:ph type="body" sz="quarter" idx="10"/>
          </p:nvPr>
        </p:nvSpPr>
        <p:spPr>
          <a:xfrm>
            <a:off x="274638" y="1212850"/>
            <a:ext cx="11887200" cy="1698927"/>
          </a:xfrm>
        </p:spPr>
        <p:txBody>
          <a:bodyPr/>
          <a:lstStyle/>
          <a:p>
            <a:r>
              <a:rPr lang="en-US" dirty="0"/>
              <a:t>E.g. Logistic Regression</a:t>
            </a:r>
          </a:p>
          <a:p>
            <a:pPr marL="342900" lvl="1" indent="-342900">
              <a:buFont typeface="Segoe UI" panose="020B0502040204020203" pitchFamily="34" charset="0"/>
              <a:buChar char="⁻"/>
            </a:pPr>
            <a:r>
              <a:rPr lang="en-US" dirty="0">
                <a:gradFill>
                  <a:gsLst>
                    <a:gs pos="1250">
                      <a:srgbClr val="505050"/>
                    </a:gs>
                    <a:gs pos="100000">
                      <a:srgbClr val="505050"/>
                    </a:gs>
                  </a:gsLst>
                  <a:lin ang="5400000" scaled="0"/>
                </a:gradFill>
              </a:rPr>
              <a:t>Sample: Label; Feature: Weight, Gradient</a:t>
            </a:r>
          </a:p>
          <a:p>
            <a:endParaRPr lang="en-US" dirty="0"/>
          </a:p>
        </p:txBody>
      </p:sp>
      <p:sp>
        <p:nvSpPr>
          <p:cNvPr id="106" name="TextBox 105"/>
          <p:cNvSpPr txBox="1"/>
          <p:nvPr/>
        </p:nvSpPr>
        <p:spPr>
          <a:xfrm>
            <a:off x="72122" y="4487862"/>
            <a:ext cx="1626023" cy="544765"/>
          </a:xfrm>
          <a:prstGeom prst="rect">
            <a:avLst/>
          </a:prstGeom>
          <a:noFill/>
        </p:spPr>
        <p:txBody>
          <a:bodyPr wrap="none" lIns="182880" tIns="146304" rIns="182880" bIns="146304" rtlCol="0">
            <a:spAutoFit/>
          </a:bodyPr>
          <a:lstStyle/>
          <a:p>
            <a:pPr>
              <a:lnSpc>
                <a:spcPct val="90000"/>
              </a:lnSpc>
              <a:spcAft>
                <a:spcPts val="600"/>
              </a:spcAft>
            </a:pPr>
            <a:r>
              <a:rPr lang="en-US" altLang="zh-CN" dirty="0">
                <a:gradFill>
                  <a:gsLst>
                    <a:gs pos="2917">
                      <a:schemeClr val="tx1"/>
                    </a:gs>
                    <a:gs pos="30000">
                      <a:schemeClr val="tx1"/>
                    </a:gs>
                  </a:gsLst>
                  <a:lin ang="5400000" scaled="0"/>
                </a:gradFill>
              </a:rPr>
              <a:t>Vertex array:</a:t>
            </a:r>
            <a:endParaRPr lang="en-US" dirty="0">
              <a:gradFill>
                <a:gsLst>
                  <a:gs pos="2917">
                    <a:schemeClr val="tx1"/>
                  </a:gs>
                  <a:gs pos="30000">
                    <a:schemeClr val="tx1"/>
                  </a:gs>
                </a:gsLst>
                <a:lin ang="5400000" scaled="0"/>
              </a:gradFill>
            </a:endParaRPr>
          </a:p>
        </p:txBody>
      </p:sp>
      <p:sp>
        <p:nvSpPr>
          <p:cNvPr id="110" name="Freeform 109"/>
          <p:cNvSpPr/>
          <p:nvPr/>
        </p:nvSpPr>
        <p:spPr bwMode="auto">
          <a:xfrm>
            <a:off x="7620058" y="3759200"/>
            <a:ext cx="1493462" cy="1066800"/>
          </a:xfrm>
          <a:custGeom>
            <a:avLst/>
            <a:gdLst>
              <a:gd name="connsiteX0" fmla="*/ 294582 w 1493462"/>
              <a:gd name="connsiteY0" fmla="*/ 0 h 1066800"/>
              <a:gd name="connsiteX1" fmla="*/ 81222 w 1493462"/>
              <a:gd name="connsiteY1" fmla="*/ 497840 h 1066800"/>
              <a:gd name="connsiteX2" fmla="*/ 1493462 w 1493462"/>
              <a:gd name="connsiteY2" fmla="*/ 1066800 h 1066800"/>
            </a:gdLst>
            <a:ahLst/>
            <a:cxnLst>
              <a:cxn ang="0">
                <a:pos x="connsiteX0" y="connsiteY0"/>
              </a:cxn>
              <a:cxn ang="0">
                <a:pos x="connsiteX1" y="connsiteY1"/>
              </a:cxn>
              <a:cxn ang="0">
                <a:pos x="connsiteX2" y="connsiteY2"/>
              </a:cxn>
            </a:cxnLst>
            <a:rect l="l" t="t" r="r" b="b"/>
            <a:pathLst>
              <a:path w="1493462" h="1066800">
                <a:moveTo>
                  <a:pt x="294582" y="0"/>
                </a:moveTo>
                <a:cubicBezTo>
                  <a:pt x="87995" y="160020"/>
                  <a:pt x="-118591" y="320040"/>
                  <a:pt x="81222" y="497840"/>
                </a:cubicBezTo>
                <a:cubicBezTo>
                  <a:pt x="281035" y="675640"/>
                  <a:pt x="887248" y="871220"/>
                  <a:pt x="1493462" y="1066800"/>
                </a:cubicBezTo>
              </a:path>
            </a:pathLst>
          </a:custGeom>
          <a:noFill/>
          <a:ln w="25400">
            <a:solidFill>
              <a:srgbClr val="FFC00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2" name="Freeform 111"/>
          <p:cNvSpPr/>
          <p:nvPr/>
        </p:nvSpPr>
        <p:spPr bwMode="auto">
          <a:xfrm>
            <a:off x="8077200" y="4216400"/>
            <a:ext cx="1751558" cy="609600"/>
          </a:xfrm>
          <a:custGeom>
            <a:avLst/>
            <a:gdLst>
              <a:gd name="connsiteX0" fmla="*/ 0 w 1751558"/>
              <a:gd name="connsiteY0" fmla="*/ 0 h 609600"/>
              <a:gd name="connsiteX1" fmla="*/ 1574800 w 1751558"/>
              <a:gd name="connsiteY1" fmla="*/ 396240 h 609600"/>
              <a:gd name="connsiteX2" fmla="*/ 1645920 w 1751558"/>
              <a:gd name="connsiteY2" fmla="*/ 609600 h 609600"/>
            </a:gdLst>
            <a:ahLst/>
            <a:cxnLst>
              <a:cxn ang="0">
                <a:pos x="connsiteX0" y="connsiteY0"/>
              </a:cxn>
              <a:cxn ang="0">
                <a:pos x="connsiteX1" y="connsiteY1"/>
              </a:cxn>
              <a:cxn ang="0">
                <a:pos x="connsiteX2" y="connsiteY2"/>
              </a:cxn>
            </a:cxnLst>
            <a:rect l="l" t="t" r="r" b="b"/>
            <a:pathLst>
              <a:path w="1751558" h="609600">
                <a:moveTo>
                  <a:pt x="0" y="0"/>
                </a:moveTo>
                <a:cubicBezTo>
                  <a:pt x="650240" y="147320"/>
                  <a:pt x="1300480" y="294640"/>
                  <a:pt x="1574800" y="396240"/>
                </a:cubicBezTo>
                <a:cubicBezTo>
                  <a:pt x="1849120" y="497840"/>
                  <a:pt x="1747520" y="553720"/>
                  <a:pt x="1645920" y="609600"/>
                </a:cubicBezTo>
              </a:path>
            </a:pathLst>
          </a:custGeom>
          <a:noFill/>
          <a:ln w="25400">
            <a:solidFill>
              <a:srgbClr val="FFC00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3" name="Freeform 112"/>
          <p:cNvSpPr/>
          <p:nvPr/>
        </p:nvSpPr>
        <p:spPr bwMode="auto">
          <a:xfrm>
            <a:off x="9114948" y="3413760"/>
            <a:ext cx="1225466" cy="2174240"/>
          </a:xfrm>
          <a:custGeom>
            <a:avLst/>
            <a:gdLst>
              <a:gd name="connsiteX0" fmla="*/ 1187292 w 1225466"/>
              <a:gd name="connsiteY0" fmla="*/ 0 h 2174240"/>
              <a:gd name="connsiteX1" fmla="*/ 1095852 w 1225466"/>
              <a:gd name="connsiteY1" fmla="*/ 1503680 h 2174240"/>
              <a:gd name="connsiteX2" fmla="*/ 120492 w 1225466"/>
              <a:gd name="connsiteY2" fmla="*/ 1859280 h 2174240"/>
              <a:gd name="connsiteX3" fmla="*/ 49372 w 1225466"/>
              <a:gd name="connsiteY3" fmla="*/ 2174240 h 2174240"/>
            </a:gdLst>
            <a:ahLst/>
            <a:cxnLst>
              <a:cxn ang="0">
                <a:pos x="connsiteX0" y="connsiteY0"/>
              </a:cxn>
              <a:cxn ang="0">
                <a:pos x="connsiteX1" y="connsiteY1"/>
              </a:cxn>
              <a:cxn ang="0">
                <a:pos x="connsiteX2" y="connsiteY2"/>
              </a:cxn>
              <a:cxn ang="0">
                <a:pos x="connsiteX3" y="connsiteY3"/>
              </a:cxn>
            </a:cxnLst>
            <a:rect l="l" t="t" r="r" b="b"/>
            <a:pathLst>
              <a:path w="1225466" h="2174240">
                <a:moveTo>
                  <a:pt x="1187292" y="0"/>
                </a:moveTo>
                <a:cubicBezTo>
                  <a:pt x="1230472" y="596900"/>
                  <a:pt x="1273652" y="1193800"/>
                  <a:pt x="1095852" y="1503680"/>
                </a:cubicBezTo>
                <a:cubicBezTo>
                  <a:pt x="918052" y="1813560"/>
                  <a:pt x="294905" y="1747520"/>
                  <a:pt x="120492" y="1859280"/>
                </a:cubicBezTo>
                <a:cubicBezTo>
                  <a:pt x="-53921" y="1971040"/>
                  <a:pt x="-2275" y="2072640"/>
                  <a:pt x="49372" y="2174240"/>
                </a:cubicBezTo>
              </a:path>
            </a:pathLst>
          </a:custGeom>
          <a:noFill/>
          <a:ln w="25400">
            <a:solidFill>
              <a:srgbClr val="92D05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4" name="Freeform 113"/>
          <p:cNvSpPr/>
          <p:nvPr/>
        </p:nvSpPr>
        <p:spPr bwMode="auto">
          <a:xfrm>
            <a:off x="9581994" y="2988141"/>
            <a:ext cx="983099" cy="2620179"/>
          </a:xfrm>
          <a:custGeom>
            <a:avLst/>
            <a:gdLst>
              <a:gd name="connsiteX0" fmla="*/ 263046 w 983099"/>
              <a:gd name="connsiteY0" fmla="*/ 293703 h 2721943"/>
              <a:gd name="connsiteX1" fmla="*/ 862486 w 983099"/>
              <a:gd name="connsiteY1" fmla="*/ 131143 h 2721943"/>
              <a:gd name="connsiteX2" fmla="*/ 913286 w 983099"/>
              <a:gd name="connsiteY2" fmla="*/ 1970103 h 2721943"/>
              <a:gd name="connsiteX3" fmla="*/ 80166 w 983099"/>
              <a:gd name="connsiteY3" fmla="*/ 2467943 h 2721943"/>
              <a:gd name="connsiteX4" fmla="*/ 80166 w 983099"/>
              <a:gd name="connsiteY4" fmla="*/ 2721943 h 272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099" h="2721943">
                <a:moveTo>
                  <a:pt x="263046" y="293703"/>
                </a:moveTo>
                <a:cubicBezTo>
                  <a:pt x="508579" y="72723"/>
                  <a:pt x="754113" y="-148257"/>
                  <a:pt x="862486" y="131143"/>
                </a:cubicBezTo>
                <a:cubicBezTo>
                  <a:pt x="970859" y="410543"/>
                  <a:pt x="1043673" y="1580636"/>
                  <a:pt x="913286" y="1970103"/>
                </a:cubicBezTo>
                <a:cubicBezTo>
                  <a:pt x="782899" y="2359570"/>
                  <a:pt x="219019" y="2342636"/>
                  <a:pt x="80166" y="2467943"/>
                </a:cubicBezTo>
                <a:cubicBezTo>
                  <a:pt x="-58687" y="2593250"/>
                  <a:pt x="10739" y="2657596"/>
                  <a:pt x="80166" y="2721943"/>
                </a:cubicBezTo>
              </a:path>
            </a:pathLst>
          </a:custGeom>
          <a:noFill/>
          <a:ln w="25400">
            <a:solidFill>
              <a:srgbClr val="92D05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7" name="Freeform 116"/>
          <p:cNvSpPr/>
          <p:nvPr/>
        </p:nvSpPr>
        <p:spPr bwMode="auto">
          <a:xfrm>
            <a:off x="9316720" y="2824004"/>
            <a:ext cx="1457863" cy="2733516"/>
          </a:xfrm>
          <a:custGeom>
            <a:avLst/>
            <a:gdLst>
              <a:gd name="connsiteX0" fmla="*/ 0 w 1457863"/>
              <a:gd name="connsiteY0" fmla="*/ 376396 h 2733516"/>
              <a:gd name="connsiteX1" fmla="*/ 1209040 w 1457863"/>
              <a:gd name="connsiteY1" fmla="*/ 122396 h 2733516"/>
              <a:gd name="connsiteX2" fmla="*/ 1422400 w 1457863"/>
              <a:gd name="connsiteY2" fmla="*/ 2093436 h 2733516"/>
              <a:gd name="connsiteX3" fmla="*/ 711200 w 1457863"/>
              <a:gd name="connsiteY3" fmla="*/ 2733516 h 2733516"/>
            </a:gdLst>
            <a:ahLst/>
            <a:cxnLst>
              <a:cxn ang="0">
                <a:pos x="connsiteX0" y="connsiteY0"/>
              </a:cxn>
              <a:cxn ang="0">
                <a:pos x="connsiteX1" y="connsiteY1"/>
              </a:cxn>
              <a:cxn ang="0">
                <a:pos x="connsiteX2" y="connsiteY2"/>
              </a:cxn>
              <a:cxn ang="0">
                <a:pos x="connsiteX3" y="connsiteY3"/>
              </a:cxn>
            </a:cxnLst>
            <a:rect l="l" t="t" r="r" b="b"/>
            <a:pathLst>
              <a:path w="1457863" h="2733516">
                <a:moveTo>
                  <a:pt x="0" y="376396"/>
                </a:moveTo>
                <a:cubicBezTo>
                  <a:pt x="485986" y="106309"/>
                  <a:pt x="971973" y="-163777"/>
                  <a:pt x="1209040" y="122396"/>
                </a:cubicBezTo>
                <a:cubicBezTo>
                  <a:pt x="1446107" y="408569"/>
                  <a:pt x="1505373" y="1658249"/>
                  <a:pt x="1422400" y="2093436"/>
                </a:cubicBezTo>
                <a:cubicBezTo>
                  <a:pt x="1339427" y="2528623"/>
                  <a:pt x="1025313" y="2631069"/>
                  <a:pt x="711200" y="2733516"/>
                </a:cubicBezTo>
              </a:path>
            </a:pathLst>
          </a:custGeom>
          <a:noFill/>
          <a:ln w="25400">
            <a:solidFill>
              <a:srgbClr val="92D05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0" name="Freeform 119"/>
          <p:cNvSpPr/>
          <p:nvPr/>
        </p:nvSpPr>
        <p:spPr bwMode="auto">
          <a:xfrm>
            <a:off x="8768080" y="2739902"/>
            <a:ext cx="2122560" cy="2890960"/>
          </a:xfrm>
          <a:custGeom>
            <a:avLst/>
            <a:gdLst>
              <a:gd name="connsiteX0" fmla="*/ 0 w 2122560"/>
              <a:gd name="connsiteY0" fmla="*/ 523680 h 2890960"/>
              <a:gd name="connsiteX1" fmla="*/ 1910080 w 2122560"/>
              <a:gd name="connsiteY1" fmla="*/ 168080 h 2890960"/>
              <a:gd name="connsiteX2" fmla="*/ 1991360 w 2122560"/>
              <a:gd name="connsiteY2" fmla="*/ 2890960 h 2890960"/>
            </a:gdLst>
            <a:ahLst/>
            <a:cxnLst>
              <a:cxn ang="0">
                <a:pos x="connsiteX0" y="connsiteY0"/>
              </a:cxn>
              <a:cxn ang="0">
                <a:pos x="connsiteX1" y="connsiteY1"/>
              </a:cxn>
              <a:cxn ang="0">
                <a:pos x="connsiteX2" y="connsiteY2"/>
              </a:cxn>
            </a:cxnLst>
            <a:rect l="l" t="t" r="r" b="b"/>
            <a:pathLst>
              <a:path w="2122560" h="2890960">
                <a:moveTo>
                  <a:pt x="0" y="523680"/>
                </a:moveTo>
                <a:cubicBezTo>
                  <a:pt x="789093" y="148606"/>
                  <a:pt x="1578187" y="-226467"/>
                  <a:pt x="1910080" y="168080"/>
                </a:cubicBezTo>
                <a:cubicBezTo>
                  <a:pt x="2241973" y="562627"/>
                  <a:pt x="2116666" y="1726793"/>
                  <a:pt x="1991360" y="2890960"/>
                </a:cubicBezTo>
              </a:path>
            </a:pathLst>
          </a:custGeom>
          <a:noFill/>
          <a:ln w="25400">
            <a:solidFill>
              <a:srgbClr val="92D05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nvGrpSpPr>
          <p:cNvPr id="122" name="Group 121"/>
          <p:cNvGrpSpPr/>
          <p:nvPr/>
        </p:nvGrpSpPr>
        <p:grpSpPr>
          <a:xfrm>
            <a:off x="771215" y="2413985"/>
            <a:ext cx="3675294" cy="1899899"/>
            <a:chOff x="6750097" y="2413985"/>
            <a:chExt cx="3675294" cy="1899899"/>
          </a:xfrm>
        </p:grpSpPr>
        <p:sp>
          <p:nvSpPr>
            <p:cNvPr id="123" name="TextBox 122"/>
            <p:cNvSpPr txBox="1"/>
            <p:nvPr/>
          </p:nvSpPr>
          <p:spPr>
            <a:xfrm>
              <a:off x="6750097" y="3622991"/>
              <a:ext cx="1121141" cy="544765"/>
            </a:xfrm>
            <a:prstGeom prst="rect">
              <a:avLst/>
            </a:prstGeom>
            <a:noFill/>
          </p:spPr>
          <p:txBody>
            <a:bodyPr wrap="none" lIns="182880" tIns="146304" rIns="182880" bIns="146304" rtlCol="0">
              <a:spAutoFit/>
            </a:bodyPr>
            <a:lstStyle/>
            <a:p>
              <a:pPr>
                <a:lnSpc>
                  <a:spcPct val="90000"/>
                </a:lnSpc>
                <a:spcAft>
                  <a:spcPts val="600"/>
                </a:spcAft>
              </a:pPr>
              <a:r>
                <a:rPr lang="en-US" dirty="0">
                  <a:gradFill>
                    <a:gsLst>
                      <a:gs pos="2917">
                        <a:schemeClr val="tx1"/>
                      </a:gs>
                      <a:gs pos="30000">
                        <a:schemeClr val="tx1"/>
                      </a:gs>
                    </a:gsLst>
                    <a:lin ang="5400000" scaled="0"/>
                  </a:gradFill>
                </a:rPr>
                <a:t>Sample</a:t>
              </a:r>
            </a:p>
          </p:txBody>
        </p:sp>
        <p:sp>
          <p:nvSpPr>
            <p:cNvPr id="124" name="Freeform 123"/>
            <p:cNvSpPr/>
            <p:nvPr/>
          </p:nvSpPr>
          <p:spPr bwMode="auto">
            <a:xfrm>
              <a:off x="8093868" y="3428281"/>
              <a:ext cx="552450" cy="209550"/>
            </a:xfrm>
            <a:custGeom>
              <a:avLst/>
              <a:gdLst>
                <a:gd name="connsiteX0" fmla="*/ 0 w 552450"/>
                <a:gd name="connsiteY0" fmla="*/ 209550 h 209550"/>
                <a:gd name="connsiteX1" fmla="*/ 409575 w 552450"/>
                <a:gd name="connsiteY1" fmla="*/ 161925 h 209550"/>
                <a:gd name="connsiteX2" fmla="*/ 552450 w 552450"/>
                <a:gd name="connsiteY2" fmla="*/ 0 h 209550"/>
              </a:gdLst>
              <a:ahLst/>
              <a:cxnLst>
                <a:cxn ang="0">
                  <a:pos x="connsiteX0" y="connsiteY0"/>
                </a:cxn>
                <a:cxn ang="0">
                  <a:pos x="connsiteX1" y="connsiteY1"/>
                </a:cxn>
                <a:cxn ang="0">
                  <a:pos x="connsiteX2" y="connsiteY2"/>
                </a:cxn>
              </a:cxnLst>
              <a:rect l="l" t="t" r="r" b="b"/>
              <a:pathLst>
                <a:path w="552450" h="209550">
                  <a:moveTo>
                    <a:pt x="0" y="209550"/>
                  </a:moveTo>
                  <a:cubicBezTo>
                    <a:pt x="158750" y="203200"/>
                    <a:pt x="317500" y="196850"/>
                    <a:pt x="409575" y="161925"/>
                  </a:cubicBezTo>
                  <a:cubicBezTo>
                    <a:pt x="501650" y="127000"/>
                    <a:pt x="527050" y="63500"/>
                    <a:pt x="552450" y="0"/>
                  </a:cubicBezTo>
                </a:path>
              </a:pathLst>
            </a:cu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5" name="TextBox 124"/>
            <p:cNvSpPr txBox="1"/>
            <p:nvPr/>
          </p:nvSpPr>
          <p:spPr>
            <a:xfrm>
              <a:off x="8917780" y="2413985"/>
              <a:ext cx="1124539" cy="544765"/>
            </a:xfrm>
            <a:prstGeom prst="rect">
              <a:avLst/>
            </a:prstGeom>
            <a:noFill/>
          </p:spPr>
          <p:txBody>
            <a:bodyPr wrap="none" lIns="182880" tIns="146304" rIns="182880" bIns="146304" rtlCol="0">
              <a:spAutoFit/>
            </a:bodyPr>
            <a:lstStyle/>
            <a:p>
              <a:pPr>
                <a:lnSpc>
                  <a:spcPct val="90000"/>
                </a:lnSpc>
                <a:spcAft>
                  <a:spcPts val="600"/>
                </a:spcAft>
              </a:pPr>
              <a:r>
                <a:rPr lang="en-US" altLang="zh-CN" dirty="0">
                  <a:gradFill>
                    <a:gsLst>
                      <a:gs pos="2917">
                        <a:schemeClr val="tx1"/>
                      </a:gs>
                      <a:gs pos="30000">
                        <a:schemeClr val="tx1"/>
                      </a:gs>
                    </a:gsLst>
                    <a:lin ang="5400000" scaled="0"/>
                  </a:gradFill>
                </a:rPr>
                <a:t>Feature</a:t>
              </a:r>
              <a:endParaRPr lang="en-US" dirty="0">
                <a:gradFill>
                  <a:gsLst>
                    <a:gs pos="2917">
                      <a:schemeClr val="tx1"/>
                    </a:gs>
                    <a:gs pos="30000">
                      <a:schemeClr val="tx1"/>
                    </a:gs>
                  </a:gsLst>
                  <a:lin ang="5400000" scaled="0"/>
                </a:gradFill>
              </a:endParaRPr>
            </a:p>
          </p:txBody>
        </p:sp>
        <p:sp>
          <p:nvSpPr>
            <p:cNvPr id="126" name="Freeform 125"/>
            <p:cNvSpPr/>
            <p:nvPr/>
          </p:nvSpPr>
          <p:spPr bwMode="auto">
            <a:xfrm>
              <a:off x="8093868" y="3428281"/>
              <a:ext cx="1066800" cy="676275"/>
            </a:xfrm>
            <a:custGeom>
              <a:avLst/>
              <a:gdLst>
                <a:gd name="connsiteX0" fmla="*/ 0 w 1066800"/>
                <a:gd name="connsiteY0" fmla="*/ 676275 h 676275"/>
                <a:gd name="connsiteX1" fmla="*/ 857250 w 1066800"/>
                <a:gd name="connsiteY1" fmla="*/ 495300 h 676275"/>
                <a:gd name="connsiteX2" fmla="*/ 1066800 w 1066800"/>
                <a:gd name="connsiteY2" fmla="*/ 0 h 676275"/>
              </a:gdLst>
              <a:ahLst/>
              <a:cxnLst>
                <a:cxn ang="0">
                  <a:pos x="connsiteX0" y="connsiteY0"/>
                </a:cxn>
                <a:cxn ang="0">
                  <a:pos x="connsiteX1" y="connsiteY1"/>
                </a:cxn>
                <a:cxn ang="0">
                  <a:pos x="connsiteX2" y="connsiteY2"/>
                </a:cxn>
              </a:cxnLst>
              <a:rect l="l" t="t" r="r" b="b"/>
              <a:pathLst>
                <a:path w="1066800" h="676275">
                  <a:moveTo>
                    <a:pt x="0" y="676275"/>
                  </a:moveTo>
                  <a:cubicBezTo>
                    <a:pt x="339725" y="642143"/>
                    <a:pt x="679450" y="608012"/>
                    <a:pt x="857250" y="495300"/>
                  </a:cubicBezTo>
                  <a:cubicBezTo>
                    <a:pt x="1035050" y="382588"/>
                    <a:pt x="1050925" y="191294"/>
                    <a:pt x="1066800" y="0"/>
                  </a:cubicBezTo>
                </a:path>
              </a:pathLst>
            </a:cu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7" name="Freeform 126"/>
            <p:cNvSpPr/>
            <p:nvPr/>
          </p:nvSpPr>
          <p:spPr bwMode="auto">
            <a:xfrm>
              <a:off x="8112918" y="3386144"/>
              <a:ext cx="1609725" cy="727937"/>
            </a:xfrm>
            <a:custGeom>
              <a:avLst/>
              <a:gdLst>
                <a:gd name="connsiteX0" fmla="*/ 0 w 1609725"/>
                <a:gd name="connsiteY0" fmla="*/ 666750 h 666750"/>
                <a:gd name="connsiteX1" fmla="*/ 1209675 w 1609725"/>
                <a:gd name="connsiteY1" fmla="*/ 504825 h 666750"/>
                <a:gd name="connsiteX2" fmla="*/ 1609725 w 1609725"/>
                <a:gd name="connsiteY2" fmla="*/ 0 h 666750"/>
              </a:gdLst>
              <a:ahLst/>
              <a:cxnLst>
                <a:cxn ang="0">
                  <a:pos x="connsiteX0" y="connsiteY0"/>
                </a:cxn>
                <a:cxn ang="0">
                  <a:pos x="connsiteX1" y="connsiteY1"/>
                </a:cxn>
                <a:cxn ang="0">
                  <a:pos x="connsiteX2" y="connsiteY2"/>
                </a:cxn>
              </a:cxnLst>
              <a:rect l="l" t="t" r="r" b="b"/>
              <a:pathLst>
                <a:path w="1609725" h="666750">
                  <a:moveTo>
                    <a:pt x="0" y="666750"/>
                  </a:moveTo>
                  <a:cubicBezTo>
                    <a:pt x="470694" y="641350"/>
                    <a:pt x="941388" y="615950"/>
                    <a:pt x="1209675" y="504825"/>
                  </a:cubicBezTo>
                  <a:cubicBezTo>
                    <a:pt x="1477962" y="393700"/>
                    <a:pt x="1543843" y="196850"/>
                    <a:pt x="1609725" y="0"/>
                  </a:cubicBezTo>
                </a:path>
              </a:pathLst>
            </a:cu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8" name="Freeform 127"/>
            <p:cNvSpPr/>
            <p:nvPr/>
          </p:nvSpPr>
          <p:spPr bwMode="auto">
            <a:xfrm>
              <a:off x="8112918" y="3409231"/>
              <a:ext cx="2171700" cy="707725"/>
            </a:xfrm>
            <a:custGeom>
              <a:avLst/>
              <a:gdLst>
                <a:gd name="connsiteX0" fmla="*/ 0 w 2171700"/>
                <a:gd name="connsiteY0" fmla="*/ 704850 h 707725"/>
                <a:gd name="connsiteX1" fmla="*/ 1809750 w 2171700"/>
                <a:gd name="connsiteY1" fmla="*/ 600075 h 707725"/>
                <a:gd name="connsiteX2" fmla="*/ 2171700 w 2171700"/>
                <a:gd name="connsiteY2" fmla="*/ 0 h 707725"/>
              </a:gdLst>
              <a:ahLst/>
              <a:cxnLst>
                <a:cxn ang="0">
                  <a:pos x="connsiteX0" y="connsiteY0"/>
                </a:cxn>
                <a:cxn ang="0">
                  <a:pos x="connsiteX1" y="connsiteY1"/>
                </a:cxn>
                <a:cxn ang="0">
                  <a:pos x="connsiteX2" y="connsiteY2"/>
                </a:cxn>
              </a:cxnLst>
              <a:rect l="l" t="t" r="r" b="b"/>
              <a:pathLst>
                <a:path w="2171700" h="707725">
                  <a:moveTo>
                    <a:pt x="0" y="704850"/>
                  </a:moveTo>
                  <a:cubicBezTo>
                    <a:pt x="723900" y="711200"/>
                    <a:pt x="1447800" y="717550"/>
                    <a:pt x="1809750" y="600075"/>
                  </a:cubicBezTo>
                  <a:cubicBezTo>
                    <a:pt x="2171700" y="482600"/>
                    <a:pt x="2171700" y="241300"/>
                    <a:pt x="2171700" y="0"/>
                  </a:cubicBezTo>
                </a:path>
              </a:pathLst>
            </a:cu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9" name="Oval 128"/>
            <p:cNvSpPr/>
            <p:nvPr/>
          </p:nvSpPr>
          <p:spPr bwMode="auto">
            <a:xfrm>
              <a:off x="8519653" y="3114900"/>
              <a:ext cx="304800" cy="304800"/>
            </a:xfrm>
            <a:prstGeom prst="ellipse">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0" name="Oval 129"/>
            <p:cNvSpPr/>
            <p:nvPr/>
          </p:nvSpPr>
          <p:spPr bwMode="auto">
            <a:xfrm>
              <a:off x="9017435" y="3114900"/>
              <a:ext cx="304800" cy="304800"/>
            </a:xfrm>
            <a:prstGeom prst="ellipse">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1" name="Oval 130"/>
            <p:cNvSpPr/>
            <p:nvPr/>
          </p:nvSpPr>
          <p:spPr bwMode="auto">
            <a:xfrm>
              <a:off x="9550599" y="3114900"/>
              <a:ext cx="304800" cy="304800"/>
            </a:xfrm>
            <a:prstGeom prst="ellipse">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2" name="Oval 131"/>
            <p:cNvSpPr/>
            <p:nvPr/>
          </p:nvSpPr>
          <p:spPr bwMode="auto">
            <a:xfrm>
              <a:off x="10120591" y="3114900"/>
              <a:ext cx="304800" cy="304800"/>
            </a:xfrm>
            <a:prstGeom prst="ellipse">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3" name="Oval 132"/>
            <p:cNvSpPr/>
            <p:nvPr/>
          </p:nvSpPr>
          <p:spPr bwMode="auto">
            <a:xfrm>
              <a:off x="7801433" y="3458293"/>
              <a:ext cx="304800" cy="304800"/>
            </a:xfrm>
            <a:prstGeom prst="ellipse">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4" name="Oval 133"/>
            <p:cNvSpPr/>
            <p:nvPr/>
          </p:nvSpPr>
          <p:spPr bwMode="auto">
            <a:xfrm>
              <a:off x="7801433" y="4009084"/>
              <a:ext cx="304800" cy="304800"/>
            </a:xfrm>
            <a:prstGeom prst="ellipse">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5" name="Freeform 134"/>
            <p:cNvSpPr/>
            <p:nvPr/>
          </p:nvSpPr>
          <p:spPr bwMode="auto">
            <a:xfrm>
              <a:off x="8085214" y="3396945"/>
              <a:ext cx="1628775" cy="228600"/>
            </a:xfrm>
            <a:custGeom>
              <a:avLst/>
              <a:gdLst>
                <a:gd name="connsiteX0" fmla="*/ 0 w 1628775"/>
                <a:gd name="connsiteY0" fmla="*/ 228600 h 228600"/>
                <a:gd name="connsiteX1" fmla="*/ 1285875 w 1628775"/>
                <a:gd name="connsiteY1" fmla="*/ 209550 h 228600"/>
                <a:gd name="connsiteX2" fmla="*/ 1628775 w 1628775"/>
                <a:gd name="connsiteY2" fmla="*/ 0 h 228600"/>
              </a:gdLst>
              <a:ahLst/>
              <a:cxnLst>
                <a:cxn ang="0">
                  <a:pos x="connsiteX0" y="connsiteY0"/>
                </a:cxn>
                <a:cxn ang="0">
                  <a:pos x="connsiteX1" y="connsiteY1"/>
                </a:cxn>
                <a:cxn ang="0">
                  <a:pos x="connsiteX2" y="connsiteY2"/>
                </a:cxn>
              </a:cxnLst>
              <a:rect l="l" t="t" r="r" b="b"/>
              <a:pathLst>
                <a:path w="1628775" h="228600">
                  <a:moveTo>
                    <a:pt x="0" y="228600"/>
                  </a:moveTo>
                  <a:lnTo>
                    <a:pt x="1285875" y="209550"/>
                  </a:lnTo>
                  <a:cubicBezTo>
                    <a:pt x="1557337" y="171450"/>
                    <a:pt x="1593056" y="85725"/>
                    <a:pt x="1628775" y="0"/>
                  </a:cubicBezTo>
                </a:path>
              </a:pathLst>
            </a:cu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136" name="Freeform 135"/>
          <p:cNvSpPr/>
          <p:nvPr/>
        </p:nvSpPr>
        <p:spPr bwMode="auto">
          <a:xfrm>
            <a:off x="473240" y="3672433"/>
            <a:ext cx="1365250" cy="1402080"/>
          </a:xfrm>
          <a:custGeom>
            <a:avLst/>
            <a:gdLst>
              <a:gd name="connsiteX0" fmla="*/ 1320800 w 1320800"/>
              <a:gd name="connsiteY0" fmla="*/ 0 h 1402080"/>
              <a:gd name="connsiteX1" fmla="*/ 904240 w 1320800"/>
              <a:gd name="connsiteY1" fmla="*/ 731520 h 1402080"/>
              <a:gd name="connsiteX2" fmla="*/ 0 w 1320800"/>
              <a:gd name="connsiteY2" fmla="*/ 1402080 h 1402080"/>
            </a:gdLst>
            <a:ahLst/>
            <a:cxnLst>
              <a:cxn ang="0">
                <a:pos x="connsiteX0" y="connsiteY0"/>
              </a:cxn>
              <a:cxn ang="0">
                <a:pos x="connsiteX1" y="connsiteY1"/>
              </a:cxn>
              <a:cxn ang="0">
                <a:pos x="connsiteX2" y="connsiteY2"/>
              </a:cxn>
            </a:cxnLst>
            <a:rect l="l" t="t" r="r" b="b"/>
            <a:pathLst>
              <a:path w="1320800" h="1402080">
                <a:moveTo>
                  <a:pt x="1320800" y="0"/>
                </a:moveTo>
                <a:cubicBezTo>
                  <a:pt x="1222586" y="248920"/>
                  <a:pt x="1124373" y="497840"/>
                  <a:pt x="904240" y="731520"/>
                </a:cubicBezTo>
                <a:cubicBezTo>
                  <a:pt x="684107" y="965200"/>
                  <a:pt x="342053" y="1183640"/>
                  <a:pt x="0" y="1402080"/>
                </a:cubicBezTo>
              </a:path>
            </a:pathLst>
          </a:custGeom>
          <a:noFill/>
          <a:ln w="25400">
            <a:solidFill>
              <a:srgbClr val="FFC00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7" name="Freeform 136"/>
          <p:cNvSpPr/>
          <p:nvPr/>
        </p:nvSpPr>
        <p:spPr bwMode="auto">
          <a:xfrm>
            <a:off x="1483360" y="4318000"/>
            <a:ext cx="436880" cy="782320"/>
          </a:xfrm>
          <a:custGeom>
            <a:avLst/>
            <a:gdLst>
              <a:gd name="connsiteX0" fmla="*/ 436880 w 436880"/>
              <a:gd name="connsiteY0" fmla="*/ 0 h 782320"/>
              <a:gd name="connsiteX1" fmla="*/ 0 w 436880"/>
              <a:gd name="connsiteY1" fmla="*/ 782320 h 782320"/>
            </a:gdLst>
            <a:ahLst/>
            <a:cxnLst>
              <a:cxn ang="0">
                <a:pos x="connsiteX0" y="connsiteY0"/>
              </a:cxn>
              <a:cxn ang="0">
                <a:pos x="connsiteX1" y="connsiteY1"/>
              </a:cxn>
            </a:cxnLst>
            <a:rect l="l" t="t" r="r" b="b"/>
            <a:pathLst>
              <a:path w="436880" h="782320">
                <a:moveTo>
                  <a:pt x="436880" y="0"/>
                </a:moveTo>
                <a:lnTo>
                  <a:pt x="0" y="782320"/>
                </a:lnTo>
              </a:path>
            </a:pathLst>
          </a:custGeom>
          <a:noFill/>
          <a:ln w="25400">
            <a:solidFill>
              <a:srgbClr val="FFC00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1" name="Freeform 140"/>
          <p:cNvSpPr/>
          <p:nvPr/>
        </p:nvSpPr>
        <p:spPr bwMode="auto">
          <a:xfrm>
            <a:off x="2722880" y="3393440"/>
            <a:ext cx="1706834" cy="1696720"/>
          </a:xfrm>
          <a:custGeom>
            <a:avLst/>
            <a:gdLst>
              <a:gd name="connsiteX0" fmla="*/ 1584960 w 1706834"/>
              <a:gd name="connsiteY0" fmla="*/ 0 h 1696720"/>
              <a:gd name="connsiteX1" fmla="*/ 1544320 w 1706834"/>
              <a:gd name="connsiteY1" fmla="*/ 497840 h 1696720"/>
              <a:gd name="connsiteX2" fmla="*/ 0 w 1706834"/>
              <a:gd name="connsiteY2" fmla="*/ 1696720 h 1696720"/>
            </a:gdLst>
            <a:ahLst/>
            <a:cxnLst>
              <a:cxn ang="0">
                <a:pos x="connsiteX0" y="connsiteY0"/>
              </a:cxn>
              <a:cxn ang="0">
                <a:pos x="connsiteX1" y="connsiteY1"/>
              </a:cxn>
              <a:cxn ang="0">
                <a:pos x="connsiteX2" y="connsiteY2"/>
              </a:cxn>
            </a:cxnLst>
            <a:rect l="l" t="t" r="r" b="b"/>
            <a:pathLst>
              <a:path w="1706834" h="1696720">
                <a:moveTo>
                  <a:pt x="1584960" y="0"/>
                </a:moveTo>
                <a:cubicBezTo>
                  <a:pt x="1696720" y="107526"/>
                  <a:pt x="1808480" y="215053"/>
                  <a:pt x="1544320" y="497840"/>
                </a:cubicBezTo>
                <a:cubicBezTo>
                  <a:pt x="1280160" y="780627"/>
                  <a:pt x="640080" y="1238673"/>
                  <a:pt x="0" y="1696720"/>
                </a:cubicBezTo>
              </a:path>
            </a:pathLst>
          </a:custGeom>
          <a:noFill/>
          <a:ln w="25400">
            <a:solidFill>
              <a:srgbClr val="92D05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2" name="Freeform 141"/>
          <p:cNvSpPr/>
          <p:nvPr/>
        </p:nvSpPr>
        <p:spPr bwMode="auto">
          <a:xfrm>
            <a:off x="3769360" y="3010559"/>
            <a:ext cx="858655" cy="2069441"/>
          </a:xfrm>
          <a:custGeom>
            <a:avLst/>
            <a:gdLst>
              <a:gd name="connsiteX0" fmla="*/ 101600 w 858655"/>
              <a:gd name="connsiteY0" fmla="*/ 210161 h 2069441"/>
              <a:gd name="connsiteX1" fmla="*/ 751840 w 858655"/>
              <a:gd name="connsiteY1" fmla="*/ 57761 h 2069441"/>
              <a:gd name="connsiteX2" fmla="*/ 782320 w 858655"/>
              <a:gd name="connsiteY2" fmla="*/ 1063601 h 2069441"/>
              <a:gd name="connsiteX3" fmla="*/ 0 w 858655"/>
              <a:gd name="connsiteY3" fmla="*/ 2069441 h 2069441"/>
            </a:gdLst>
            <a:ahLst/>
            <a:cxnLst>
              <a:cxn ang="0">
                <a:pos x="connsiteX0" y="connsiteY0"/>
              </a:cxn>
              <a:cxn ang="0">
                <a:pos x="connsiteX1" y="connsiteY1"/>
              </a:cxn>
              <a:cxn ang="0">
                <a:pos x="connsiteX2" y="connsiteY2"/>
              </a:cxn>
              <a:cxn ang="0">
                <a:pos x="connsiteX3" y="connsiteY3"/>
              </a:cxn>
            </a:cxnLst>
            <a:rect l="l" t="t" r="r" b="b"/>
            <a:pathLst>
              <a:path w="858655" h="2069441">
                <a:moveTo>
                  <a:pt x="101600" y="210161"/>
                </a:moveTo>
                <a:cubicBezTo>
                  <a:pt x="369993" y="62841"/>
                  <a:pt x="638387" y="-84479"/>
                  <a:pt x="751840" y="57761"/>
                </a:cubicBezTo>
                <a:cubicBezTo>
                  <a:pt x="865293" y="200001"/>
                  <a:pt x="907627" y="728321"/>
                  <a:pt x="782320" y="1063601"/>
                </a:cubicBezTo>
                <a:cubicBezTo>
                  <a:pt x="657013" y="1398881"/>
                  <a:pt x="328506" y="1734161"/>
                  <a:pt x="0" y="2069441"/>
                </a:cubicBezTo>
              </a:path>
            </a:pathLst>
          </a:custGeom>
          <a:noFill/>
          <a:ln w="25400">
            <a:solidFill>
              <a:srgbClr val="92D05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3" name="Freeform 142"/>
          <p:cNvSpPr/>
          <p:nvPr/>
        </p:nvSpPr>
        <p:spPr bwMode="auto">
          <a:xfrm>
            <a:off x="3291840" y="2874575"/>
            <a:ext cx="1649211" cy="2205425"/>
          </a:xfrm>
          <a:custGeom>
            <a:avLst/>
            <a:gdLst>
              <a:gd name="connsiteX0" fmla="*/ 0 w 1649211"/>
              <a:gd name="connsiteY0" fmla="*/ 275025 h 2205425"/>
              <a:gd name="connsiteX1" fmla="*/ 1524000 w 1649211"/>
              <a:gd name="connsiteY1" fmla="*/ 163265 h 2205425"/>
              <a:gd name="connsiteX2" fmla="*/ 1452880 w 1649211"/>
              <a:gd name="connsiteY2" fmla="*/ 2205425 h 2205425"/>
            </a:gdLst>
            <a:ahLst/>
            <a:cxnLst>
              <a:cxn ang="0">
                <a:pos x="connsiteX0" y="connsiteY0"/>
              </a:cxn>
              <a:cxn ang="0">
                <a:pos x="connsiteX1" y="connsiteY1"/>
              </a:cxn>
              <a:cxn ang="0">
                <a:pos x="connsiteX2" y="connsiteY2"/>
              </a:cxn>
            </a:cxnLst>
            <a:rect l="l" t="t" r="r" b="b"/>
            <a:pathLst>
              <a:path w="1649211" h="2205425">
                <a:moveTo>
                  <a:pt x="0" y="275025"/>
                </a:moveTo>
                <a:cubicBezTo>
                  <a:pt x="640926" y="58278"/>
                  <a:pt x="1281853" y="-158468"/>
                  <a:pt x="1524000" y="163265"/>
                </a:cubicBezTo>
                <a:cubicBezTo>
                  <a:pt x="1766147" y="484998"/>
                  <a:pt x="1609513" y="1345211"/>
                  <a:pt x="1452880" y="2205425"/>
                </a:cubicBezTo>
              </a:path>
            </a:pathLst>
          </a:custGeom>
          <a:noFill/>
          <a:ln w="25400">
            <a:solidFill>
              <a:srgbClr val="92D05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4" name="Freeform 143"/>
          <p:cNvSpPr/>
          <p:nvPr/>
        </p:nvSpPr>
        <p:spPr bwMode="auto">
          <a:xfrm>
            <a:off x="2580427" y="2784586"/>
            <a:ext cx="3138957" cy="2295414"/>
          </a:xfrm>
          <a:custGeom>
            <a:avLst/>
            <a:gdLst>
              <a:gd name="connsiteX0" fmla="*/ 193252 w 3078692"/>
              <a:gd name="connsiteY0" fmla="*/ 354854 h 2295414"/>
              <a:gd name="connsiteX1" fmla="*/ 244052 w 3078692"/>
              <a:gd name="connsiteY1" fmla="*/ 324374 h 2295414"/>
              <a:gd name="connsiteX2" fmla="*/ 2601172 w 3078692"/>
              <a:gd name="connsiteY2" fmla="*/ 111014 h 2295414"/>
              <a:gd name="connsiteX3" fmla="*/ 3078692 w 3078692"/>
              <a:gd name="connsiteY3" fmla="*/ 2295414 h 2295414"/>
            </a:gdLst>
            <a:ahLst/>
            <a:cxnLst>
              <a:cxn ang="0">
                <a:pos x="connsiteX0" y="connsiteY0"/>
              </a:cxn>
              <a:cxn ang="0">
                <a:pos x="connsiteX1" y="connsiteY1"/>
              </a:cxn>
              <a:cxn ang="0">
                <a:pos x="connsiteX2" y="connsiteY2"/>
              </a:cxn>
              <a:cxn ang="0">
                <a:pos x="connsiteX3" y="connsiteY3"/>
              </a:cxn>
            </a:cxnLst>
            <a:rect l="l" t="t" r="r" b="b"/>
            <a:pathLst>
              <a:path w="3078692" h="2295414">
                <a:moveTo>
                  <a:pt x="193252" y="354854"/>
                </a:moveTo>
                <a:cubicBezTo>
                  <a:pt x="17992" y="359934"/>
                  <a:pt x="-157268" y="365014"/>
                  <a:pt x="244052" y="324374"/>
                </a:cubicBezTo>
                <a:cubicBezTo>
                  <a:pt x="645372" y="283734"/>
                  <a:pt x="2128732" y="-217493"/>
                  <a:pt x="2601172" y="111014"/>
                </a:cubicBezTo>
                <a:cubicBezTo>
                  <a:pt x="3073612" y="439521"/>
                  <a:pt x="3076152" y="1367467"/>
                  <a:pt x="3078692" y="2295414"/>
                </a:cubicBezTo>
              </a:path>
            </a:pathLst>
          </a:custGeom>
          <a:noFill/>
          <a:ln w="25400">
            <a:solidFill>
              <a:srgbClr val="92D05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5" name="TextBox 144"/>
          <p:cNvSpPr txBox="1"/>
          <p:nvPr/>
        </p:nvSpPr>
        <p:spPr>
          <a:xfrm>
            <a:off x="1111799" y="6050958"/>
            <a:ext cx="4516301" cy="572464"/>
          </a:xfrm>
          <a:prstGeom prst="rect">
            <a:avLst/>
          </a:prstGeom>
          <a:noFill/>
        </p:spPr>
        <p:txBody>
          <a:bodyPr wrap="none" lIns="182880" tIns="146304" rIns="182880" bIns="146304" rtlCol="0">
            <a:spAutoFit/>
          </a:bodyPr>
          <a:lstStyle/>
          <a:p>
            <a:pPr>
              <a:lnSpc>
                <a:spcPct val="90000"/>
              </a:lnSpc>
              <a:spcAft>
                <a:spcPts val="600"/>
              </a:spcAft>
            </a:pPr>
            <a:r>
              <a:rPr lang="en-US" altLang="zh-CN" sz="2000" dirty="0">
                <a:gradFill>
                  <a:gsLst>
                    <a:gs pos="2917">
                      <a:schemeClr val="tx1"/>
                    </a:gs>
                    <a:gs pos="30000">
                      <a:schemeClr val="tx1"/>
                    </a:gs>
                  </a:gsLst>
                  <a:lin ang="5400000" scaled="0"/>
                </a:gradFill>
              </a:rPr>
              <a:t>Homogeneous Vertex Data Structure</a:t>
            </a:r>
            <a:endParaRPr lang="en-US" sz="2000" dirty="0">
              <a:gradFill>
                <a:gsLst>
                  <a:gs pos="2917">
                    <a:schemeClr val="tx1"/>
                  </a:gs>
                  <a:gs pos="30000">
                    <a:schemeClr val="tx1"/>
                  </a:gs>
                </a:gsLst>
                <a:lin ang="5400000" scaled="0"/>
              </a:gradFill>
            </a:endParaRPr>
          </a:p>
        </p:txBody>
      </p:sp>
      <p:sp>
        <p:nvSpPr>
          <p:cNvPr id="146" name="TextBox 145"/>
          <p:cNvSpPr txBox="1"/>
          <p:nvPr/>
        </p:nvSpPr>
        <p:spPr>
          <a:xfrm>
            <a:off x="6940617" y="6050958"/>
            <a:ext cx="4584653" cy="572464"/>
          </a:xfrm>
          <a:prstGeom prst="rect">
            <a:avLst/>
          </a:prstGeom>
          <a:noFill/>
        </p:spPr>
        <p:txBody>
          <a:bodyPr wrap="none" lIns="182880" tIns="146304" rIns="182880" bIns="146304" rtlCol="0">
            <a:spAutoFit/>
          </a:bodyPr>
          <a:lstStyle/>
          <a:p>
            <a:pPr>
              <a:lnSpc>
                <a:spcPct val="90000"/>
              </a:lnSpc>
              <a:spcAft>
                <a:spcPts val="600"/>
              </a:spcAft>
            </a:pPr>
            <a:r>
              <a:rPr lang="en-US" altLang="zh-CN" sz="2000" dirty="0">
                <a:gradFill>
                  <a:gsLst>
                    <a:gs pos="2917">
                      <a:schemeClr val="tx1"/>
                    </a:gs>
                    <a:gs pos="30000">
                      <a:schemeClr val="tx1"/>
                    </a:gs>
                  </a:gsLst>
                  <a:lin ang="5400000" scaled="0"/>
                </a:gradFill>
              </a:rPr>
              <a:t>Heterogeneous Vertex Data Structure</a:t>
            </a:r>
            <a:endParaRPr lang="en-US" sz="2000" dirty="0">
              <a:gradFill>
                <a:gsLst>
                  <a:gs pos="2917">
                    <a:schemeClr val="tx1"/>
                  </a:gs>
                  <a:gs pos="30000">
                    <a:schemeClr val="tx1"/>
                  </a:gs>
                </a:gsLst>
                <a:lin ang="5400000" scaled="0"/>
              </a:gradFill>
            </a:endParaRPr>
          </a:p>
        </p:txBody>
      </p:sp>
      <p:grpSp>
        <p:nvGrpSpPr>
          <p:cNvPr id="3" name="Group 2"/>
          <p:cNvGrpSpPr/>
          <p:nvPr/>
        </p:nvGrpSpPr>
        <p:grpSpPr>
          <a:xfrm>
            <a:off x="171017" y="5074879"/>
            <a:ext cx="931016" cy="304800"/>
            <a:chOff x="273419" y="5622237"/>
            <a:chExt cx="931016" cy="304800"/>
          </a:xfrm>
        </p:grpSpPr>
        <p:sp>
          <p:nvSpPr>
            <p:cNvPr id="109" name="Rectangle 108"/>
            <p:cNvSpPr/>
            <p:nvPr/>
          </p:nvSpPr>
          <p:spPr bwMode="auto">
            <a:xfrm>
              <a:off x="273419" y="5622237"/>
              <a:ext cx="456724" cy="304800"/>
            </a:xfrm>
            <a:prstGeom prst="rect">
              <a:avLst/>
            </a:prstGeom>
            <a:solidFill>
              <a:srgbClr val="FFC000"/>
            </a:solidFill>
            <a:ln w="25400">
              <a:solidFill>
                <a:srgbClr val="FFC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5" name="Rectangle 114"/>
            <p:cNvSpPr/>
            <p:nvPr/>
          </p:nvSpPr>
          <p:spPr bwMode="auto">
            <a:xfrm>
              <a:off x="747711" y="5622237"/>
              <a:ext cx="456724" cy="304800"/>
            </a:xfrm>
            <a:prstGeom prst="rect">
              <a:avLst/>
            </a:prstGeom>
            <a:solidFill>
              <a:srgbClr val="92D050"/>
            </a:solidFill>
            <a:ln w="25400">
              <a:solidFill>
                <a:srgbClr val="92D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16" name="Group 115"/>
          <p:cNvGrpSpPr/>
          <p:nvPr/>
        </p:nvGrpSpPr>
        <p:grpSpPr>
          <a:xfrm>
            <a:off x="1176772" y="5074696"/>
            <a:ext cx="931016" cy="304800"/>
            <a:chOff x="273419" y="5622237"/>
            <a:chExt cx="931016" cy="304800"/>
          </a:xfrm>
        </p:grpSpPr>
        <p:sp>
          <p:nvSpPr>
            <p:cNvPr id="118" name="Rectangle 117"/>
            <p:cNvSpPr/>
            <p:nvPr/>
          </p:nvSpPr>
          <p:spPr bwMode="auto">
            <a:xfrm>
              <a:off x="273419" y="5622237"/>
              <a:ext cx="456724" cy="304800"/>
            </a:xfrm>
            <a:prstGeom prst="rect">
              <a:avLst/>
            </a:prstGeom>
            <a:solidFill>
              <a:srgbClr val="FFC000"/>
            </a:solidFill>
            <a:ln w="25400">
              <a:solidFill>
                <a:srgbClr val="FFC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9" name="Rectangle 118"/>
            <p:cNvSpPr/>
            <p:nvPr/>
          </p:nvSpPr>
          <p:spPr bwMode="auto">
            <a:xfrm>
              <a:off x="747711" y="5622237"/>
              <a:ext cx="456724" cy="304800"/>
            </a:xfrm>
            <a:prstGeom prst="rect">
              <a:avLst/>
            </a:prstGeom>
            <a:solidFill>
              <a:srgbClr val="92D050"/>
            </a:solidFill>
            <a:ln w="25400">
              <a:solidFill>
                <a:srgbClr val="92D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38" name="Group 137"/>
          <p:cNvGrpSpPr/>
          <p:nvPr/>
        </p:nvGrpSpPr>
        <p:grpSpPr>
          <a:xfrm>
            <a:off x="2145876" y="5074513"/>
            <a:ext cx="931016" cy="304800"/>
            <a:chOff x="273419" y="5622237"/>
            <a:chExt cx="931016" cy="304800"/>
          </a:xfrm>
        </p:grpSpPr>
        <p:sp>
          <p:nvSpPr>
            <p:cNvPr id="139" name="Rectangle 138"/>
            <p:cNvSpPr/>
            <p:nvPr/>
          </p:nvSpPr>
          <p:spPr bwMode="auto">
            <a:xfrm>
              <a:off x="273419" y="5622237"/>
              <a:ext cx="456724" cy="304800"/>
            </a:xfrm>
            <a:prstGeom prst="rect">
              <a:avLst/>
            </a:prstGeom>
            <a:solidFill>
              <a:srgbClr val="FFC000"/>
            </a:solidFill>
            <a:ln w="25400">
              <a:solidFill>
                <a:srgbClr val="FFC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40" name="Rectangle 139"/>
            <p:cNvSpPr/>
            <p:nvPr/>
          </p:nvSpPr>
          <p:spPr bwMode="auto">
            <a:xfrm>
              <a:off x="747711" y="5622237"/>
              <a:ext cx="456724" cy="304800"/>
            </a:xfrm>
            <a:prstGeom prst="rect">
              <a:avLst/>
            </a:prstGeom>
            <a:solidFill>
              <a:srgbClr val="92D050"/>
            </a:solidFill>
            <a:ln w="25400">
              <a:solidFill>
                <a:srgbClr val="92D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47" name="Group 146"/>
          <p:cNvGrpSpPr/>
          <p:nvPr/>
        </p:nvGrpSpPr>
        <p:grpSpPr>
          <a:xfrm>
            <a:off x="3158899" y="5074513"/>
            <a:ext cx="931016" cy="304800"/>
            <a:chOff x="273419" y="5622237"/>
            <a:chExt cx="931016" cy="304800"/>
          </a:xfrm>
        </p:grpSpPr>
        <p:sp>
          <p:nvSpPr>
            <p:cNvPr id="148" name="Rectangle 147"/>
            <p:cNvSpPr/>
            <p:nvPr/>
          </p:nvSpPr>
          <p:spPr bwMode="auto">
            <a:xfrm>
              <a:off x="273419" y="5622237"/>
              <a:ext cx="456724" cy="304800"/>
            </a:xfrm>
            <a:prstGeom prst="rect">
              <a:avLst/>
            </a:prstGeom>
            <a:solidFill>
              <a:srgbClr val="FFC000"/>
            </a:solidFill>
            <a:ln w="25400">
              <a:solidFill>
                <a:srgbClr val="FFC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49" name="Rectangle 148"/>
            <p:cNvSpPr/>
            <p:nvPr/>
          </p:nvSpPr>
          <p:spPr bwMode="auto">
            <a:xfrm>
              <a:off x="747711" y="5622237"/>
              <a:ext cx="456724" cy="304800"/>
            </a:xfrm>
            <a:prstGeom prst="rect">
              <a:avLst/>
            </a:prstGeom>
            <a:solidFill>
              <a:srgbClr val="92D050"/>
            </a:solidFill>
            <a:ln w="25400">
              <a:solidFill>
                <a:srgbClr val="92D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50" name="Group 149"/>
          <p:cNvGrpSpPr/>
          <p:nvPr/>
        </p:nvGrpSpPr>
        <p:grpSpPr>
          <a:xfrm>
            <a:off x="4147595" y="5074513"/>
            <a:ext cx="931016" cy="304800"/>
            <a:chOff x="273419" y="5622237"/>
            <a:chExt cx="931016" cy="304800"/>
          </a:xfrm>
        </p:grpSpPr>
        <p:sp>
          <p:nvSpPr>
            <p:cNvPr id="151" name="Rectangle 150"/>
            <p:cNvSpPr/>
            <p:nvPr/>
          </p:nvSpPr>
          <p:spPr bwMode="auto">
            <a:xfrm>
              <a:off x="273419" y="5622237"/>
              <a:ext cx="456724" cy="304800"/>
            </a:xfrm>
            <a:prstGeom prst="rect">
              <a:avLst/>
            </a:prstGeom>
            <a:solidFill>
              <a:srgbClr val="FFC000"/>
            </a:solidFill>
            <a:ln w="25400">
              <a:solidFill>
                <a:srgbClr val="FFC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52" name="Rectangle 151"/>
            <p:cNvSpPr/>
            <p:nvPr/>
          </p:nvSpPr>
          <p:spPr bwMode="auto">
            <a:xfrm>
              <a:off x="747711" y="5622237"/>
              <a:ext cx="456724" cy="304800"/>
            </a:xfrm>
            <a:prstGeom prst="rect">
              <a:avLst/>
            </a:prstGeom>
            <a:solidFill>
              <a:srgbClr val="92D050"/>
            </a:solidFill>
            <a:ln w="25400">
              <a:solidFill>
                <a:srgbClr val="92D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53" name="Group 152"/>
          <p:cNvGrpSpPr/>
          <p:nvPr/>
        </p:nvGrpSpPr>
        <p:grpSpPr>
          <a:xfrm>
            <a:off x="5136291" y="5074513"/>
            <a:ext cx="931016" cy="304800"/>
            <a:chOff x="273419" y="5622237"/>
            <a:chExt cx="931016" cy="304800"/>
          </a:xfrm>
        </p:grpSpPr>
        <p:sp>
          <p:nvSpPr>
            <p:cNvPr id="154" name="Rectangle 153"/>
            <p:cNvSpPr/>
            <p:nvPr/>
          </p:nvSpPr>
          <p:spPr bwMode="auto">
            <a:xfrm>
              <a:off x="273419" y="5622237"/>
              <a:ext cx="456724" cy="304800"/>
            </a:xfrm>
            <a:prstGeom prst="rect">
              <a:avLst/>
            </a:prstGeom>
            <a:solidFill>
              <a:srgbClr val="FFC000"/>
            </a:solidFill>
            <a:ln w="25400">
              <a:solidFill>
                <a:srgbClr val="FFC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55" name="Rectangle 154"/>
            <p:cNvSpPr/>
            <p:nvPr/>
          </p:nvSpPr>
          <p:spPr bwMode="auto">
            <a:xfrm>
              <a:off x="747711" y="5622237"/>
              <a:ext cx="456724" cy="304800"/>
            </a:xfrm>
            <a:prstGeom prst="rect">
              <a:avLst/>
            </a:prstGeom>
            <a:solidFill>
              <a:srgbClr val="92D050"/>
            </a:solidFill>
            <a:ln w="25400">
              <a:solidFill>
                <a:srgbClr val="92D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25" name="TextBox 24"/>
          <p:cNvSpPr txBox="1"/>
          <p:nvPr/>
        </p:nvSpPr>
        <p:spPr>
          <a:xfrm>
            <a:off x="2096837" y="5617041"/>
            <a:ext cx="2230419" cy="544765"/>
          </a:xfrm>
          <a:prstGeom prst="rect">
            <a:avLst/>
          </a:prstGeom>
          <a:noFill/>
        </p:spPr>
        <p:txBody>
          <a:bodyPr wrap="none" lIns="182880" tIns="146304" rIns="182880" bIns="146304" rtlCol="0">
            <a:spAutoFit/>
          </a:bodyPr>
          <a:lstStyle/>
          <a:p>
            <a:pPr>
              <a:lnSpc>
                <a:spcPct val="90000"/>
              </a:lnSpc>
              <a:spcAft>
                <a:spcPts val="600"/>
              </a:spcAft>
            </a:pPr>
            <a:r>
              <a:rPr lang="en-US" dirty="0">
                <a:gradFill>
                  <a:gsLst>
                    <a:gs pos="2917">
                      <a:schemeClr val="tx1"/>
                    </a:gs>
                    <a:gs pos="30000">
                      <a:schemeClr val="tx1"/>
                    </a:gs>
                  </a:gsLst>
                  <a:lin ang="5400000" scaled="0"/>
                </a:gradFill>
              </a:rPr>
              <a:t>Useless data fields</a:t>
            </a:r>
          </a:p>
        </p:txBody>
      </p:sp>
      <p:sp>
        <p:nvSpPr>
          <p:cNvPr id="26" name="Rounded Rectangle 25"/>
          <p:cNvSpPr/>
          <p:nvPr/>
        </p:nvSpPr>
        <p:spPr bwMode="auto">
          <a:xfrm>
            <a:off x="2028701" y="5676154"/>
            <a:ext cx="2368691" cy="367582"/>
          </a:xfrm>
          <a:prstGeom prst="round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28" name="Straight Arrow Connector 27"/>
          <p:cNvCxnSpPr>
            <a:cxnSpLocks/>
            <a:endCxn id="115" idx="2"/>
          </p:cNvCxnSpPr>
          <p:nvPr/>
        </p:nvCxnSpPr>
        <p:spPr>
          <a:xfrm flipH="1" flipV="1">
            <a:off x="873671" y="5379679"/>
            <a:ext cx="1184124" cy="289253"/>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endCxn id="119" idx="2"/>
          </p:cNvCxnSpPr>
          <p:nvPr/>
        </p:nvCxnSpPr>
        <p:spPr>
          <a:xfrm flipH="1" flipV="1">
            <a:off x="1879426" y="5379496"/>
            <a:ext cx="661345" cy="296293"/>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endCxn id="139" idx="2"/>
          </p:cNvCxnSpPr>
          <p:nvPr/>
        </p:nvCxnSpPr>
        <p:spPr>
          <a:xfrm flipH="1" flipV="1">
            <a:off x="2374238" y="5379313"/>
            <a:ext cx="625716" cy="293601"/>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endCxn id="148" idx="2"/>
          </p:cNvCxnSpPr>
          <p:nvPr/>
        </p:nvCxnSpPr>
        <p:spPr>
          <a:xfrm flipV="1">
            <a:off x="3188177" y="5379313"/>
            <a:ext cx="199084" cy="292090"/>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a:endCxn id="151" idx="2"/>
          </p:cNvCxnSpPr>
          <p:nvPr/>
        </p:nvCxnSpPr>
        <p:spPr>
          <a:xfrm flipV="1">
            <a:off x="3740843" y="5379313"/>
            <a:ext cx="635114" cy="296476"/>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endCxn id="154" idx="2"/>
          </p:cNvCxnSpPr>
          <p:nvPr/>
        </p:nvCxnSpPr>
        <p:spPr>
          <a:xfrm flipV="1">
            <a:off x="4180861" y="5379313"/>
            <a:ext cx="1183792" cy="289619"/>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bwMode="auto">
          <a:xfrm>
            <a:off x="171017" y="5074513"/>
            <a:ext cx="941820" cy="327749"/>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2" name="Rectangle 81"/>
          <p:cNvSpPr/>
          <p:nvPr/>
        </p:nvSpPr>
        <p:spPr bwMode="auto">
          <a:xfrm>
            <a:off x="1161617" y="5074513"/>
            <a:ext cx="941820" cy="327749"/>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3" name="Rectangle 82"/>
          <p:cNvSpPr/>
          <p:nvPr/>
        </p:nvSpPr>
        <p:spPr bwMode="auto">
          <a:xfrm>
            <a:off x="2155252" y="5074513"/>
            <a:ext cx="941820" cy="327749"/>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4" name="Rectangle 83"/>
          <p:cNvSpPr/>
          <p:nvPr/>
        </p:nvSpPr>
        <p:spPr bwMode="auto">
          <a:xfrm>
            <a:off x="3142817" y="5074513"/>
            <a:ext cx="941820" cy="327749"/>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5" name="Rectangle 84"/>
          <p:cNvSpPr/>
          <p:nvPr/>
        </p:nvSpPr>
        <p:spPr bwMode="auto">
          <a:xfrm>
            <a:off x="4133417" y="5074513"/>
            <a:ext cx="941820" cy="327749"/>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6" name="Rectangle 85"/>
          <p:cNvSpPr/>
          <p:nvPr/>
        </p:nvSpPr>
        <p:spPr bwMode="auto">
          <a:xfrm>
            <a:off x="5124017" y="5074513"/>
            <a:ext cx="941820" cy="327749"/>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p:nvSpPr>
        <p:spPr bwMode="auto">
          <a:xfrm>
            <a:off x="8958027" y="4711217"/>
            <a:ext cx="469795" cy="326654"/>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8" name="Rectangle 87"/>
          <p:cNvSpPr/>
          <p:nvPr/>
        </p:nvSpPr>
        <p:spPr bwMode="auto">
          <a:xfrm>
            <a:off x="9482242" y="4711217"/>
            <a:ext cx="469795" cy="326654"/>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9" name="Rectangle 88"/>
          <p:cNvSpPr/>
          <p:nvPr/>
        </p:nvSpPr>
        <p:spPr bwMode="auto">
          <a:xfrm>
            <a:off x="8961437" y="5456608"/>
            <a:ext cx="469795" cy="326654"/>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0" name="Rectangle 89"/>
          <p:cNvSpPr/>
          <p:nvPr/>
        </p:nvSpPr>
        <p:spPr bwMode="auto">
          <a:xfrm>
            <a:off x="9482242" y="5456608"/>
            <a:ext cx="469795" cy="326654"/>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1" name="Rectangle 90"/>
          <p:cNvSpPr/>
          <p:nvPr/>
        </p:nvSpPr>
        <p:spPr bwMode="auto">
          <a:xfrm>
            <a:off x="9998916" y="5456608"/>
            <a:ext cx="469795" cy="326654"/>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2" name="Rectangle 91"/>
          <p:cNvSpPr/>
          <p:nvPr/>
        </p:nvSpPr>
        <p:spPr bwMode="auto">
          <a:xfrm>
            <a:off x="10519767" y="5456608"/>
            <a:ext cx="469795" cy="326654"/>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257471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5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5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5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6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6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2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1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1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1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1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2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4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8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8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9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9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animBg="1"/>
      <p:bldP spid="20" grpId="0"/>
      <p:bldP spid="21" grpId="0" animBg="1"/>
      <p:bldP spid="22" grpId="0" animBg="1"/>
      <p:bldP spid="23" grpId="0" animBg="1"/>
      <p:bldP spid="24" grpId="0" animBg="1"/>
      <p:bldP spid="106" grpId="0"/>
      <p:bldP spid="110" grpId="0" animBg="1"/>
      <p:bldP spid="112" grpId="0" animBg="1"/>
      <p:bldP spid="113" grpId="0" animBg="1"/>
      <p:bldP spid="114" grpId="0" animBg="1"/>
      <p:bldP spid="117" grpId="0" animBg="1"/>
      <p:bldP spid="120" grpId="0" animBg="1"/>
      <p:bldP spid="136" grpId="0" animBg="1"/>
      <p:bldP spid="137" grpId="0" animBg="1"/>
      <p:bldP spid="141" grpId="0" animBg="1"/>
      <p:bldP spid="142" grpId="0" animBg="1"/>
      <p:bldP spid="143" grpId="0" animBg="1"/>
      <p:bldP spid="144" grpId="0" animBg="1"/>
      <p:bldP spid="145" grpId="0"/>
      <p:bldP spid="146" grpId="0"/>
      <p:bldP spid="25" grpId="0"/>
      <p:bldP spid="26" grpId="0" animBg="1"/>
      <p:bldP spid="27" grpId="0" animBg="1"/>
      <p:bldP spid="82" grpId="0" animBg="1"/>
      <p:bldP spid="83" grpId="0" animBg="1"/>
      <p:bldP spid="84" grpId="0" animBg="1"/>
      <p:bldP spid="85" grpId="0" animBg="1"/>
      <p:bldP spid="86" grpId="0" animBg="1"/>
      <p:bldP spid="29" grpId="0" animBg="1"/>
      <p:bldP spid="88" grpId="0" animBg="1"/>
      <p:bldP spid="89" grpId="0" animBg="1"/>
      <p:bldP spid="90" grpId="0" animBg="1"/>
      <p:bldP spid="91" grpId="0" animBg="1"/>
      <p:bldP spid="9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Heterogeneity for efficient execution</a:t>
            </a:r>
          </a:p>
        </p:txBody>
      </p:sp>
      <p:sp>
        <p:nvSpPr>
          <p:cNvPr id="6" name="Text Placeholder 5"/>
          <p:cNvSpPr>
            <a:spLocks noGrp="1"/>
          </p:cNvSpPr>
          <p:nvPr>
            <p:ph type="body" sz="quarter" idx="10"/>
          </p:nvPr>
        </p:nvSpPr>
        <p:spPr>
          <a:xfrm>
            <a:off x="274638" y="1212850"/>
            <a:ext cx="8402576" cy="1766637"/>
          </a:xfrm>
        </p:spPr>
        <p:txBody>
          <a:bodyPr/>
          <a:lstStyle/>
          <a:p>
            <a:r>
              <a:rPr lang="en-US" dirty="0"/>
              <a:t>E.g. Mini-Batch MF for recommendation</a:t>
            </a:r>
          </a:p>
          <a:p>
            <a:pPr marL="342900" lvl="1" indent="-342900">
              <a:buFont typeface="Segoe UI" panose="020B0502040204020203" pitchFamily="34" charset="0"/>
              <a:buChar char="⁻"/>
            </a:pPr>
            <a:r>
              <a:rPr lang="en-US" dirty="0"/>
              <a:t>Benefits of scanning items</a:t>
            </a:r>
          </a:p>
          <a:p>
            <a:pPr marL="571500" lvl="2" indent="-342900">
              <a:buFont typeface="Segoe UI" panose="020B0502040204020203" pitchFamily="34" charset="0"/>
              <a:buChar char="⁻"/>
            </a:pPr>
            <a:r>
              <a:rPr lang="en-US" dirty="0"/>
              <a:t>Sequential access for locality when syncing</a:t>
            </a:r>
          </a:p>
          <a:p>
            <a:pPr marL="571500" lvl="2" indent="-342900">
              <a:buFont typeface="Segoe UI" panose="020B0502040204020203" pitchFamily="34" charset="0"/>
              <a:buChar char="⁻"/>
            </a:pPr>
            <a:r>
              <a:rPr lang="en-US" dirty="0"/>
              <a:t>Less overhead tracing the updated vertices</a:t>
            </a:r>
          </a:p>
        </p:txBody>
      </p:sp>
      <p:sp>
        <p:nvSpPr>
          <p:cNvPr id="102" name="Rectangle 101"/>
          <p:cNvSpPr/>
          <p:nvPr/>
        </p:nvSpPr>
        <p:spPr>
          <a:xfrm>
            <a:off x="7679811" y="4575558"/>
            <a:ext cx="469110" cy="27709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3" name="Straight Connector 102"/>
          <p:cNvCxnSpPr/>
          <p:nvPr/>
        </p:nvCxnSpPr>
        <p:spPr>
          <a:xfrm>
            <a:off x="7491471" y="4582739"/>
            <a:ext cx="15701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7912252" y="4580430"/>
            <a:ext cx="0" cy="2747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4492061" y="3611688"/>
            <a:ext cx="0" cy="2747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4045879" y="3617170"/>
            <a:ext cx="228230" cy="268140"/>
          </a:xfrm>
          <a:prstGeom prst="rect">
            <a:avLst/>
          </a:prstGeom>
          <a:solidFill>
            <a:srgbClr val="5A8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Rectangle 106"/>
          <p:cNvSpPr/>
          <p:nvPr/>
        </p:nvSpPr>
        <p:spPr>
          <a:xfrm>
            <a:off x="3583528" y="3617544"/>
            <a:ext cx="228230" cy="268140"/>
          </a:xfrm>
          <a:prstGeom prst="rect">
            <a:avLst/>
          </a:prstGeom>
          <a:solidFill>
            <a:srgbClr val="5A8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8" name="Straight Connector 107"/>
          <p:cNvCxnSpPr/>
          <p:nvPr/>
        </p:nvCxnSpPr>
        <p:spPr>
          <a:xfrm>
            <a:off x="3156446" y="3884151"/>
            <a:ext cx="15701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033910" y="3604760"/>
            <a:ext cx="0" cy="2747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3811212" y="3609373"/>
            <a:ext cx="0" cy="2747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7910107" y="3609087"/>
            <a:ext cx="228230" cy="268140"/>
          </a:xfrm>
          <a:prstGeom prst="rect">
            <a:avLst/>
          </a:prstGeom>
          <a:solidFill>
            <a:srgbClr val="5A8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2" name="Straight Connector 111"/>
          <p:cNvCxnSpPr/>
          <p:nvPr/>
        </p:nvCxnSpPr>
        <p:spPr>
          <a:xfrm>
            <a:off x="3581841" y="3609374"/>
            <a:ext cx="0" cy="2747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a:off x="4273081" y="4586197"/>
            <a:ext cx="228230" cy="26814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Rectangle 113"/>
          <p:cNvSpPr/>
          <p:nvPr/>
        </p:nvSpPr>
        <p:spPr>
          <a:xfrm>
            <a:off x="3823342" y="4588764"/>
            <a:ext cx="228230" cy="26814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Rectangle 114"/>
          <p:cNvSpPr/>
          <p:nvPr/>
        </p:nvSpPr>
        <p:spPr>
          <a:xfrm>
            <a:off x="3360326" y="4587747"/>
            <a:ext cx="228230" cy="26814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6" name="Straight Connector 115"/>
          <p:cNvCxnSpPr/>
          <p:nvPr/>
        </p:nvCxnSpPr>
        <p:spPr>
          <a:xfrm>
            <a:off x="4498894" y="5402946"/>
            <a:ext cx="0" cy="2747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4271576" y="5402946"/>
            <a:ext cx="0" cy="2747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3591183" y="5410806"/>
            <a:ext cx="228230" cy="2681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9" name="Straight Connector 118"/>
          <p:cNvCxnSpPr/>
          <p:nvPr/>
        </p:nvCxnSpPr>
        <p:spPr>
          <a:xfrm>
            <a:off x="4040743" y="5396018"/>
            <a:ext cx="0" cy="2747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3818045" y="5400631"/>
            <a:ext cx="0" cy="2747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Rectangle 120"/>
          <p:cNvSpPr/>
          <p:nvPr/>
        </p:nvSpPr>
        <p:spPr>
          <a:xfrm>
            <a:off x="7682561" y="5407489"/>
            <a:ext cx="228230" cy="2681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Rectangle 121"/>
          <p:cNvSpPr/>
          <p:nvPr/>
        </p:nvSpPr>
        <p:spPr>
          <a:xfrm>
            <a:off x="8146258" y="5411064"/>
            <a:ext cx="228230" cy="2681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Rectangle 122"/>
          <p:cNvSpPr/>
          <p:nvPr/>
        </p:nvSpPr>
        <p:spPr>
          <a:xfrm>
            <a:off x="8599493" y="5411064"/>
            <a:ext cx="228230" cy="2681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Rectangle 123"/>
          <p:cNvSpPr/>
          <p:nvPr/>
        </p:nvSpPr>
        <p:spPr>
          <a:xfrm>
            <a:off x="6740438" y="2967176"/>
            <a:ext cx="2830237" cy="3194645"/>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Arrow Connector 124"/>
          <p:cNvCxnSpPr/>
          <p:nvPr/>
        </p:nvCxnSpPr>
        <p:spPr>
          <a:xfrm>
            <a:off x="7802450" y="4857515"/>
            <a:ext cx="469498" cy="5318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H="1">
            <a:off x="7776170" y="4850593"/>
            <a:ext cx="247842" cy="55722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6942684" y="3229654"/>
            <a:ext cx="2104532" cy="369332"/>
          </a:xfrm>
          <a:prstGeom prst="rect">
            <a:avLst/>
          </a:prstGeom>
          <a:noFill/>
        </p:spPr>
        <p:txBody>
          <a:bodyPr wrap="square" rtlCol="0">
            <a:spAutoFit/>
          </a:bodyPr>
          <a:lstStyle/>
          <a:p>
            <a:r>
              <a:rPr lang="en-US" dirty="0"/>
              <a:t>Master vertex</a:t>
            </a:r>
          </a:p>
        </p:txBody>
      </p:sp>
      <p:sp>
        <p:nvSpPr>
          <p:cNvPr id="128" name="TextBox 127"/>
          <p:cNvSpPr txBox="1"/>
          <p:nvPr/>
        </p:nvSpPr>
        <p:spPr>
          <a:xfrm>
            <a:off x="6958857" y="4271253"/>
            <a:ext cx="747771" cy="369332"/>
          </a:xfrm>
          <a:prstGeom prst="rect">
            <a:avLst/>
          </a:prstGeom>
          <a:noFill/>
        </p:spPr>
        <p:txBody>
          <a:bodyPr wrap="square" rtlCol="0">
            <a:spAutoFit/>
          </a:bodyPr>
          <a:lstStyle/>
          <a:p>
            <a:r>
              <a:rPr lang="en-US" dirty="0"/>
              <a:t>Items</a:t>
            </a:r>
          </a:p>
        </p:txBody>
      </p:sp>
      <p:sp>
        <p:nvSpPr>
          <p:cNvPr id="129" name="Rectangle 128"/>
          <p:cNvSpPr/>
          <p:nvPr/>
        </p:nvSpPr>
        <p:spPr>
          <a:xfrm>
            <a:off x="6933983" y="3268672"/>
            <a:ext cx="2484287" cy="736075"/>
          </a:xfrm>
          <a:prstGeom prst="rect">
            <a:avLst/>
          </a:prstGeom>
          <a:noFill/>
          <a:ln w="190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p:cNvSpPr txBox="1"/>
          <p:nvPr/>
        </p:nvSpPr>
        <p:spPr>
          <a:xfrm>
            <a:off x="6740438" y="5808903"/>
            <a:ext cx="1640903" cy="369332"/>
          </a:xfrm>
          <a:prstGeom prst="rect">
            <a:avLst/>
          </a:prstGeom>
          <a:noFill/>
        </p:spPr>
        <p:txBody>
          <a:bodyPr wrap="square" rtlCol="0">
            <a:spAutoFit/>
          </a:bodyPr>
          <a:lstStyle/>
          <a:p>
            <a:r>
              <a:rPr lang="en-US" dirty="0"/>
              <a:t>Worker role</a:t>
            </a:r>
          </a:p>
        </p:txBody>
      </p:sp>
      <p:cxnSp>
        <p:nvCxnSpPr>
          <p:cNvPr id="131" name="Straight Connector 130"/>
          <p:cNvCxnSpPr/>
          <p:nvPr/>
        </p:nvCxnSpPr>
        <p:spPr>
          <a:xfrm>
            <a:off x="7486857" y="4855207"/>
            <a:ext cx="15701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8141623" y="4580429"/>
            <a:ext cx="0" cy="2747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8364321" y="4575816"/>
            <a:ext cx="0" cy="2747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8595154" y="4582744"/>
            <a:ext cx="0" cy="2747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8822472" y="4582744"/>
            <a:ext cx="0" cy="2747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7685461" y="4582744"/>
            <a:ext cx="0" cy="2747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a:off x="10043943" y="4918791"/>
            <a:ext cx="36021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a:off x="10043943" y="5410367"/>
            <a:ext cx="360218" cy="0"/>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10404161" y="4715653"/>
            <a:ext cx="1509556" cy="338554"/>
          </a:xfrm>
          <a:prstGeom prst="rect">
            <a:avLst/>
          </a:prstGeom>
          <a:noFill/>
        </p:spPr>
        <p:txBody>
          <a:bodyPr wrap="square" rtlCol="0">
            <a:spAutoFit/>
          </a:bodyPr>
          <a:lstStyle/>
          <a:p>
            <a:r>
              <a:rPr lang="en-US" sz="1600" dirty="0"/>
              <a:t>Edge link </a:t>
            </a:r>
          </a:p>
        </p:txBody>
      </p:sp>
      <p:sp>
        <p:nvSpPr>
          <p:cNvPr id="141" name="TextBox 140"/>
          <p:cNvSpPr txBox="1"/>
          <p:nvPr/>
        </p:nvSpPr>
        <p:spPr>
          <a:xfrm>
            <a:off x="10404161" y="5225701"/>
            <a:ext cx="1828800" cy="338554"/>
          </a:xfrm>
          <a:prstGeom prst="rect">
            <a:avLst/>
          </a:prstGeom>
          <a:noFill/>
        </p:spPr>
        <p:txBody>
          <a:bodyPr wrap="square" rtlCol="0">
            <a:spAutoFit/>
          </a:bodyPr>
          <a:lstStyle/>
          <a:p>
            <a:r>
              <a:rPr lang="en-US" sz="1600" dirty="0"/>
              <a:t>Master-mirror link</a:t>
            </a:r>
          </a:p>
        </p:txBody>
      </p:sp>
      <p:sp>
        <p:nvSpPr>
          <p:cNvPr id="142" name="TextBox 141"/>
          <p:cNvSpPr txBox="1"/>
          <p:nvPr/>
        </p:nvSpPr>
        <p:spPr>
          <a:xfrm>
            <a:off x="6740438" y="2959070"/>
            <a:ext cx="1419904" cy="369332"/>
          </a:xfrm>
          <a:prstGeom prst="rect">
            <a:avLst/>
          </a:prstGeom>
          <a:noFill/>
        </p:spPr>
        <p:txBody>
          <a:bodyPr wrap="square" rtlCol="0">
            <a:spAutoFit/>
          </a:bodyPr>
          <a:lstStyle/>
          <a:p>
            <a:r>
              <a:rPr lang="en-US" dirty="0"/>
              <a:t>Server role</a:t>
            </a:r>
          </a:p>
        </p:txBody>
      </p:sp>
      <p:cxnSp>
        <p:nvCxnSpPr>
          <p:cNvPr id="143" name="Straight Connector 142"/>
          <p:cNvCxnSpPr/>
          <p:nvPr/>
        </p:nvCxnSpPr>
        <p:spPr>
          <a:xfrm>
            <a:off x="7491471" y="5403199"/>
            <a:ext cx="15701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7486857" y="5675667"/>
            <a:ext cx="15701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7912252" y="5400890"/>
            <a:ext cx="0" cy="2747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141623" y="5400889"/>
            <a:ext cx="0" cy="2747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364321" y="5396276"/>
            <a:ext cx="0" cy="2747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8595154" y="5403204"/>
            <a:ext cx="0" cy="2747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8822472" y="5403204"/>
            <a:ext cx="0" cy="2747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7685461" y="5403204"/>
            <a:ext cx="0" cy="2747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a:off x="8037199" y="4871367"/>
            <a:ext cx="640015" cy="5179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7484638" y="3611941"/>
            <a:ext cx="15701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7480024" y="3884409"/>
            <a:ext cx="15701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7905419" y="3609632"/>
            <a:ext cx="0" cy="2747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8134790" y="3609631"/>
            <a:ext cx="0" cy="2747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8357488" y="3605018"/>
            <a:ext cx="0" cy="2747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8588321" y="3611946"/>
            <a:ext cx="0" cy="2747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815639" y="3611946"/>
            <a:ext cx="0" cy="2747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7678628" y="3611946"/>
            <a:ext cx="0" cy="2747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6952284" y="5081754"/>
            <a:ext cx="754343" cy="369332"/>
          </a:xfrm>
          <a:prstGeom prst="rect">
            <a:avLst/>
          </a:prstGeom>
          <a:noFill/>
        </p:spPr>
        <p:txBody>
          <a:bodyPr wrap="square" rtlCol="0">
            <a:spAutoFit/>
          </a:bodyPr>
          <a:lstStyle/>
          <a:p>
            <a:r>
              <a:rPr lang="en-US" dirty="0"/>
              <a:t>Users</a:t>
            </a:r>
          </a:p>
        </p:txBody>
      </p:sp>
      <p:sp>
        <p:nvSpPr>
          <p:cNvPr id="161" name="Rectangle 160"/>
          <p:cNvSpPr/>
          <p:nvPr/>
        </p:nvSpPr>
        <p:spPr>
          <a:xfrm>
            <a:off x="6942684" y="4172106"/>
            <a:ext cx="2475587" cy="1637643"/>
          </a:xfrm>
          <a:prstGeom prst="rect">
            <a:avLst/>
          </a:prstGeom>
          <a:noFill/>
          <a:ln w="190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Box 161"/>
          <p:cNvSpPr txBox="1"/>
          <p:nvPr/>
        </p:nvSpPr>
        <p:spPr>
          <a:xfrm>
            <a:off x="7108391" y="6386054"/>
            <a:ext cx="2094329" cy="369332"/>
          </a:xfrm>
          <a:prstGeom prst="rect">
            <a:avLst/>
          </a:prstGeom>
          <a:noFill/>
        </p:spPr>
        <p:txBody>
          <a:bodyPr wrap="square" rtlCol="0">
            <a:spAutoFit/>
          </a:bodyPr>
          <a:lstStyle/>
          <a:p>
            <a:pPr algn="ctr"/>
            <a:r>
              <a:rPr lang="en-US" dirty="0"/>
              <a:t> Scan item vertices</a:t>
            </a:r>
          </a:p>
        </p:txBody>
      </p:sp>
      <p:sp>
        <p:nvSpPr>
          <p:cNvPr id="163" name="TextBox 162"/>
          <p:cNvSpPr txBox="1"/>
          <p:nvPr/>
        </p:nvSpPr>
        <p:spPr>
          <a:xfrm>
            <a:off x="2805886" y="6380626"/>
            <a:ext cx="2063759" cy="369332"/>
          </a:xfrm>
          <a:prstGeom prst="rect">
            <a:avLst/>
          </a:prstGeom>
          <a:noFill/>
        </p:spPr>
        <p:txBody>
          <a:bodyPr wrap="square" rtlCol="0">
            <a:spAutoFit/>
          </a:bodyPr>
          <a:lstStyle/>
          <a:p>
            <a:pPr algn="ctr"/>
            <a:r>
              <a:rPr lang="en-US" dirty="0"/>
              <a:t>Scan user vertices</a:t>
            </a:r>
          </a:p>
        </p:txBody>
      </p:sp>
      <p:sp>
        <p:nvSpPr>
          <p:cNvPr id="164" name="Rectangle 163"/>
          <p:cNvSpPr/>
          <p:nvPr/>
        </p:nvSpPr>
        <p:spPr>
          <a:xfrm>
            <a:off x="3358983" y="5407231"/>
            <a:ext cx="228230" cy="2681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Rectangle 164"/>
          <p:cNvSpPr/>
          <p:nvPr/>
        </p:nvSpPr>
        <p:spPr>
          <a:xfrm>
            <a:off x="2428435" y="2966918"/>
            <a:ext cx="2818662" cy="3194645"/>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6" name="Straight Arrow Connector 165"/>
          <p:cNvCxnSpPr>
            <a:stCxn id="118" idx="0"/>
            <a:endCxn id="115" idx="2"/>
          </p:cNvCxnSpPr>
          <p:nvPr/>
        </p:nvCxnSpPr>
        <p:spPr>
          <a:xfrm flipH="1" flipV="1">
            <a:off x="3474441" y="4855887"/>
            <a:ext cx="230857" cy="55491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a:endCxn id="114" idx="2"/>
          </p:cNvCxnSpPr>
          <p:nvPr/>
        </p:nvCxnSpPr>
        <p:spPr>
          <a:xfrm flipV="1">
            <a:off x="3472901" y="4856904"/>
            <a:ext cx="464556" cy="5533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8" name="TextBox 167"/>
          <p:cNvSpPr txBox="1"/>
          <p:nvPr/>
        </p:nvSpPr>
        <p:spPr>
          <a:xfrm>
            <a:off x="2619111" y="3229396"/>
            <a:ext cx="2104532" cy="369332"/>
          </a:xfrm>
          <a:prstGeom prst="rect">
            <a:avLst/>
          </a:prstGeom>
          <a:noFill/>
        </p:spPr>
        <p:txBody>
          <a:bodyPr wrap="square" rtlCol="0">
            <a:spAutoFit/>
          </a:bodyPr>
          <a:lstStyle/>
          <a:p>
            <a:r>
              <a:rPr lang="en-US" dirty="0"/>
              <a:t>Master vertex</a:t>
            </a:r>
          </a:p>
        </p:txBody>
      </p:sp>
      <p:sp>
        <p:nvSpPr>
          <p:cNvPr id="169" name="TextBox 168"/>
          <p:cNvSpPr txBox="1"/>
          <p:nvPr/>
        </p:nvSpPr>
        <p:spPr>
          <a:xfrm>
            <a:off x="2635280" y="4270995"/>
            <a:ext cx="747032" cy="369332"/>
          </a:xfrm>
          <a:prstGeom prst="rect">
            <a:avLst/>
          </a:prstGeom>
          <a:noFill/>
        </p:spPr>
        <p:txBody>
          <a:bodyPr wrap="square" rtlCol="0">
            <a:spAutoFit/>
          </a:bodyPr>
          <a:lstStyle/>
          <a:p>
            <a:r>
              <a:rPr lang="en-US" dirty="0"/>
              <a:t>Items</a:t>
            </a:r>
          </a:p>
        </p:txBody>
      </p:sp>
      <p:sp>
        <p:nvSpPr>
          <p:cNvPr id="170" name="Rectangle 169"/>
          <p:cNvSpPr/>
          <p:nvPr/>
        </p:nvSpPr>
        <p:spPr>
          <a:xfrm>
            <a:off x="2619111" y="3268414"/>
            <a:ext cx="2475581" cy="736075"/>
          </a:xfrm>
          <a:prstGeom prst="rect">
            <a:avLst/>
          </a:prstGeom>
          <a:noFill/>
          <a:ln w="190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extBox 170"/>
          <p:cNvSpPr txBox="1"/>
          <p:nvPr/>
        </p:nvSpPr>
        <p:spPr>
          <a:xfrm>
            <a:off x="2416860" y="5808645"/>
            <a:ext cx="1640903" cy="369332"/>
          </a:xfrm>
          <a:prstGeom prst="rect">
            <a:avLst/>
          </a:prstGeom>
          <a:noFill/>
        </p:spPr>
        <p:txBody>
          <a:bodyPr wrap="square" rtlCol="0">
            <a:spAutoFit/>
          </a:bodyPr>
          <a:lstStyle/>
          <a:p>
            <a:r>
              <a:rPr lang="en-US" dirty="0"/>
              <a:t>Worker role</a:t>
            </a:r>
          </a:p>
        </p:txBody>
      </p:sp>
      <p:cxnSp>
        <p:nvCxnSpPr>
          <p:cNvPr id="172" name="Straight Connector 171"/>
          <p:cNvCxnSpPr/>
          <p:nvPr/>
        </p:nvCxnSpPr>
        <p:spPr>
          <a:xfrm>
            <a:off x="3167893" y="4582481"/>
            <a:ext cx="15701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3163279" y="4854949"/>
            <a:ext cx="15701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3588674" y="4580172"/>
            <a:ext cx="0" cy="2747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3818045" y="4580171"/>
            <a:ext cx="0" cy="2747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4040743" y="4575558"/>
            <a:ext cx="0" cy="2747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4271576" y="4582486"/>
            <a:ext cx="0" cy="2747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4498894" y="4582486"/>
            <a:ext cx="0" cy="2747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3361883" y="4582486"/>
            <a:ext cx="0" cy="2747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TextBox 179"/>
          <p:cNvSpPr txBox="1"/>
          <p:nvPr/>
        </p:nvSpPr>
        <p:spPr>
          <a:xfrm>
            <a:off x="2428435" y="2958812"/>
            <a:ext cx="1419904" cy="369332"/>
          </a:xfrm>
          <a:prstGeom prst="rect">
            <a:avLst/>
          </a:prstGeom>
          <a:noFill/>
        </p:spPr>
        <p:txBody>
          <a:bodyPr wrap="square" rtlCol="0">
            <a:spAutoFit/>
          </a:bodyPr>
          <a:lstStyle/>
          <a:p>
            <a:r>
              <a:rPr lang="en-US" dirty="0"/>
              <a:t>Server role</a:t>
            </a:r>
          </a:p>
        </p:txBody>
      </p:sp>
      <p:cxnSp>
        <p:nvCxnSpPr>
          <p:cNvPr id="181" name="Straight Connector 180"/>
          <p:cNvCxnSpPr/>
          <p:nvPr/>
        </p:nvCxnSpPr>
        <p:spPr>
          <a:xfrm>
            <a:off x="3167893" y="5402941"/>
            <a:ext cx="15701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3163279" y="5675409"/>
            <a:ext cx="15701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3588674" y="5400632"/>
            <a:ext cx="0" cy="2747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3361883" y="5402946"/>
            <a:ext cx="0" cy="2747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a:stCxn id="118" idx="0"/>
            <a:endCxn id="113" idx="2"/>
          </p:cNvCxnSpPr>
          <p:nvPr/>
        </p:nvCxnSpPr>
        <p:spPr>
          <a:xfrm flipV="1">
            <a:off x="3705298" y="4854337"/>
            <a:ext cx="681898" cy="55646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3161060" y="3611683"/>
            <a:ext cx="15701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4264743" y="3611688"/>
            <a:ext cx="0" cy="2747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3355050" y="3611688"/>
            <a:ext cx="0" cy="2747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9" name="TextBox 188"/>
          <p:cNvSpPr txBox="1"/>
          <p:nvPr/>
        </p:nvSpPr>
        <p:spPr>
          <a:xfrm>
            <a:off x="2628711" y="5081496"/>
            <a:ext cx="751725" cy="369332"/>
          </a:xfrm>
          <a:prstGeom prst="rect">
            <a:avLst/>
          </a:prstGeom>
          <a:noFill/>
        </p:spPr>
        <p:txBody>
          <a:bodyPr wrap="square" rtlCol="0">
            <a:spAutoFit/>
          </a:bodyPr>
          <a:lstStyle/>
          <a:p>
            <a:r>
              <a:rPr lang="en-US" dirty="0"/>
              <a:t>Users</a:t>
            </a:r>
          </a:p>
        </p:txBody>
      </p:sp>
      <p:sp>
        <p:nvSpPr>
          <p:cNvPr id="190" name="Rectangle 189"/>
          <p:cNvSpPr/>
          <p:nvPr/>
        </p:nvSpPr>
        <p:spPr>
          <a:xfrm>
            <a:off x="2619111" y="4171848"/>
            <a:ext cx="2475582" cy="1637643"/>
          </a:xfrm>
          <a:prstGeom prst="rect">
            <a:avLst/>
          </a:prstGeom>
          <a:noFill/>
          <a:ln w="190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10094846" y="4224128"/>
            <a:ext cx="228230" cy="268140"/>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TextBox 192"/>
          <p:cNvSpPr txBox="1"/>
          <p:nvPr/>
        </p:nvSpPr>
        <p:spPr>
          <a:xfrm>
            <a:off x="10398551" y="4060043"/>
            <a:ext cx="1765652" cy="584775"/>
          </a:xfrm>
          <a:prstGeom prst="rect">
            <a:avLst/>
          </a:prstGeom>
          <a:noFill/>
        </p:spPr>
        <p:txBody>
          <a:bodyPr wrap="square" rtlCol="0">
            <a:spAutoFit/>
          </a:bodyPr>
          <a:lstStyle/>
          <a:p>
            <a:r>
              <a:rPr lang="en-US" sz="1600" dirty="0"/>
              <a:t>Updated </a:t>
            </a:r>
            <a:r>
              <a:rPr lang="en-US" altLang="zh-CN" sz="1600" dirty="0"/>
              <a:t>user vertices</a:t>
            </a:r>
            <a:r>
              <a:rPr lang="en-US" sz="1600" dirty="0"/>
              <a:t> in a M-B </a:t>
            </a:r>
          </a:p>
        </p:txBody>
      </p:sp>
      <p:cxnSp>
        <p:nvCxnSpPr>
          <p:cNvPr id="194" name="Straight Arrow Connector 193"/>
          <p:cNvCxnSpPr/>
          <p:nvPr/>
        </p:nvCxnSpPr>
        <p:spPr>
          <a:xfrm flipV="1">
            <a:off x="7770560" y="3893641"/>
            <a:ext cx="266639" cy="688841"/>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flipV="1">
            <a:off x="8015228" y="3842502"/>
            <a:ext cx="1726248" cy="719612"/>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a:endCxn id="106" idx="2"/>
          </p:cNvCxnSpPr>
          <p:nvPr/>
        </p:nvCxnSpPr>
        <p:spPr>
          <a:xfrm flipV="1">
            <a:off x="3458454" y="3885310"/>
            <a:ext cx="701540" cy="687140"/>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a:stCxn id="113" idx="0"/>
            <a:endCxn id="107" idx="2"/>
          </p:cNvCxnSpPr>
          <p:nvPr/>
        </p:nvCxnSpPr>
        <p:spPr>
          <a:xfrm flipH="1" flipV="1">
            <a:off x="3697643" y="3885684"/>
            <a:ext cx="689553" cy="700513"/>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a:stCxn id="114" idx="0"/>
          </p:cNvCxnSpPr>
          <p:nvPr/>
        </p:nvCxnSpPr>
        <p:spPr>
          <a:xfrm flipV="1">
            <a:off x="3937457" y="3941998"/>
            <a:ext cx="1525664" cy="646766"/>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05" name="Rectangle 304"/>
          <p:cNvSpPr/>
          <p:nvPr/>
        </p:nvSpPr>
        <p:spPr>
          <a:xfrm>
            <a:off x="10105879" y="3589753"/>
            <a:ext cx="228230" cy="26814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TextBox 305"/>
          <p:cNvSpPr txBox="1"/>
          <p:nvPr/>
        </p:nvSpPr>
        <p:spPr>
          <a:xfrm>
            <a:off x="10435735" y="3423135"/>
            <a:ext cx="1765652" cy="584775"/>
          </a:xfrm>
          <a:prstGeom prst="rect">
            <a:avLst/>
          </a:prstGeom>
          <a:noFill/>
        </p:spPr>
        <p:txBody>
          <a:bodyPr wrap="square" rtlCol="0">
            <a:spAutoFit/>
          </a:bodyPr>
          <a:lstStyle/>
          <a:p>
            <a:r>
              <a:rPr lang="en-US" sz="1600" dirty="0"/>
              <a:t>Updated </a:t>
            </a:r>
            <a:r>
              <a:rPr lang="en-US" altLang="zh-CN" sz="1600" dirty="0"/>
              <a:t>item vertices</a:t>
            </a:r>
            <a:r>
              <a:rPr lang="en-US" sz="1600" dirty="0"/>
              <a:t> in a M-B </a:t>
            </a:r>
          </a:p>
        </p:txBody>
      </p:sp>
      <p:sp>
        <p:nvSpPr>
          <p:cNvPr id="2" name="Rectangle 1"/>
          <p:cNvSpPr/>
          <p:nvPr/>
        </p:nvSpPr>
        <p:spPr bwMode="auto">
          <a:xfrm>
            <a:off x="7579749" y="4482045"/>
            <a:ext cx="662036" cy="458254"/>
          </a:xfrm>
          <a:prstGeom prst="rect">
            <a:avLst/>
          </a:prstGeom>
          <a:noFill/>
          <a:ln w="22225">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7" name="Rectangle 136"/>
          <p:cNvSpPr/>
          <p:nvPr/>
        </p:nvSpPr>
        <p:spPr bwMode="auto">
          <a:xfrm>
            <a:off x="3322637" y="4483819"/>
            <a:ext cx="1275174" cy="458254"/>
          </a:xfrm>
          <a:prstGeom prst="rect">
            <a:avLst/>
          </a:prstGeom>
          <a:noFill/>
          <a:ln w="22225">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2100163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7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7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8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8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8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8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8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8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8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8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9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3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3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4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4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9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9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0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0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1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6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166"/>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85"/>
                                        </p:tgtEl>
                                        <p:attrNameLst>
                                          <p:attrName>style.visibility</p:attrName>
                                        </p:attrNameLst>
                                      </p:cBhvr>
                                      <p:to>
                                        <p:strVal val="visible"/>
                                      </p:to>
                                    </p:set>
                                  </p:childTnLst>
                                </p:cTn>
                              </p:par>
                            </p:childTnLst>
                          </p:cTn>
                        </p:par>
                        <p:par>
                          <p:cTn id="101" fill="hold">
                            <p:stCondLst>
                              <p:cond delay="0"/>
                            </p:stCondLst>
                            <p:childTnLst>
                              <p:par>
                                <p:cTn id="102" presetID="1" presetClass="entr" presetSubtype="0" fill="hold" grpId="0" nodeType="afterEffect">
                                  <p:stCondLst>
                                    <p:cond delay="500"/>
                                  </p:stCondLst>
                                  <p:childTnLst>
                                    <p:set>
                                      <p:cBhvr>
                                        <p:cTn id="103" dur="1" fill="hold">
                                          <p:stCondLst>
                                            <p:cond delay="0"/>
                                          </p:stCondLst>
                                        </p:cTn>
                                        <p:tgtEl>
                                          <p:spTgt spid="113"/>
                                        </p:tgtEl>
                                        <p:attrNameLst>
                                          <p:attrName>style.visibility</p:attrName>
                                        </p:attrNameLst>
                                      </p:cBhvr>
                                      <p:to>
                                        <p:strVal val="visible"/>
                                      </p:to>
                                    </p:set>
                                  </p:childTnLst>
                                </p:cTn>
                              </p:par>
                              <p:par>
                                <p:cTn id="104" presetID="1" presetClass="entr" presetSubtype="0" fill="hold" grpId="0" nodeType="withEffect">
                                  <p:stCondLst>
                                    <p:cond delay="500"/>
                                  </p:stCondLst>
                                  <p:childTnLst>
                                    <p:set>
                                      <p:cBhvr>
                                        <p:cTn id="105" dur="1" fill="hold">
                                          <p:stCondLst>
                                            <p:cond delay="0"/>
                                          </p:stCondLst>
                                        </p:cTn>
                                        <p:tgtEl>
                                          <p:spTgt spid="114"/>
                                        </p:tgtEl>
                                        <p:attrNameLst>
                                          <p:attrName>style.visibility</p:attrName>
                                        </p:attrNameLst>
                                      </p:cBhvr>
                                      <p:to>
                                        <p:strVal val="visible"/>
                                      </p:to>
                                    </p:set>
                                  </p:childTnLst>
                                </p:cTn>
                              </p:par>
                              <p:par>
                                <p:cTn id="106" presetID="1" presetClass="entr" presetSubtype="0" fill="hold" grpId="0" nodeType="withEffect">
                                  <p:stCondLst>
                                    <p:cond delay="500"/>
                                  </p:stCondLst>
                                  <p:childTnLst>
                                    <p:set>
                                      <p:cBhvr>
                                        <p:cTn id="107" dur="1" fill="hold">
                                          <p:stCondLst>
                                            <p:cond delay="0"/>
                                          </p:stCondLst>
                                        </p:cTn>
                                        <p:tgtEl>
                                          <p:spTgt spid="115"/>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nodeType="clickEffect">
                                  <p:stCondLst>
                                    <p:cond delay="0"/>
                                  </p:stCondLst>
                                  <p:childTnLst>
                                    <p:set>
                                      <p:cBhvr>
                                        <p:cTn id="111" dur="1" fill="hold">
                                          <p:stCondLst>
                                            <p:cond delay="0"/>
                                          </p:stCondLst>
                                        </p:cTn>
                                        <p:tgtEl>
                                          <p:spTgt spid="196"/>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197"/>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198"/>
                                        </p:tgtEl>
                                        <p:attrNameLst>
                                          <p:attrName>style.visibility</p:attrName>
                                        </p:attrNameLst>
                                      </p:cBhvr>
                                      <p:to>
                                        <p:strVal val="visible"/>
                                      </p:to>
                                    </p:set>
                                  </p:childTnLst>
                                </p:cTn>
                              </p:par>
                            </p:childTnLst>
                          </p:cTn>
                        </p:par>
                        <p:par>
                          <p:cTn id="116" fill="hold">
                            <p:stCondLst>
                              <p:cond delay="0"/>
                            </p:stCondLst>
                            <p:childTnLst>
                              <p:par>
                                <p:cTn id="117" presetID="1" presetClass="entr" presetSubtype="0" fill="hold" grpId="0" nodeType="afterEffect">
                                  <p:stCondLst>
                                    <p:cond delay="500"/>
                                  </p:stCondLst>
                                  <p:childTnLst>
                                    <p:set>
                                      <p:cBhvr>
                                        <p:cTn id="118" dur="1" fill="hold">
                                          <p:stCondLst>
                                            <p:cond delay="0"/>
                                          </p:stCondLst>
                                        </p:cTn>
                                        <p:tgtEl>
                                          <p:spTgt spid="106"/>
                                        </p:tgtEl>
                                        <p:attrNameLst>
                                          <p:attrName>style.visibility</p:attrName>
                                        </p:attrNameLst>
                                      </p:cBhvr>
                                      <p:to>
                                        <p:strVal val="visible"/>
                                      </p:to>
                                    </p:set>
                                  </p:childTnLst>
                                </p:cTn>
                              </p:par>
                              <p:par>
                                <p:cTn id="119" presetID="1" presetClass="entr" presetSubtype="0" fill="hold" grpId="0" nodeType="withEffect">
                                  <p:stCondLst>
                                    <p:cond delay="500"/>
                                  </p:stCondLst>
                                  <p:childTnLst>
                                    <p:set>
                                      <p:cBhvr>
                                        <p:cTn id="120" dur="1" fill="hold">
                                          <p:stCondLst>
                                            <p:cond delay="0"/>
                                          </p:stCondLst>
                                        </p:cTn>
                                        <p:tgtEl>
                                          <p:spTgt spid="107"/>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103"/>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04"/>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24"/>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27"/>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28"/>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29"/>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30"/>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31"/>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132"/>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133"/>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134"/>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135"/>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136"/>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142"/>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143"/>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144"/>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145"/>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146"/>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147"/>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148"/>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149"/>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150"/>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152"/>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153"/>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154"/>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155"/>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156"/>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157"/>
                                        </p:tgtEl>
                                        <p:attrNameLst>
                                          <p:attrName>style.visibility</p:attrName>
                                        </p:attrNameLst>
                                      </p:cBhvr>
                                      <p:to>
                                        <p:strVal val="visible"/>
                                      </p:to>
                                    </p:set>
                                  </p:childTnLst>
                                </p:cTn>
                              </p:par>
                              <p:par>
                                <p:cTn id="179" presetID="1" presetClass="entr" presetSubtype="0" fill="hold" nodeType="withEffect">
                                  <p:stCondLst>
                                    <p:cond delay="0"/>
                                  </p:stCondLst>
                                  <p:childTnLst>
                                    <p:set>
                                      <p:cBhvr>
                                        <p:cTn id="180" dur="1" fill="hold">
                                          <p:stCondLst>
                                            <p:cond delay="0"/>
                                          </p:stCondLst>
                                        </p:cTn>
                                        <p:tgtEl>
                                          <p:spTgt spid="158"/>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159"/>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160"/>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161"/>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162"/>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presetID="1" presetClass="entr" presetSubtype="0" fill="hold" grpId="0" nodeType="clickEffect">
                                  <p:stCondLst>
                                    <p:cond delay="0"/>
                                  </p:stCondLst>
                                  <p:childTnLst>
                                    <p:set>
                                      <p:cBhvr>
                                        <p:cTn id="192" dur="1" fill="hold">
                                          <p:stCondLst>
                                            <p:cond delay="0"/>
                                          </p:stCondLst>
                                        </p:cTn>
                                        <p:tgtEl>
                                          <p:spTgt spid="102"/>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1" presetClass="entr" presetSubtype="0" fill="hold" nodeType="clickEffect">
                                  <p:stCondLst>
                                    <p:cond delay="0"/>
                                  </p:stCondLst>
                                  <p:childTnLst>
                                    <p:set>
                                      <p:cBhvr>
                                        <p:cTn id="196" dur="1" fill="hold">
                                          <p:stCondLst>
                                            <p:cond delay="0"/>
                                          </p:stCondLst>
                                        </p:cTn>
                                        <p:tgtEl>
                                          <p:spTgt spid="125"/>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151"/>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126"/>
                                        </p:tgtEl>
                                        <p:attrNameLst>
                                          <p:attrName>style.visibility</p:attrName>
                                        </p:attrNameLst>
                                      </p:cBhvr>
                                      <p:to>
                                        <p:strVal val="visible"/>
                                      </p:to>
                                    </p:set>
                                  </p:childTnLst>
                                </p:cTn>
                              </p:par>
                            </p:childTnLst>
                          </p:cTn>
                        </p:par>
                        <p:par>
                          <p:cTn id="201" fill="hold">
                            <p:stCondLst>
                              <p:cond delay="0"/>
                            </p:stCondLst>
                            <p:childTnLst>
                              <p:par>
                                <p:cTn id="202" presetID="1" presetClass="entr" presetSubtype="0" fill="hold" grpId="0" nodeType="afterEffect">
                                  <p:stCondLst>
                                    <p:cond delay="500"/>
                                  </p:stCondLst>
                                  <p:childTnLst>
                                    <p:set>
                                      <p:cBhvr>
                                        <p:cTn id="203" dur="1" fill="hold">
                                          <p:stCondLst>
                                            <p:cond delay="0"/>
                                          </p:stCondLst>
                                        </p:cTn>
                                        <p:tgtEl>
                                          <p:spTgt spid="121"/>
                                        </p:tgtEl>
                                        <p:attrNameLst>
                                          <p:attrName>style.visibility</p:attrName>
                                        </p:attrNameLst>
                                      </p:cBhvr>
                                      <p:to>
                                        <p:strVal val="visible"/>
                                      </p:to>
                                    </p:set>
                                  </p:childTnLst>
                                </p:cTn>
                              </p:par>
                              <p:par>
                                <p:cTn id="204" presetID="1" presetClass="entr" presetSubtype="0" fill="hold" grpId="0" nodeType="withEffect">
                                  <p:stCondLst>
                                    <p:cond delay="500"/>
                                  </p:stCondLst>
                                  <p:childTnLst>
                                    <p:set>
                                      <p:cBhvr>
                                        <p:cTn id="205" dur="1" fill="hold">
                                          <p:stCondLst>
                                            <p:cond delay="0"/>
                                          </p:stCondLst>
                                        </p:cTn>
                                        <p:tgtEl>
                                          <p:spTgt spid="122"/>
                                        </p:tgtEl>
                                        <p:attrNameLst>
                                          <p:attrName>style.visibility</p:attrName>
                                        </p:attrNameLst>
                                      </p:cBhvr>
                                      <p:to>
                                        <p:strVal val="visible"/>
                                      </p:to>
                                    </p:set>
                                  </p:childTnLst>
                                </p:cTn>
                              </p:par>
                              <p:par>
                                <p:cTn id="206" presetID="1" presetClass="entr" presetSubtype="0" fill="hold" grpId="0" nodeType="withEffect">
                                  <p:stCondLst>
                                    <p:cond delay="500"/>
                                  </p:stCondLst>
                                  <p:childTnLst>
                                    <p:set>
                                      <p:cBhvr>
                                        <p:cTn id="207" dur="1" fill="hold">
                                          <p:stCondLst>
                                            <p:cond delay="0"/>
                                          </p:stCondLst>
                                        </p:cTn>
                                        <p:tgtEl>
                                          <p:spTgt spid="123"/>
                                        </p:tgtEl>
                                        <p:attrNameLst>
                                          <p:attrName>style.visibility</p:attrName>
                                        </p:attrNameLst>
                                      </p:cBhvr>
                                      <p:to>
                                        <p:strVal val="visible"/>
                                      </p:to>
                                    </p:set>
                                  </p:childTnLst>
                                </p:cTn>
                              </p:par>
                            </p:childTnLst>
                          </p:cTn>
                        </p:par>
                      </p:childTnLst>
                    </p:cTn>
                  </p:par>
                  <p:par>
                    <p:cTn id="208" fill="hold">
                      <p:stCondLst>
                        <p:cond delay="indefinite"/>
                      </p:stCondLst>
                      <p:childTnLst>
                        <p:par>
                          <p:cTn id="209" fill="hold">
                            <p:stCondLst>
                              <p:cond delay="0"/>
                            </p:stCondLst>
                            <p:childTnLst>
                              <p:par>
                                <p:cTn id="210" presetID="1" presetClass="entr" presetSubtype="0" fill="hold" nodeType="clickEffect">
                                  <p:stCondLst>
                                    <p:cond delay="0"/>
                                  </p:stCondLst>
                                  <p:childTnLst>
                                    <p:set>
                                      <p:cBhvr>
                                        <p:cTn id="211" dur="1" fill="hold">
                                          <p:stCondLst>
                                            <p:cond delay="0"/>
                                          </p:stCondLst>
                                        </p:cTn>
                                        <p:tgtEl>
                                          <p:spTgt spid="194"/>
                                        </p:tgtEl>
                                        <p:attrNameLst>
                                          <p:attrName>style.visibility</p:attrName>
                                        </p:attrNameLst>
                                      </p:cBhvr>
                                      <p:to>
                                        <p:strVal val="visible"/>
                                      </p:to>
                                    </p:set>
                                  </p:childTnLst>
                                </p:cTn>
                              </p:par>
                              <p:par>
                                <p:cTn id="212" presetID="1" presetClass="entr" presetSubtype="0" fill="hold" nodeType="withEffect">
                                  <p:stCondLst>
                                    <p:cond delay="0"/>
                                  </p:stCondLst>
                                  <p:childTnLst>
                                    <p:set>
                                      <p:cBhvr>
                                        <p:cTn id="213" dur="1" fill="hold">
                                          <p:stCondLst>
                                            <p:cond delay="0"/>
                                          </p:stCondLst>
                                        </p:cTn>
                                        <p:tgtEl>
                                          <p:spTgt spid="195"/>
                                        </p:tgtEl>
                                        <p:attrNameLst>
                                          <p:attrName>style.visibility</p:attrName>
                                        </p:attrNameLst>
                                      </p:cBhvr>
                                      <p:to>
                                        <p:strVal val="visible"/>
                                      </p:to>
                                    </p:set>
                                  </p:childTnLst>
                                </p:cTn>
                              </p:par>
                            </p:childTnLst>
                          </p:cTn>
                        </p:par>
                        <p:par>
                          <p:cTn id="214" fill="hold">
                            <p:stCondLst>
                              <p:cond delay="0"/>
                            </p:stCondLst>
                            <p:childTnLst>
                              <p:par>
                                <p:cTn id="215" presetID="1" presetClass="entr" presetSubtype="0" fill="hold" grpId="0" nodeType="afterEffect">
                                  <p:stCondLst>
                                    <p:cond delay="500"/>
                                  </p:stCondLst>
                                  <p:childTnLst>
                                    <p:set>
                                      <p:cBhvr>
                                        <p:cTn id="216" dur="1" fill="hold">
                                          <p:stCondLst>
                                            <p:cond delay="0"/>
                                          </p:stCondLst>
                                        </p:cTn>
                                        <p:tgtEl>
                                          <p:spTgt spid="111"/>
                                        </p:tgtEl>
                                        <p:attrNameLst>
                                          <p:attrName>style.visibility</p:attrName>
                                        </p:attrNameLst>
                                      </p:cBhvr>
                                      <p:to>
                                        <p:strVal val="visible"/>
                                      </p:to>
                                    </p:set>
                                  </p:childTnLst>
                                </p:cTn>
                              </p:par>
                            </p:childTnLst>
                          </p:cTn>
                        </p:par>
                      </p:childTnLst>
                    </p:cTn>
                  </p:par>
                  <p:par>
                    <p:cTn id="217" fill="hold">
                      <p:stCondLst>
                        <p:cond delay="indefinite"/>
                      </p:stCondLst>
                      <p:childTnLst>
                        <p:par>
                          <p:cTn id="218" fill="hold">
                            <p:stCondLst>
                              <p:cond delay="0"/>
                            </p:stCondLst>
                            <p:childTnLst>
                              <p:par>
                                <p:cTn id="219" presetID="1" presetClass="entr" presetSubtype="0" fill="hold" nodeType="clickEffect">
                                  <p:stCondLst>
                                    <p:cond delay="0"/>
                                  </p:stCondLst>
                                  <p:childTnLst>
                                    <p:set>
                                      <p:cBhvr>
                                        <p:cTn id="22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21" fill="hold">
                      <p:stCondLst>
                        <p:cond delay="indefinite"/>
                      </p:stCondLst>
                      <p:childTnLst>
                        <p:par>
                          <p:cTn id="222" fill="hold">
                            <p:stCondLst>
                              <p:cond delay="0"/>
                            </p:stCondLst>
                            <p:childTnLst>
                              <p:par>
                                <p:cTn id="223" presetID="1" presetClass="entr" presetSubtype="0" fill="hold" grpId="0" nodeType="clickEffect">
                                  <p:stCondLst>
                                    <p:cond delay="0"/>
                                  </p:stCondLst>
                                  <p:childTnLst>
                                    <p:set>
                                      <p:cBhvr>
                                        <p:cTn id="224" dur="1" fill="hold">
                                          <p:stCondLst>
                                            <p:cond delay="0"/>
                                          </p:stCondLst>
                                        </p:cTn>
                                        <p:tgtEl>
                                          <p:spTgt spid="2"/>
                                        </p:tgtEl>
                                        <p:attrNameLst>
                                          <p:attrName>style.visibility</p:attrName>
                                        </p:attrNameLst>
                                      </p:cBhvr>
                                      <p:to>
                                        <p:strVal val="visible"/>
                                      </p:to>
                                    </p:set>
                                  </p:childTnLst>
                                </p:cTn>
                              </p:par>
                              <p:par>
                                <p:cTn id="225" presetID="1" presetClass="entr" presetSubtype="0" fill="hold" nodeType="withEffect">
                                  <p:stCondLst>
                                    <p:cond delay="0"/>
                                  </p:stCondLst>
                                  <p:childTnLst>
                                    <p:set>
                                      <p:cBhvr>
                                        <p:cTn id="2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27" fill="hold">
                      <p:stCondLst>
                        <p:cond delay="indefinite"/>
                      </p:stCondLst>
                      <p:childTnLst>
                        <p:par>
                          <p:cTn id="228" fill="hold">
                            <p:stCondLst>
                              <p:cond delay="0"/>
                            </p:stCondLst>
                            <p:childTnLst>
                              <p:par>
                                <p:cTn id="229" presetID="1" presetClass="entr" presetSubtype="0" fill="hold" grpId="0" nodeType="clickEffect">
                                  <p:stCondLst>
                                    <p:cond delay="0"/>
                                  </p:stCondLst>
                                  <p:childTnLst>
                                    <p:set>
                                      <p:cBhvr>
                                        <p:cTn id="230" dur="1" fill="hold">
                                          <p:stCondLst>
                                            <p:cond delay="0"/>
                                          </p:stCondLst>
                                        </p:cTn>
                                        <p:tgtEl>
                                          <p:spTgt spid="137"/>
                                        </p:tgtEl>
                                        <p:attrNameLst>
                                          <p:attrName>style.visibility</p:attrName>
                                        </p:attrNameLst>
                                      </p:cBhvr>
                                      <p:to>
                                        <p:strVal val="visible"/>
                                      </p:to>
                                    </p:set>
                                  </p:childTnLst>
                                </p:cTn>
                              </p:par>
                              <p:par>
                                <p:cTn id="231" presetID="1" presetClass="entr" presetSubtype="0" fill="hold" nodeType="withEffect">
                                  <p:stCondLst>
                                    <p:cond delay="0"/>
                                  </p:stCondLst>
                                  <p:childTnLst>
                                    <p:set>
                                      <p:cBhvr>
                                        <p:cTn id="23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6" grpId="0" animBg="1"/>
      <p:bldP spid="107" grpId="0" animBg="1"/>
      <p:bldP spid="111" grpId="0" animBg="1"/>
      <p:bldP spid="113" grpId="0" animBg="1"/>
      <p:bldP spid="114" grpId="0" animBg="1"/>
      <p:bldP spid="115" grpId="0" animBg="1"/>
      <p:bldP spid="118" grpId="0" animBg="1"/>
      <p:bldP spid="121" grpId="0" animBg="1"/>
      <p:bldP spid="122" grpId="0" animBg="1"/>
      <p:bldP spid="123" grpId="0" animBg="1"/>
      <p:bldP spid="124" grpId="0" animBg="1"/>
      <p:bldP spid="127" grpId="0"/>
      <p:bldP spid="128" grpId="0"/>
      <p:bldP spid="129" grpId="0" animBg="1"/>
      <p:bldP spid="130" grpId="0"/>
      <p:bldP spid="140" grpId="0"/>
      <p:bldP spid="141" grpId="0"/>
      <p:bldP spid="142" grpId="0"/>
      <p:bldP spid="160" grpId="0"/>
      <p:bldP spid="161" grpId="0" animBg="1"/>
      <p:bldP spid="162" grpId="0"/>
      <p:bldP spid="163" grpId="0"/>
      <p:bldP spid="164" grpId="0" animBg="1"/>
      <p:bldP spid="165" grpId="0" animBg="1"/>
      <p:bldP spid="168" grpId="0"/>
      <p:bldP spid="169" grpId="0"/>
      <p:bldP spid="170" grpId="0" animBg="1"/>
      <p:bldP spid="171" grpId="0"/>
      <p:bldP spid="180" grpId="0"/>
      <p:bldP spid="189" grpId="0"/>
      <p:bldP spid="190" grpId="0" animBg="1"/>
      <p:bldP spid="192" grpId="0" animBg="1"/>
      <p:bldP spid="193" grpId="0"/>
      <p:bldP spid="305" grpId="0" animBg="1"/>
      <p:bldP spid="306" grpId="0"/>
      <p:bldP spid="2" grpId="0" animBg="1"/>
      <p:bldP spid="1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Machine Learning(ML) in real world</a:t>
            </a:r>
          </a:p>
        </p:txBody>
      </p:sp>
      <p:sp>
        <p:nvSpPr>
          <p:cNvPr id="6" name="Text Placeholder 5"/>
          <p:cNvSpPr>
            <a:spLocks noGrp="1"/>
          </p:cNvSpPr>
          <p:nvPr>
            <p:ph type="body" sz="quarter" idx="10"/>
          </p:nvPr>
        </p:nvSpPr>
        <p:spPr>
          <a:xfrm>
            <a:off x="274638" y="1212850"/>
            <a:ext cx="11887200" cy="738664"/>
          </a:xfrm>
        </p:spPr>
        <p:txBody>
          <a:bodyPr/>
          <a:lstStyle/>
          <a:p>
            <a:endParaRPr lang="en-US"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5555" y="1646390"/>
            <a:ext cx="4471989" cy="2353421"/>
          </a:xfrm>
          <a:prstGeom prst="rect">
            <a:avLst/>
          </a:prstGeom>
        </p:spPr>
      </p:pic>
      <p:pic>
        <p:nvPicPr>
          <p:cNvPr id="15" name="Picture 14"/>
          <p:cNvPicPr>
            <a:picLocks noChangeAspect="1"/>
          </p:cNvPicPr>
          <p:nvPr/>
        </p:nvPicPr>
        <p:blipFill>
          <a:blip r:embed="rId4"/>
          <a:stretch>
            <a:fillRect/>
          </a:stretch>
        </p:blipFill>
        <p:spPr>
          <a:xfrm>
            <a:off x="538955" y="1337277"/>
            <a:ext cx="2816432" cy="2738736"/>
          </a:xfrm>
          <a:prstGeom prst="rect">
            <a:avLst/>
          </a:prstGeom>
        </p:spPr>
      </p:pic>
      <p:sp>
        <p:nvSpPr>
          <p:cNvPr id="16" name="TextBox 15"/>
          <p:cNvSpPr txBox="1"/>
          <p:nvPr/>
        </p:nvSpPr>
        <p:spPr>
          <a:xfrm>
            <a:off x="5366658" y="3954462"/>
            <a:ext cx="1703159" cy="544765"/>
          </a:xfrm>
          <a:prstGeom prst="rect">
            <a:avLst/>
          </a:prstGeom>
          <a:noFill/>
        </p:spPr>
        <p:txBody>
          <a:bodyPr wrap="none" lIns="182880" tIns="146304" rIns="182880" bIns="146304" rtlCol="0">
            <a:spAutoFit/>
          </a:bodyPr>
          <a:lstStyle/>
          <a:p>
            <a:pPr>
              <a:lnSpc>
                <a:spcPct val="90000"/>
              </a:lnSpc>
              <a:spcAft>
                <a:spcPts val="600"/>
              </a:spcAft>
            </a:pPr>
            <a:r>
              <a:rPr lang="en-US" b="1" dirty="0">
                <a:gradFill>
                  <a:gsLst>
                    <a:gs pos="2917">
                      <a:schemeClr val="tx1"/>
                    </a:gs>
                    <a:gs pos="30000">
                      <a:schemeClr val="tx1"/>
                    </a:gs>
                  </a:gsLst>
                  <a:lin ang="5400000" scaled="0"/>
                </a:gradFill>
              </a:rPr>
              <a:t>Topic Model</a:t>
            </a:r>
          </a:p>
        </p:txBody>
      </p:sp>
      <p:sp>
        <p:nvSpPr>
          <p:cNvPr id="18" name="TextBox 17"/>
          <p:cNvSpPr txBox="1"/>
          <p:nvPr/>
        </p:nvSpPr>
        <p:spPr>
          <a:xfrm>
            <a:off x="806792" y="3954462"/>
            <a:ext cx="2280753" cy="544765"/>
          </a:xfrm>
          <a:prstGeom prst="rect">
            <a:avLst/>
          </a:prstGeom>
          <a:noFill/>
        </p:spPr>
        <p:txBody>
          <a:bodyPr wrap="none" lIns="182880" tIns="146304" rIns="182880" bIns="146304" rtlCol="0">
            <a:spAutoFit/>
          </a:bodyPr>
          <a:lstStyle/>
          <a:p>
            <a:pPr>
              <a:lnSpc>
                <a:spcPct val="90000"/>
              </a:lnSpc>
              <a:spcAft>
                <a:spcPts val="600"/>
              </a:spcAft>
            </a:pPr>
            <a:r>
              <a:rPr lang="en-US" altLang="zh-CN" b="1" dirty="0">
                <a:gradFill>
                  <a:gsLst>
                    <a:gs pos="2917">
                      <a:schemeClr val="tx1"/>
                    </a:gs>
                    <a:gs pos="30000">
                      <a:schemeClr val="tx1"/>
                    </a:gs>
                  </a:gsLst>
                  <a:lin ang="5400000" scaled="0"/>
                </a:gradFill>
              </a:rPr>
              <a:t>Recommendation</a:t>
            </a:r>
            <a:endParaRPr lang="en-US" b="1" dirty="0">
              <a:gradFill>
                <a:gsLst>
                  <a:gs pos="2917">
                    <a:schemeClr val="tx1"/>
                  </a:gs>
                  <a:gs pos="30000">
                    <a:schemeClr val="tx1"/>
                  </a:gs>
                </a:gsLst>
                <a:lin ang="5400000" scaled="0"/>
              </a:gradFil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09026" y="1619402"/>
            <a:ext cx="3278755" cy="2346624"/>
          </a:xfrm>
          <a:prstGeom prst="rect">
            <a:avLst/>
          </a:prstGeom>
        </p:spPr>
      </p:pic>
      <p:sp>
        <p:nvSpPr>
          <p:cNvPr id="19" name="TextBox 18"/>
          <p:cNvSpPr txBox="1"/>
          <p:nvPr/>
        </p:nvSpPr>
        <p:spPr>
          <a:xfrm>
            <a:off x="9407427" y="3954462"/>
            <a:ext cx="2061205" cy="544765"/>
          </a:xfrm>
          <a:prstGeom prst="rect">
            <a:avLst/>
          </a:prstGeom>
          <a:noFill/>
        </p:spPr>
        <p:txBody>
          <a:bodyPr wrap="none" lIns="182880" tIns="146304" rIns="182880" bIns="146304" rtlCol="0">
            <a:spAutoFit/>
          </a:bodyPr>
          <a:lstStyle/>
          <a:p>
            <a:pPr>
              <a:lnSpc>
                <a:spcPct val="90000"/>
              </a:lnSpc>
              <a:spcAft>
                <a:spcPts val="600"/>
              </a:spcAft>
            </a:pPr>
            <a:r>
              <a:rPr lang="en-US" altLang="zh-CN" b="1" dirty="0">
                <a:gradFill>
                  <a:gsLst>
                    <a:gs pos="2917">
                      <a:schemeClr val="tx1"/>
                    </a:gs>
                    <a:gs pos="30000">
                      <a:schemeClr val="tx1"/>
                    </a:gs>
                  </a:gsLst>
                  <a:lin ang="5400000" scaled="0"/>
                </a:gradFill>
              </a:rPr>
              <a:t>Click Prediction</a:t>
            </a:r>
            <a:endParaRPr lang="en-US" b="1" dirty="0">
              <a:gradFill>
                <a:gsLst>
                  <a:gs pos="2917">
                    <a:schemeClr val="tx1"/>
                  </a:gs>
                  <a:gs pos="30000">
                    <a:schemeClr val="tx1"/>
                  </a:gs>
                </a:gsLst>
                <a:lin ang="5400000" scaled="0"/>
              </a:gradFill>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079" y="4487862"/>
            <a:ext cx="3570181" cy="2381897"/>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47112" y="4457800"/>
            <a:ext cx="3590925" cy="2441629"/>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33917" y="4375718"/>
            <a:ext cx="4975109" cy="2558628"/>
          </a:xfrm>
          <a:prstGeom prst="rect">
            <a:avLst/>
          </a:prstGeom>
        </p:spPr>
      </p:pic>
      <p:cxnSp>
        <p:nvCxnSpPr>
          <p:cNvPr id="7" name="Straight Connector 6"/>
          <p:cNvCxnSpPr>
            <a:cxnSpLocks/>
          </p:cNvCxnSpPr>
          <p:nvPr/>
        </p:nvCxnSpPr>
        <p:spPr>
          <a:xfrm>
            <a:off x="3779837" y="1695526"/>
            <a:ext cx="0" cy="4898872"/>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8504237" y="1695526"/>
            <a:ext cx="0" cy="4898872"/>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367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Key designs</a:t>
            </a:r>
            <a:endParaRPr lang="en-US" dirty="0"/>
          </a:p>
        </p:txBody>
      </p:sp>
      <p:sp>
        <p:nvSpPr>
          <p:cNvPr id="3" name="Text Placeholder 2"/>
          <p:cNvSpPr>
            <a:spLocks noGrp="1"/>
          </p:cNvSpPr>
          <p:nvPr>
            <p:ph type="body" sz="quarter" idx="10"/>
          </p:nvPr>
        </p:nvSpPr>
        <p:spPr>
          <a:xfrm>
            <a:off x="274638" y="1212850"/>
            <a:ext cx="11887200" cy="4838248"/>
          </a:xfrm>
        </p:spPr>
        <p:txBody>
          <a:bodyPr/>
          <a:lstStyle/>
          <a:p>
            <a:r>
              <a:rPr lang="en-US" dirty="0"/>
              <a:t>Scheduling: Stale Synchronous Parallel (SSP) based scheduling</a:t>
            </a:r>
          </a:p>
          <a:p>
            <a:endParaRPr lang="en-US" dirty="0"/>
          </a:p>
          <a:p>
            <a:r>
              <a:rPr lang="en-US" dirty="0" err="1"/>
              <a:t>DataModel</a:t>
            </a:r>
            <a:r>
              <a:rPr lang="en-US" dirty="0"/>
              <a:t>: Heterogeneous data model</a:t>
            </a:r>
          </a:p>
          <a:p>
            <a:endParaRPr lang="en-US" dirty="0"/>
          </a:p>
          <a:p>
            <a:r>
              <a:rPr lang="en-US" dirty="0"/>
              <a:t>Programming: MEGA graph model</a:t>
            </a:r>
          </a:p>
          <a:p>
            <a:endParaRPr lang="en-US" dirty="0"/>
          </a:p>
          <a:p>
            <a:endParaRPr lang="en-US" dirty="0"/>
          </a:p>
        </p:txBody>
      </p:sp>
      <p:sp>
        <p:nvSpPr>
          <p:cNvPr id="4" name="Rectangle 3"/>
          <p:cNvSpPr/>
          <p:nvPr/>
        </p:nvSpPr>
        <p:spPr bwMode="auto">
          <a:xfrm>
            <a:off x="274638" y="1240370"/>
            <a:ext cx="11810999" cy="2790292"/>
          </a:xfrm>
          <a:prstGeom prst="rect">
            <a:avLst/>
          </a:prstGeom>
          <a:solidFill>
            <a:schemeClr val="bg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70537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p:cNvSpPr txBox="1"/>
          <p:nvPr/>
        </p:nvSpPr>
        <p:spPr>
          <a:xfrm>
            <a:off x="6200201" y="2867433"/>
            <a:ext cx="1024961" cy="544765"/>
          </a:xfrm>
          <a:prstGeom prst="rect">
            <a:avLst/>
          </a:prstGeom>
          <a:noFill/>
        </p:spPr>
        <p:txBody>
          <a:bodyPr wrap="none" lIns="182880" tIns="146304" rIns="182880" bIns="146304" rtlCol="0">
            <a:spAutoFit/>
          </a:bodyPr>
          <a:lstStyle/>
          <a:p>
            <a:pPr>
              <a:lnSpc>
                <a:spcPct val="90000"/>
              </a:lnSpc>
              <a:spcAft>
                <a:spcPts val="600"/>
              </a:spcAft>
            </a:pPr>
            <a:r>
              <a:rPr lang="en-US" dirty="0">
                <a:gradFill>
                  <a:gsLst>
                    <a:gs pos="2917">
                      <a:schemeClr val="tx1"/>
                    </a:gs>
                    <a:gs pos="30000">
                      <a:schemeClr val="tx1"/>
                    </a:gs>
                  </a:gsLst>
                  <a:lin ang="5400000" scaled="0"/>
                </a:gradFill>
              </a:rPr>
              <a:t>Rating</a:t>
            </a:r>
          </a:p>
        </p:txBody>
      </p:sp>
      <p:sp>
        <p:nvSpPr>
          <p:cNvPr id="91" name="Rectangle 90"/>
          <p:cNvSpPr/>
          <p:nvPr/>
        </p:nvSpPr>
        <p:spPr bwMode="auto">
          <a:xfrm>
            <a:off x="2913075" y="5358384"/>
            <a:ext cx="3645482" cy="530892"/>
          </a:xfrm>
          <a:prstGeom prst="rect">
            <a:avLst/>
          </a:prstGeom>
          <a:solidFill>
            <a:schemeClr val="accent6">
              <a:lumMod val="60000"/>
              <a:lumOff val="40000"/>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2" name="Rectangle 91"/>
          <p:cNvSpPr/>
          <p:nvPr/>
        </p:nvSpPr>
        <p:spPr bwMode="auto">
          <a:xfrm>
            <a:off x="2922557" y="5945719"/>
            <a:ext cx="3636000" cy="512605"/>
          </a:xfrm>
          <a:prstGeom prst="rect">
            <a:avLst/>
          </a:prstGeom>
          <a:solidFill>
            <a:schemeClr val="accent3">
              <a:lumMod val="60000"/>
              <a:lumOff val="40000"/>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p:nvSpPr>
        <p:spPr bwMode="auto">
          <a:xfrm>
            <a:off x="2922557" y="5021262"/>
            <a:ext cx="3636000" cy="287121"/>
          </a:xfrm>
          <a:prstGeom prst="rect">
            <a:avLst/>
          </a:prstGeom>
          <a:solidFill>
            <a:schemeClr val="accent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MEGA: e.g. Mini-batch MF for recommendation</a:t>
            </a:r>
          </a:p>
        </p:txBody>
      </p:sp>
      <p:sp>
        <p:nvSpPr>
          <p:cNvPr id="3" name="Text Placeholder 2"/>
          <p:cNvSpPr>
            <a:spLocks noGrp="1"/>
          </p:cNvSpPr>
          <p:nvPr>
            <p:ph type="body" sz="quarter" idx="10"/>
          </p:nvPr>
        </p:nvSpPr>
        <p:spPr>
          <a:xfrm>
            <a:off x="274638" y="1212850"/>
            <a:ext cx="4182530" cy="683264"/>
          </a:xfrm>
        </p:spPr>
        <p:txBody>
          <a:bodyPr/>
          <a:lstStyle/>
          <a:p>
            <a:r>
              <a:rPr lang="en-US" dirty="0"/>
              <a:t>Graph View</a:t>
            </a:r>
          </a:p>
        </p:txBody>
      </p:sp>
      <p:sp>
        <p:nvSpPr>
          <p:cNvPr id="25" name="Oval 24"/>
          <p:cNvSpPr/>
          <p:nvPr/>
        </p:nvSpPr>
        <p:spPr bwMode="auto">
          <a:xfrm>
            <a:off x="2153252" y="2591078"/>
            <a:ext cx="440571" cy="440571"/>
          </a:xfrm>
          <a:prstGeom prst="ellipse">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26" name="Oval 25"/>
          <p:cNvSpPr/>
          <p:nvPr/>
        </p:nvSpPr>
        <p:spPr bwMode="auto">
          <a:xfrm>
            <a:off x="3072671" y="3461598"/>
            <a:ext cx="440571" cy="440571"/>
          </a:xfrm>
          <a:prstGeom prst="ellipse">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8" name="Oval 27"/>
          <p:cNvSpPr/>
          <p:nvPr/>
        </p:nvSpPr>
        <p:spPr bwMode="auto">
          <a:xfrm>
            <a:off x="4108301" y="2591078"/>
            <a:ext cx="440571" cy="440571"/>
          </a:xfrm>
          <a:prstGeom prst="ellipse">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9" name="Oval 28"/>
          <p:cNvSpPr/>
          <p:nvPr/>
        </p:nvSpPr>
        <p:spPr bwMode="auto">
          <a:xfrm>
            <a:off x="6112324" y="2591078"/>
            <a:ext cx="440571" cy="440571"/>
          </a:xfrm>
          <a:prstGeom prst="ellipse">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0" name="Oval 29"/>
          <p:cNvSpPr/>
          <p:nvPr/>
        </p:nvSpPr>
        <p:spPr bwMode="auto">
          <a:xfrm>
            <a:off x="7876382" y="2586630"/>
            <a:ext cx="440571" cy="440571"/>
          </a:xfrm>
          <a:prstGeom prst="ellipse">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1" name="Oval 30"/>
          <p:cNvSpPr/>
          <p:nvPr/>
        </p:nvSpPr>
        <p:spPr bwMode="auto">
          <a:xfrm>
            <a:off x="4319767" y="3461598"/>
            <a:ext cx="440571" cy="440571"/>
          </a:xfrm>
          <a:prstGeom prst="ellipse">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2" name="Oval 31"/>
          <p:cNvSpPr/>
          <p:nvPr/>
        </p:nvSpPr>
        <p:spPr bwMode="auto">
          <a:xfrm>
            <a:off x="6072784" y="3461598"/>
            <a:ext cx="440571" cy="440571"/>
          </a:xfrm>
          <a:prstGeom prst="ellipse">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3" name="Oval 32"/>
          <p:cNvSpPr/>
          <p:nvPr/>
        </p:nvSpPr>
        <p:spPr bwMode="auto">
          <a:xfrm>
            <a:off x="7573088" y="3461598"/>
            <a:ext cx="440571" cy="440571"/>
          </a:xfrm>
          <a:prstGeom prst="ellipse">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14" name="Straight Connector 13"/>
          <p:cNvCxnSpPr>
            <a:stCxn id="25" idx="4"/>
            <a:endCxn id="26" idx="0"/>
          </p:cNvCxnSpPr>
          <p:nvPr/>
        </p:nvCxnSpPr>
        <p:spPr>
          <a:xfrm>
            <a:off x="2373538" y="3031649"/>
            <a:ext cx="919419" cy="429949"/>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8" idx="4"/>
            <a:endCxn id="31" idx="0"/>
          </p:cNvCxnSpPr>
          <p:nvPr/>
        </p:nvCxnSpPr>
        <p:spPr>
          <a:xfrm>
            <a:off x="4328587" y="3031649"/>
            <a:ext cx="211466" cy="429949"/>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a:stCxn id="28" idx="4"/>
            <a:endCxn id="26" idx="0"/>
          </p:cNvCxnSpPr>
          <p:nvPr/>
        </p:nvCxnSpPr>
        <p:spPr>
          <a:xfrm flipH="1">
            <a:off x="3292957" y="3031649"/>
            <a:ext cx="1035630" cy="429949"/>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cxnSpLocks/>
            <a:stCxn id="28" idx="4"/>
            <a:endCxn id="32" idx="0"/>
          </p:cNvCxnSpPr>
          <p:nvPr/>
        </p:nvCxnSpPr>
        <p:spPr>
          <a:xfrm>
            <a:off x="4328587" y="3031649"/>
            <a:ext cx="1964483" cy="429949"/>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30" idx="4"/>
            <a:endCxn id="32" idx="0"/>
          </p:cNvCxnSpPr>
          <p:nvPr/>
        </p:nvCxnSpPr>
        <p:spPr>
          <a:xfrm flipH="1">
            <a:off x="6293070" y="3027201"/>
            <a:ext cx="1803598" cy="434397"/>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30" idx="4"/>
            <a:endCxn id="33" idx="0"/>
          </p:cNvCxnSpPr>
          <p:nvPr/>
        </p:nvCxnSpPr>
        <p:spPr>
          <a:xfrm flipH="1">
            <a:off x="7793374" y="3027201"/>
            <a:ext cx="303294" cy="434397"/>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29" idx="4"/>
            <a:endCxn id="32" idx="0"/>
          </p:cNvCxnSpPr>
          <p:nvPr/>
        </p:nvCxnSpPr>
        <p:spPr>
          <a:xfrm flipH="1">
            <a:off x="6293070" y="3031649"/>
            <a:ext cx="39540" cy="429949"/>
          </a:xfrm>
          <a:prstGeom prst="line">
            <a:avLst/>
          </a:prstGeom>
          <a:ln w="508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29" idx="4"/>
            <a:endCxn id="31" idx="0"/>
          </p:cNvCxnSpPr>
          <p:nvPr/>
        </p:nvCxnSpPr>
        <p:spPr>
          <a:xfrm flipH="1">
            <a:off x="4540053" y="3031649"/>
            <a:ext cx="1792557" cy="429949"/>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p:cNvSpPr txBox="1"/>
              <p:nvPr/>
            </p:nvSpPr>
            <p:spPr>
              <a:xfrm>
                <a:off x="2041429" y="2525131"/>
                <a:ext cx="683777" cy="572464"/>
              </a:xfrm>
              <a:prstGeom prst="rect">
                <a:avLst/>
              </a:prstGeom>
              <a:noFill/>
            </p:spPr>
            <p:txBody>
              <a:bodyPr wrap="none" lIns="182880" tIns="146304" rIns="182880" bIns="146304" rtlCol="0">
                <a:spAutoFit/>
              </a:bodyPr>
              <a:lstStyle/>
              <a:p>
                <a:pPr/>
                <a14:m>
                  <m:oMathPara xmlns:m="http://schemas.openxmlformats.org/officeDocument/2006/math">
                    <m:oMathParaPr>
                      <m:jc m:val="centerGroup"/>
                    </m:oMathParaPr>
                    <m:oMath xmlns:m="http://schemas.openxmlformats.org/officeDocument/2006/math">
                      <m:sSub>
                        <m:sSubPr>
                          <m:ctrlPr>
                            <a:rPr lang="en-US" i="1" smtClean="0">
                              <a:gradFill>
                                <a:gsLst>
                                  <a:gs pos="2917">
                                    <a:schemeClr val="tx1"/>
                                  </a:gs>
                                  <a:gs pos="30000">
                                    <a:schemeClr val="tx1"/>
                                  </a:gs>
                                </a:gsLst>
                                <a:lin ang="5400000" scaled="0"/>
                              </a:gradFill>
                              <a:latin typeface="Cambria Math" panose="02040503050406030204" pitchFamily="18" charset="0"/>
                            </a:rPr>
                          </m:ctrlPr>
                        </m:sSubPr>
                        <m:e>
                          <m:r>
                            <a:rPr lang="en-US" b="0" i="1" smtClean="0">
                              <a:gradFill>
                                <a:gsLst>
                                  <a:gs pos="2917">
                                    <a:schemeClr val="tx1"/>
                                  </a:gs>
                                  <a:gs pos="30000">
                                    <a:schemeClr val="tx1"/>
                                  </a:gs>
                                </a:gsLst>
                                <a:lin ang="5400000" scaled="0"/>
                              </a:gradFill>
                              <a:latin typeface="Cambria Math" panose="02040503050406030204" pitchFamily="18" charset="0"/>
                            </a:rPr>
                            <m:t>𝑈</m:t>
                          </m:r>
                        </m:e>
                        <m:sub>
                          <m:r>
                            <a:rPr lang="en-US" b="0" i="1" smtClean="0">
                              <a:gradFill>
                                <a:gsLst>
                                  <a:gs pos="2917">
                                    <a:schemeClr val="tx1"/>
                                  </a:gs>
                                  <a:gs pos="30000">
                                    <a:schemeClr val="tx1"/>
                                  </a:gs>
                                </a:gsLst>
                                <a:lin ang="5400000" scaled="0"/>
                              </a:gradFill>
                              <a:latin typeface="Cambria Math" panose="02040503050406030204" pitchFamily="18" charset="0"/>
                            </a:rPr>
                            <m:t>0</m:t>
                          </m:r>
                        </m:sub>
                      </m:sSub>
                    </m:oMath>
                  </m:oMathPara>
                </a14:m>
                <a:endParaRPr lang="en-US" dirty="0">
                  <a:gradFill>
                    <a:gsLst>
                      <a:gs pos="2917">
                        <a:schemeClr val="tx1"/>
                      </a:gs>
                      <a:gs pos="30000">
                        <a:schemeClr val="tx1"/>
                      </a:gs>
                    </a:gsLst>
                    <a:lin ang="5400000" scaled="0"/>
                  </a:gradFill>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2041429" y="2525131"/>
                <a:ext cx="683777" cy="57246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3988898" y="2524952"/>
                <a:ext cx="678455" cy="572464"/>
              </a:xfrm>
              <a:prstGeom prst="rect">
                <a:avLst/>
              </a:prstGeom>
              <a:noFill/>
            </p:spPr>
            <p:txBody>
              <a:bodyPr wrap="none" lIns="182880" tIns="146304" rIns="182880" bIns="146304" rtlCol="0">
                <a:spAutoFit/>
              </a:bodyPr>
              <a:lstStyle/>
              <a:p>
                <a:pPr/>
                <a14:m>
                  <m:oMathPara xmlns:m="http://schemas.openxmlformats.org/officeDocument/2006/math">
                    <m:oMathParaPr>
                      <m:jc m:val="centerGroup"/>
                    </m:oMathParaPr>
                    <m:oMath xmlns:m="http://schemas.openxmlformats.org/officeDocument/2006/math">
                      <m:sSub>
                        <m:sSubPr>
                          <m:ctrlPr>
                            <a:rPr lang="en-US" i="1" smtClean="0">
                              <a:gradFill>
                                <a:gsLst>
                                  <a:gs pos="2917">
                                    <a:schemeClr val="tx1"/>
                                  </a:gs>
                                  <a:gs pos="30000">
                                    <a:schemeClr val="tx1"/>
                                  </a:gs>
                                </a:gsLst>
                                <a:lin ang="5400000" scaled="0"/>
                              </a:gradFill>
                              <a:latin typeface="Cambria Math" panose="02040503050406030204" pitchFamily="18" charset="0"/>
                            </a:rPr>
                          </m:ctrlPr>
                        </m:sSubPr>
                        <m:e>
                          <m:r>
                            <a:rPr lang="en-US" b="0" i="1" smtClean="0">
                              <a:gradFill>
                                <a:gsLst>
                                  <a:gs pos="2917">
                                    <a:schemeClr val="tx1"/>
                                  </a:gs>
                                  <a:gs pos="30000">
                                    <a:schemeClr val="tx1"/>
                                  </a:gs>
                                </a:gsLst>
                                <a:lin ang="5400000" scaled="0"/>
                              </a:gradFill>
                              <a:latin typeface="Cambria Math" panose="02040503050406030204" pitchFamily="18" charset="0"/>
                            </a:rPr>
                            <m:t>𝑈</m:t>
                          </m:r>
                        </m:e>
                        <m:sub>
                          <m:r>
                            <a:rPr lang="en-US" b="0" i="1" smtClean="0">
                              <a:gradFill>
                                <a:gsLst>
                                  <a:gs pos="2917">
                                    <a:schemeClr val="tx1"/>
                                  </a:gs>
                                  <a:gs pos="30000">
                                    <a:schemeClr val="tx1"/>
                                  </a:gs>
                                </a:gsLst>
                                <a:lin ang="5400000" scaled="0"/>
                              </a:gradFill>
                              <a:latin typeface="Cambria Math" panose="02040503050406030204" pitchFamily="18" charset="0"/>
                            </a:rPr>
                            <m:t>1</m:t>
                          </m:r>
                        </m:sub>
                      </m:sSub>
                    </m:oMath>
                  </m:oMathPara>
                </a14:m>
                <a:endParaRPr lang="en-US" dirty="0">
                  <a:gradFill>
                    <a:gsLst>
                      <a:gs pos="2917">
                        <a:schemeClr val="tx1"/>
                      </a:gs>
                      <a:gs pos="30000">
                        <a:schemeClr val="tx1"/>
                      </a:gs>
                    </a:gsLst>
                    <a:lin ang="5400000" scaled="0"/>
                  </a:gradFill>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3988898" y="2524952"/>
                <a:ext cx="678455" cy="572464"/>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4236332" y="3398273"/>
                <a:ext cx="608500" cy="572464"/>
              </a:xfrm>
              <a:prstGeom prst="rect">
                <a:avLst/>
              </a:prstGeom>
              <a:noFill/>
            </p:spPr>
            <p:txBody>
              <a:bodyPr wrap="none" lIns="182880" tIns="146304" rIns="182880" bIns="146304" rtlCol="0">
                <a:spAutoFit/>
              </a:bodyPr>
              <a:lstStyle/>
              <a:p>
                <a:pPr/>
                <a14:m>
                  <m:oMathPara xmlns:m="http://schemas.openxmlformats.org/officeDocument/2006/math">
                    <m:oMathParaPr>
                      <m:jc m:val="centerGroup"/>
                    </m:oMathParaPr>
                    <m:oMath xmlns:m="http://schemas.openxmlformats.org/officeDocument/2006/math">
                      <m:sSub>
                        <m:sSubPr>
                          <m:ctrlPr>
                            <a:rPr lang="en-US" i="1" smtClean="0">
                              <a:gradFill>
                                <a:gsLst>
                                  <a:gs pos="2917">
                                    <a:schemeClr val="tx1"/>
                                  </a:gs>
                                  <a:gs pos="30000">
                                    <a:schemeClr val="tx1"/>
                                  </a:gs>
                                </a:gsLst>
                                <a:lin ang="5400000" scaled="0"/>
                              </a:gradFill>
                              <a:latin typeface="Cambria Math" panose="02040503050406030204" pitchFamily="18" charset="0"/>
                            </a:rPr>
                          </m:ctrlPr>
                        </m:sSubPr>
                        <m:e>
                          <m:r>
                            <a:rPr lang="en-US" altLang="zh-CN" b="0" i="1" smtClean="0">
                              <a:gradFill>
                                <a:gsLst>
                                  <a:gs pos="2917">
                                    <a:schemeClr val="tx1"/>
                                  </a:gs>
                                  <a:gs pos="30000">
                                    <a:schemeClr val="tx1"/>
                                  </a:gs>
                                </a:gsLst>
                                <a:lin ang="5400000" scaled="0"/>
                              </a:gradFill>
                              <a:latin typeface="Cambria Math" panose="02040503050406030204" pitchFamily="18" charset="0"/>
                            </a:rPr>
                            <m:t>𝐼</m:t>
                          </m:r>
                        </m:e>
                        <m:sub>
                          <m:r>
                            <a:rPr lang="en-US" b="0" i="1" smtClean="0">
                              <a:gradFill>
                                <a:gsLst>
                                  <a:gs pos="2917">
                                    <a:schemeClr val="tx1"/>
                                  </a:gs>
                                  <a:gs pos="30000">
                                    <a:schemeClr val="tx1"/>
                                  </a:gs>
                                </a:gsLst>
                                <a:lin ang="5400000" scaled="0"/>
                              </a:gradFill>
                              <a:latin typeface="Cambria Math" panose="02040503050406030204" pitchFamily="18" charset="0"/>
                            </a:rPr>
                            <m:t>1</m:t>
                          </m:r>
                        </m:sub>
                      </m:sSub>
                    </m:oMath>
                  </m:oMathPara>
                </a14:m>
                <a:endParaRPr lang="en-US" dirty="0">
                  <a:gradFill>
                    <a:gsLst>
                      <a:gs pos="2917">
                        <a:schemeClr val="tx1"/>
                      </a:gs>
                      <a:gs pos="30000">
                        <a:schemeClr val="tx1"/>
                      </a:gs>
                    </a:gsLst>
                    <a:lin ang="5400000" scaled="0"/>
                  </a:gradFill>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4236332" y="3398273"/>
                <a:ext cx="608500" cy="57246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6016217" y="3395651"/>
                <a:ext cx="579838" cy="594778"/>
              </a:xfrm>
              <a:prstGeom prst="rect">
                <a:avLst/>
              </a:prstGeom>
              <a:noFill/>
            </p:spPr>
            <p:txBody>
              <a:bodyPr wrap="none" lIns="182880" tIns="146304" rIns="182880" bIns="146304" rtlCol="0">
                <a:spAutoFit/>
              </a:bodyPr>
              <a:lstStyle/>
              <a:p>
                <a:pPr/>
                <a14:m>
                  <m:oMathPara xmlns:m="http://schemas.openxmlformats.org/officeDocument/2006/math">
                    <m:oMathParaPr>
                      <m:jc m:val="centerGroup"/>
                    </m:oMathParaPr>
                    <m:oMath xmlns:m="http://schemas.openxmlformats.org/officeDocument/2006/math">
                      <m:sSub>
                        <m:sSubPr>
                          <m:ctrlPr>
                            <a:rPr lang="en-US" i="1" smtClean="0">
                              <a:gradFill>
                                <a:gsLst>
                                  <a:gs pos="2917">
                                    <a:schemeClr val="tx1"/>
                                  </a:gs>
                                  <a:gs pos="30000">
                                    <a:schemeClr val="tx1"/>
                                  </a:gs>
                                </a:gsLst>
                                <a:lin ang="5400000" scaled="0"/>
                              </a:gradFill>
                              <a:latin typeface="Cambria Math" panose="02040503050406030204" pitchFamily="18" charset="0"/>
                            </a:rPr>
                          </m:ctrlPr>
                        </m:sSubPr>
                        <m:e>
                          <m:r>
                            <a:rPr lang="en-US" altLang="zh-CN" b="0" i="1" smtClean="0">
                              <a:gradFill>
                                <a:gsLst>
                                  <a:gs pos="2917">
                                    <a:schemeClr val="tx1"/>
                                  </a:gs>
                                  <a:gs pos="30000">
                                    <a:schemeClr val="tx1"/>
                                  </a:gs>
                                </a:gsLst>
                                <a:lin ang="5400000" scaled="0"/>
                              </a:gradFill>
                              <a:latin typeface="Cambria Math" panose="02040503050406030204" pitchFamily="18" charset="0"/>
                            </a:rPr>
                            <m:t>𝐼</m:t>
                          </m:r>
                        </m:e>
                        <m:sub>
                          <m:r>
                            <a:rPr lang="en-US" altLang="zh-CN" b="0" i="1" smtClean="0">
                              <a:gradFill>
                                <a:gsLst>
                                  <a:gs pos="2917">
                                    <a:schemeClr val="tx1"/>
                                  </a:gs>
                                  <a:gs pos="30000">
                                    <a:schemeClr val="tx1"/>
                                  </a:gs>
                                </a:gsLst>
                                <a:lin ang="5400000" scaled="0"/>
                              </a:gradFill>
                              <a:latin typeface="Cambria Math" panose="02040503050406030204" pitchFamily="18" charset="0"/>
                            </a:rPr>
                            <m:t>𝑗</m:t>
                          </m:r>
                        </m:sub>
                      </m:sSub>
                    </m:oMath>
                  </m:oMathPara>
                </a14:m>
                <a:endParaRPr lang="en-US" dirty="0">
                  <a:gradFill>
                    <a:gsLst>
                      <a:gs pos="2917">
                        <a:schemeClr val="tx1"/>
                      </a:gs>
                      <a:gs pos="30000">
                        <a:schemeClr val="tx1"/>
                      </a:gs>
                    </a:gsLst>
                    <a:lin ang="5400000" scaled="0"/>
                  </a:gradFill>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6016217" y="3395651"/>
                <a:ext cx="579838" cy="59477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7482454" y="3391495"/>
                <a:ext cx="621837" cy="572464"/>
              </a:xfrm>
              <a:prstGeom prst="rect">
                <a:avLst/>
              </a:prstGeom>
              <a:noFill/>
            </p:spPr>
            <p:txBody>
              <a:bodyPr wrap="none" lIns="182880" tIns="146304" rIns="182880" bIns="146304" rtlCol="0">
                <a:spAutoFit/>
              </a:bodyPr>
              <a:lstStyle/>
              <a:p>
                <a:pPr/>
                <a14:m>
                  <m:oMathPara xmlns:m="http://schemas.openxmlformats.org/officeDocument/2006/math">
                    <m:oMathParaPr>
                      <m:jc m:val="centerGroup"/>
                    </m:oMathParaPr>
                    <m:oMath xmlns:m="http://schemas.openxmlformats.org/officeDocument/2006/math">
                      <m:sSub>
                        <m:sSubPr>
                          <m:ctrlPr>
                            <a:rPr lang="en-US" i="1" smtClean="0">
                              <a:gradFill>
                                <a:gsLst>
                                  <a:gs pos="2917">
                                    <a:schemeClr val="tx1"/>
                                  </a:gs>
                                  <a:gs pos="30000">
                                    <a:schemeClr val="tx1"/>
                                  </a:gs>
                                </a:gsLst>
                                <a:lin ang="5400000" scaled="0"/>
                              </a:gradFill>
                              <a:latin typeface="Cambria Math" panose="02040503050406030204" pitchFamily="18" charset="0"/>
                            </a:rPr>
                          </m:ctrlPr>
                        </m:sSubPr>
                        <m:e>
                          <m:r>
                            <a:rPr lang="en-US" altLang="zh-CN" b="0" i="1" smtClean="0">
                              <a:gradFill>
                                <a:gsLst>
                                  <a:gs pos="2917">
                                    <a:schemeClr val="tx1"/>
                                  </a:gs>
                                  <a:gs pos="30000">
                                    <a:schemeClr val="tx1"/>
                                  </a:gs>
                                </a:gsLst>
                                <a:lin ang="5400000" scaled="0"/>
                              </a:gradFill>
                              <a:latin typeface="Cambria Math" panose="02040503050406030204" pitchFamily="18" charset="0"/>
                            </a:rPr>
                            <m:t>𝐼</m:t>
                          </m:r>
                        </m:e>
                        <m:sub>
                          <m:r>
                            <m:rPr>
                              <m:sty m:val="p"/>
                            </m:rPr>
                            <a:rPr lang="en-US" altLang="zh-CN" i="1">
                              <a:gradFill>
                                <a:gsLst>
                                  <a:gs pos="2917">
                                    <a:schemeClr val="tx1"/>
                                  </a:gs>
                                  <a:gs pos="30000">
                                    <a:schemeClr val="tx1"/>
                                  </a:gs>
                                </a:gsLst>
                                <a:lin ang="5400000" scaled="0"/>
                              </a:gradFill>
                              <a:latin typeface="Cambria Math" panose="02040503050406030204" pitchFamily="18" charset="0"/>
                            </a:rPr>
                            <m:t>n</m:t>
                          </m:r>
                        </m:sub>
                      </m:sSub>
                    </m:oMath>
                  </m:oMathPara>
                </a14:m>
                <a:endParaRPr lang="en-US" dirty="0">
                  <a:gradFill>
                    <a:gsLst>
                      <a:gs pos="2917">
                        <a:schemeClr val="tx1"/>
                      </a:gs>
                      <a:gs pos="30000">
                        <a:schemeClr val="tx1"/>
                      </a:gs>
                    </a:gsLst>
                    <a:lin ang="5400000" scaled="0"/>
                  </a:gradFill>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7482454" y="3391495"/>
                <a:ext cx="621837" cy="572464"/>
              </a:xfrm>
              <a:prstGeom prst="rect">
                <a:avLst/>
              </a:prstGeom>
              <a:blipFill>
                <a:blip r:embed="rId7"/>
                <a:stretch>
                  <a:fillRect/>
                </a:stretch>
              </a:blipFill>
            </p:spPr>
            <p:txBody>
              <a:bodyPr/>
              <a:lstStyle/>
              <a:p>
                <a:r>
                  <a:rPr lang="en-US">
                    <a:noFill/>
                  </a:rPr>
                  <a:t> </a:t>
                </a:r>
              </a:p>
            </p:txBody>
          </p:sp>
        </mc:Fallback>
      </mc:AlternateContent>
      <p:sp>
        <p:nvSpPr>
          <p:cNvPr id="68" name="TextBox 67"/>
          <p:cNvSpPr txBox="1"/>
          <p:nvPr/>
        </p:nvSpPr>
        <p:spPr>
          <a:xfrm>
            <a:off x="5097512" y="2478519"/>
            <a:ext cx="539250" cy="572464"/>
          </a:xfrm>
          <a:prstGeom prst="rect">
            <a:avLst/>
          </a:prstGeom>
          <a:noFill/>
        </p:spPr>
        <p:txBody>
          <a:bodyPr wrap="none" lIns="182880" tIns="146304" rIns="182880" bIns="146304" rtlCol="0">
            <a:spAutoFit/>
          </a:bodyPr>
          <a:lstStyle/>
          <a:p>
            <a:r>
              <a:rPr lang="en-US" altLang="zh-CN" dirty="0">
                <a:solidFill>
                  <a:srgbClr val="000000"/>
                </a:solidFill>
              </a:rPr>
              <a:t>…</a:t>
            </a:r>
            <a:endParaRPr lang="en-US" dirty="0">
              <a:solidFill>
                <a:srgbClr val="000000"/>
              </a:solidFill>
            </a:endParaRPr>
          </a:p>
        </p:txBody>
      </p:sp>
      <p:sp>
        <p:nvSpPr>
          <p:cNvPr id="70" name="TextBox 69"/>
          <p:cNvSpPr txBox="1"/>
          <p:nvPr/>
        </p:nvSpPr>
        <p:spPr>
          <a:xfrm>
            <a:off x="5143931" y="3387460"/>
            <a:ext cx="539250" cy="572464"/>
          </a:xfrm>
          <a:prstGeom prst="rect">
            <a:avLst/>
          </a:prstGeom>
          <a:noFill/>
        </p:spPr>
        <p:txBody>
          <a:bodyPr wrap="none" lIns="182880" tIns="146304" rIns="182880" bIns="146304" rtlCol="0">
            <a:spAutoFit/>
          </a:bodyPr>
          <a:lstStyle/>
          <a:p>
            <a:r>
              <a:rPr lang="en-US" altLang="zh-CN" dirty="0">
                <a:solidFill>
                  <a:srgbClr val="000000"/>
                </a:solidFill>
              </a:rPr>
              <a:t>…</a:t>
            </a:r>
            <a:endParaRPr lang="en-US" dirty="0">
              <a:solidFill>
                <a:srgbClr val="000000"/>
              </a:solidFill>
            </a:endParaRPr>
          </a:p>
        </p:txBody>
      </p:sp>
      <p:sp>
        <p:nvSpPr>
          <p:cNvPr id="71" name="TextBox 70"/>
          <p:cNvSpPr txBox="1"/>
          <p:nvPr/>
        </p:nvSpPr>
        <p:spPr>
          <a:xfrm>
            <a:off x="6773012" y="3382697"/>
            <a:ext cx="539250" cy="572464"/>
          </a:xfrm>
          <a:prstGeom prst="rect">
            <a:avLst/>
          </a:prstGeom>
          <a:noFill/>
        </p:spPr>
        <p:txBody>
          <a:bodyPr wrap="none" lIns="182880" tIns="146304" rIns="182880" bIns="146304" rtlCol="0">
            <a:spAutoFit/>
          </a:bodyPr>
          <a:lstStyle/>
          <a:p>
            <a:r>
              <a:rPr lang="en-US" altLang="zh-CN" dirty="0">
                <a:solidFill>
                  <a:srgbClr val="000000"/>
                </a:solidFill>
              </a:rPr>
              <a:t>…</a:t>
            </a:r>
            <a:endParaRPr lang="en-US" dirty="0">
              <a:solidFill>
                <a:srgbClr val="000000"/>
              </a:solidFill>
            </a:endParaRPr>
          </a:p>
        </p:txBody>
      </p:sp>
      <p:sp>
        <p:nvSpPr>
          <p:cNvPr id="72" name="TextBox 71"/>
          <p:cNvSpPr txBox="1"/>
          <p:nvPr/>
        </p:nvSpPr>
        <p:spPr>
          <a:xfrm>
            <a:off x="6949652" y="2478519"/>
            <a:ext cx="539250" cy="572464"/>
          </a:xfrm>
          <a:prstGeom prst="rect">
            <a:avLst/>
          </a:prstGeom>
          <a:noFill/>
        </p:spPr>
        <p:txBody>
          <a:bodyPr wrap="none" lIns="182880" tIns="146304" rIns="182880" bIns="146304" rtlCol="0">
            <a:spAutoFit/>
          </a:bodyPr>
          <a:lstStyle/>
          <a:p>
            <a:r>
              <a:rPr lang="en-US" altLang="zh-CN" dirty="0">
                <a:solidFill>
                  <a:srgbClr val="000000"/>
                </a:solidFill>
              </a:rPr>
              <a:t>…</a:t>
            </a:r>
            <a:endParaRPr lang="en-US" dirty="0">
              <a:solidFill>
                <a:srgbClr val="000000"/>
              </a:solidFill>
            </a:endParaRPr>
          </a:p>
        </p:txBody>
      </p:sp>
      <p:sp>
        <p:nvSpPr>
          <p:cNvPr id="75" name="TextBox 74"/>
          <p:cNvSpPr txBox="1"/>
          <p:nvPr/>
        </p:nvSpPr>
        <p:spPr>
          <a:xfrm>
            <a:off x="2947322" y="4455742"/>
            <a:ext cx="3600401" cy="2059025"/>
          </a:xfrm>
          <a:prstGeom prst="rect">
            <a:avLst/>
          </a:prstGeom>
          <a:noFill/>
          <a:ln>
            <a:noFill/>
          </a:ln>
        </p:spPr>
        <p:txBody>
          <a:bodyPr wrap="square" rtlCol="0">
            <a:spAutoFit/>
          </a:bodyPr>
          <a:lstStyle/>
          <a:p>
            <a:pPr>
              <a:lnSpc>
                <a:spcPct val="90000"/>
              </a:lnSpc>
              <a:spcBef>
                <a:spcPct val="20000"/>
              </a:spcBef>
              <a:buSzPct val="90000"/>
            </a:pPr>
            <a:r>
              <a:rPr lang="en-US" altLang="zh-CN" dirty="0">
                <a:gradFill>
                  <a:gsLst>
                    <a:gs pos="1250">
                      <a:schemeClr val="tx2"/>
                    </a:gs>
                    <a:gs pos="99000">
                      <a:schemeClr val="tx2"/>
                    </a:gs>
                  </a:gsLst>
                  <a:lin ang="5400000" scaled="0"/>
                </a:gradFill>
                <a:latin typeface="+mj-lt"/>
              </a:rPr>
              <a:t>Exchange(</a:t>
            </a:r>
            <a:r>
              <a:rPr lang="en-US" altLang="zh-CN" dirty="0" err="1">
                <a:gradFill>
                  <a:gsLst>
                    <a:gs pos="1250">
                      <a:schemeClr val="tx2"/>
                    </a:gs>
                    <a:gs pos="99000">
                      <a:schemeClr val="tx2"/>
                    </a:gs>
                  </a:gsLst>
                  <a:lin ang="5400000" scaled="0"/>
                </a:gradFill>
                <a:latin typeface="+mj-lt"/>
              </a:rPr>
              <a:t>v_user</a:t>
            </a:r>
            <a:r>
              <a:rPr lang="en-US" altLang="zh-CN" dirty="0">
                <a:gradFill>
                  <a:gsLst>
                    <a:gs pos="1250">
                      <a:schemeClr val="tx2"/>
                    </a:gs>
                    <a:gs pos="99000">
                      <a:schemeClr val="tx2"/>
                    </a:gs>
                  </a:gsLst>
                  <a:lin ang="5400000" scaled="0"/>
                </a:gradFill>
                <a:latin typeface="+mj-lt"/>
              </a:rPr>
              <a:t>, </a:t>
            </a:r>
            <a:r>
              <a:rPr lang="en-US" altLang="zh-CN" dirty="0" err="1">
                <a:gradFill>
                  <a:gsLst>
                    <a:gs pos="1250">
                      <a:schemeClr val="tx2"/>
                    </a:gs>
                    <a:gs pos="99000">
                      <a:schemeClr val="tx2"/>
                    </a:gs>
                  </a:gsLst>
                  <a:lin ang="5400000" scaled="0"/>
                </a:gradFill>
                <a:latin typeface="+mj-lt"/>
              </a:rPr>
              <a:t>v_item</a:t>
            </a:r>
            <a:r>
              <a:rPr lang="en-US" altLang="zh-CN" dirty="0">
                <a:gradFill>
                  <a:gsLst>
                    <a:gs pos="1250">
                      <a:schemeClr val="tx2"/>
                    </a:gs>
                    <a:gs pos="99000">
                      <a:schemeClr val="tx2"/>
                    </a:gs>
                  </a:gsLst>
                  <a:lin ang="5400000" scaled="0"/>
                </a:gradFill>
                <a:latin typeface="+mj-lt"/>
              </a:rPr>
              <a:t>, edge, </a:t>
            </a:r>
            <a:r>
              <a:rPr lang="en-US" altLang="zh-CN" dirty="0" err="1">
                <a:gradFill>
                  <a:gsLst>
                    <a:gs pos="1250">
                      <a:schemeClr val="tx2"/>
                    </a:gs>
                    <a:gs pos="99000">
                      <a:schemeClr val="tx2"/>
                    </a:gs>
                  </a:gsLst>
                  <a:lin ang="5400000" scaled="0"/>
                </a:gradFill>
                <a:latin typeface="+mj-lt"/>
              </a:rPr>
              <a:t>a_user</a:t>
            </a:r>
            <a:r>
              <a:rPr lang="en-US" altLang="zh-CN" dirty="0">
                <a:gradFill>
                  <a:gsLst>
                    <a:gs pos="1250">
                      <a:schemeClr val="tx2"/>
                    </a:gs>
                    <a:gs pos="99000">
                      <a:schemeClr val="tx2"/>
                    </a:gs>
                  </a:gsLst>
                  <a:lin ang="5400000" scaled="0"/>
                </a:gradFill>
                <a:latin typeface="+mj-lt"/>
              </a:rPr>
              <a:t>, </a:t>
            </a:r>
            <a:r>
              <a:rPr lang="en-US" altLang="zh-CN" dirty="0" err="1">
                <a:gradFill>
                  <a:gsLst>
                    <a:gs pos="1250">
                      <a:schemeClr val="tx2"/>
                    </a:gs>
                    <a:gs pos="99000">
                      <a:schemeClr val="tx2"/>
                    </a:gs>
                  </a:gsLst>
                  <a:lin ang="5400000" scaled="0"/>
                </a:gradFill>
                <a:latin typeface="+mj-lt"/>
              </a:rPr>
              <a:t>a_item</a:t>
            </a:r>
            <a:r>
              <a:rPr lang="en-US" altLang="zh-CN" dirty="0">
                <a:gradFill>
                  <a:gsLst>
                    <a:gs pos="1250">
                      <a:schemeClr val="tx2"/>
                    </a:gs>
                    <a:gs pos="99000">
                      <a:schemeClr val="tx2"/>
                    </a:gs>
                  </a:gsLst>
                  <a:lin ang="5400000" scaled="0"/>
                </a:gradFill>
                <a:latin typeface="+mj-lt"/>
              </a:rPr>
              <a:t>, context)</a:t>
            </a:r>
          </a:p>
          <a:p>
            <a:pPr>
              <a:lnSpc>
                <a:spcPct val="90000"/>
              </a:lnSpc>
              <a:spcBef>
                <a:spcPct val="20000"/>
              </a:spcBef>
              <a:buSzPct val="90000"/>
            </a:pPr>
            <a:r>
              <a:rPr lang="en-US" altLang="zh-CN" dirty="0">
                <a:gradFill>
                  <a:gsLst>
                    <a:gs pos="1250">
                      <a:schemeClr val="tx2"/>
                    </a:gs>
                    <a:gs pos="99000">
                      <a:schemeClr val="tx2"/>
                    </a:gs>
                  </a:gsLst>
                  <a:lin ang="5400000" scaled="0"/>
                </a:gradFill>
                <a:latin typeface="+mj-lt"/>
              </a:rPr>
              <a:t> </a:t>
            </a:r>
            <a:r>
              <a:rPr lang="en-US" altLang="zh-CN" dirty="0" err="1">
                <a:latin typeface="+mj-lt"/>
              </a:rPr>
              <a:t>pred</a:t>
            </a:r>
            <a:r>
              <a:rPr lang="en-US" altLang="zh-CN" dirty="0">
                <a:latin typeface="+mj-lt"/>
              </a:rPr>
              <a:t>=</a:t>
            </a:r>
            <a:r>
              <a:rPr lang="en-US" altLang="zh-CN" dirty="0" err="1">
                <a:latin typeface="+mj-lt"/>
              </a:rPr>
              <a:t>PredictRating</a:t>
            </a:r>
            <a:r>
              <a:rPr lang="en-US" altLang="zh-CN" dirty="0">
                <a:latin typeface="+mj-lt"/>
              </a:rPr>
              <a:t>(</a:t>
            </a:r>
            <a:r>
              <a:rPr lang="en-US" altLang="zh-CN" dirty="0" err="1">
                <a:latin typeface="+mj-lt"/>
              </a:rPr>
              <a:t>v_user</a:t>
            </a:r>
            <a:r>
              <a:rPr lang="en-US" altLang="zh-CN" dirty="0">
                <a:latin typeface="+mj-lt"/>
              </a:rPr>
              <a:t>, </a:t>
            </a:r>
            <a:r>
              <a:rPr lang="en-US" altLang="zh-CN" dirty="0" err="1">
                <a:latin typeface="+mj-lt"/>
              </a:rPr>
              <a:t>v_item</a:t>
            </a:r>
            <a:r>
              <a:rPr lang="en-US" altLang="zh-CN" dirty="0">
                <a:latin typeface="+mj-lt"/>
              </a:rPr>
              <a:t>);</a:t>
            </a:r>
          </a:p>
          <a:p>
            <a:pPr>
              <a:lnSpc>
                <a:spcPct val="90000"/>
              </a:lnSpc>
              <a:spcBef>
                <a:spcPct val="20000"/>
              </a:spcBef>
              <a:buSzPct val="90000"/>
            </a:pPr>
            <a:r>
              <a:rPr lang="en-US" altLang="zh-CN" dirty="0">
                <a:latin typeface="+mj-lt"/>
              </a:rPr>
              <a:t> loss=</a:t>
            </a:r>
            <a:r>
              <a:rPr lang="en-US" altLang="zh-CN" dirty="0" err="1">
                <a:latin typeface="+mj-lt"/>
              </a:rPr>
              <a:t>edge.rating</a:t>
            </a:r>
            <a:r>
              <a:rPr lang="en-US" altLang="zh-CN" dirty="0">
                <a:latin typeface="+mj-lt"/>
              </a:rPr>
              <a:t>–</a:t>
            </a:r>
            <a:r>
              <a:rPr lang="en-US" altLang="zh-CN" dirty="0" err="1">
                <a:latin typeface="+mj-lt"/>
              </a:rPr>
              <a:t>pred</a:t>
            </a:r>
            <a:r>
              <a:rPr lang="en-US" altLang="zh-CN" dirty="0">
                <a:latin typeface="+mj-lt"/>
              </a:rPr>
              <a:t>;</a:t>
            </a:r>
          </a:p>
          <a:p>
            <a:pPr>
              <a:lnSpc>
                <a:spcPct val="90000"/>
              </a:lnSpc>
              <a:spcBef>
                <a:spcPct val="20000"/>
              </a:spcBef>
              <a:buSzPct val="90000"/>
            </a:pPr>
            <a:r>
              <a:rPr lang="en-US" altLang="zh-CN" dirty="0">
                <a:latin typeface="+mj-lt"/>
              </a:rPr>
              <a:t> </a:t>
            </a:r>
            <a:r>
              <a:rPr lang="en-US" altLang="zh-CN" dirty="0" err="1">
                <a:latin typeface="+mj-lt"/>
              </a:rPr>
              <a:t>context.loss</a:t>
            </a:r>
            <a:r>
              <a:rPr lang="en-US" altLang="zh-CN" dirty="0">
                <a:latin typeface="+mj-lt"/>
              </a:rPr>
              <a:t>+=loss^2;</a:t>
            </a:r>
          </a:p>
          <a:p>
            <a:pPr>
              <a:lnSpc>
                <a:spcPct val="90000"/>
              </a:lnSpc>
              <a:spcBef>
                <a:spcPct val="20000"/>
              </a:spcBef>
              <a:buSzPct val="90000"/>
            </a:pPr>
            <a:r>
              <a:rPr lang="en-US" altLang="zh-CN" dirty="0">
                <a:latin typeface="+mj-lt"/>
              </a:rPr>
              <a:t> (</a:t>
            </a:r>
            <a:r>
              <a:rPr lang="en-US" altLang="zh-CN" dirty="0" err="1">
                <a:latin typeface="+mj-lt"/>
              </a:rPr>
              <a:t>a_user</a:t>
            </a:r>
            <a:r>
              <a:rPr lang="en-US" altLang="zh-CN" dirty="0">
                <a:latin typeface="+mj-lt"/>
              </a:rPr>
              <a:t>, </a:t>
            </a:r>
            <a:r>
              <a:rPr lang="en-US" altLang="zh-CN" dirty="0" err="1">
                <a:latin typeface="+mj-lt"/>
              </a:rPr>
              <a:t>a_item</a:t>
            </a:r>
            <a:r>
              <a:rPr lang="en-US" altLang="zh-CN" dirty="0">
                <a:latin typeface="+mj-lt"/>
              </a:rPr>
              <a:t>)+=Gradient(loss, </a:t>
            </a:r>
            <a:r>
              <a:rPr lang="en-US" altLang="zh-CN" dirty="0" err="1">
                <a:latin typeface="+mj-lt"/>
              </a:rPr>
              <a:t>v_user</a:t>
            </a:r>
            <a:r>
              <a:rPr lang="en-US" altLang="zh-CN" dirty="0">
                <a:latin typeface="+mj-lt"/>
              </a:rPr>
              <a:t>, </a:t>
            </a:r>
            <a:r>
              <a:rPr lang="en-US" altLang="zh-CN" dirty="0" err="1">
                <a:latin typeface="+mj-lt"/>
              </a:rPr>
              <a:t>v_item</a:t>
            </a:r>
            <a:r>
              <a:rPr lang="en-US" altLang="zh-CN" dirty="0">
                <a:latin typeface="+mj-lt"/>
              </a:rPr>
              <a:t>);</a:t>
            </a:r>
          </a:p>
        </p:txBody>
      </p:sp>
      <p:sp>
        <p:nvSpPr>
          <p:cNvPr id="76" name="Rounded Rectangle 75"/>
          <p:cNvSpPr/>
          <p:nvPr/>
        </p:nvSpPr>
        <p:spPr>
          <a:xfrm>
            <a:off x="2922557" y="4397621"/>
            <a:ext cx="3636000" cy="2164854"/>
          </a:xfrm>
          <a:prstGeom prst="roundRect">
            <a:avLst>
              <a:gd name="adj" fmla="val 4155"/>
            </a:avLst>
          </a:prstGeom>
          <a:noFill/>
          <a:ln w="19050">
            <a:solidFill>
              <a:schemeClr val="tx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TextBox 55"/>
          <p:cNvSpPr txBox="1"/>
          <p:nvPr/>
        </p:nvSpPr>
        <p:spPr>
          <a:xfrm>
            <a:off x="7265638" y="4455742"/>
            <a:ext cx="2224700" cy="895630"/>
          </a:xfrm>
          <a:prstGeom prst="rect">
            <a:avLst/>
          </a:prstGeom>
          <a:noFill/>
          <a:ln>
            <a:noFill/>
          </a:ln>
        </p:spPr>
        <p:txBody>
          <a:bodyPr wrap="square" rtlCol="0">
            <a:spAutoFit/>
          </a:bodyPr>
          <a:lstStyle/>
          <a:p>
            <a:pPr>
              <a:lnSpc>
                <a:spcPct val="90000"/>
              </a:lnSpc>
              <a:spcBef>
                <a:spcPct val="20000"/>
              </a:spcBef>
              <a:buSzPct val="90000"/>
            </a:pPr>
            <a:r>
              <a:rPr lang="en-US" altLang="zh-CN" dirty="0">
                <a:gradFill>
                  <a:gsLst>
                    <a:gs pos="1250">
                      <a:schemeClr val="tx2"/>
                    </a:gs>
                    <a:gs pos="99000">
                      <a:schemeClr val="tx2"/>
                    </a:gs>
                  </a:gsLst>
                  <a:lin ang="5400000" scaled="0"/>
                </a:gradFill>
                <a:latin typeface="+mj-lt"/>
              </a:rPr>
              <a:t>Apply(</a:t>
            </a:r>
            <a:r>
              <a:rPr lang="en-US" altLang="zh-CN" dirty="0" err="1">
                <a:gradFill>
                  <a:gsLst>
                    <a:gs pos="1250">
                      <a:schemeClr val="tx2"/>
                    </a:gs>
                    <a:gs pos="99000">
                      <a:schemeClr val="tx2"/>
                    </a:gs>
                  </a:gsLst>
                  <a:lin ang="5400000" scaled="0"/>
                </a:gradFill>
                <a:latin typeface="+mj-lt"/>
              </a:rPr>
              <a:t>ver</a:t>
            </a:r>
            <a:r>
              <a:rPr lang="en-US" altLang="zh-CN" dirty="0">
                <a:gradFill>
                  <a:gsLst>
                    <a:gs pos="1250">
                      <a:schemeClr val="tx2"/>
                    </a:gs>
                    <a:gs pos="99000">
                      <a:schemeClr val="tx2"/>
                    </a:gs>
                  </a:gsLst>
                  <a:lin ang="5400000" scaled="0"/>
                </a:gradFill>
                <a:latin typeface="+mj-lt"/>
              </a:rPr>
              <a:t>, </a:t>
            </a:r>
            <a:r>
              <a:rPr lang="en-US" altLang="zh-CN" dirty="0" err="1">
                <a:gradFill>
                  <a:gsLst>
                    <a:gs pos="1250">
                      <a:schemeClr val="tx2"/>
                    </a:gs>
                    <a:gs pos="99000">
                      <a:schemeClr val="tx2"/>
                    </a:gs>
                  </a:gsLst>
                  <a:lin ang="5400000" scaled="0"/>
                </a:gradFill>
                <a:latin typeface="+mj-lt"/>
              </a:rPr>
              <a:t>accum</a:t>
            </a:r>
            <a:r>
              <a:rPr lang="en-US" altLang="zh-CN" dirty="0">
                <a:gradFill>
                  <a:gsLst>
                    <a:gs pos="1250">
                      <a:schemeClr val="tx2"/>
                    </a:gs>
                    <a:gs pos="99000">
                      <a:schemeClr val="tx2"/>
                    </a:gs>
                  </a:gsLst>
                  <a:lin ang="5400000" scaled="0"/>
                </a:gradFill>
                <a:latin typeface="+mj-lt"/>
              </a:rPr>
              <a:t>, context)</a:t>
            </a:r>
          </a:p>
          <a:p>
            <a:pPr>
              <a:lnSpc>
                <a:spcPct val="90000"/>
              </a:lnSpc>
              <a:spcBef>
                <a:spcPct val="20000"/>
              </a:spcBef>
              <a:buSzPct val="90000"/>
            </a:pPr>
            <a:r>
              <a:rPr lang="en-US" altLang="zh-CN" dirty="0">
                <a:latin typeface="+mj-lt"/>
              </a:rPr>
              <a:t>  </a:t>
            </a:r>
            <a:r>
              <a:rPr lang="en-US" altLang="zh-CN" dirty="0" err="1">
                <a:latin typeface="+mj-lt"/>
              </a:rPr>
              <a:t>ver.data</a:t>
            </a:r>
            <a:r>
              <a:rPr lang="en-US" altLang="zh-CN" dirty="0">
                <a:latin typeface="+mj-lt"/>
              </a:rPr>
              <a:t> +=</a:t>
            </a:r>
            <a:r>
              <a:rPr lang="en-US" altLang="zh-CN" dirty="0" err="1">
                <a:latin typeface="+mj-lt"/>
              </a:rPr>
              <a:t>accum</a:t>
            </a:r>
            <a:r>
              <a:rPr lang="en-US" altLang="zh-CN" dirty="0">
                <a:latin typeface="+mj-lt"/>
              </a:rPr>
              <a:t>;</a:t>
            </a:r>
          </a:p>
        </p:txBody>
      </p:sp>
      <p:sp>
        <p:nvSpPr>
          <p:cNvPr id="58" name="Rounded Rectangle 57"/>
          <p:cNvSpPr/>
          <p:nvPr/>
        </p:nvSpPr>
        <p:spPr>
          <a:xfrm>
            <a:off x="7240873" y="4397621"/>
            <a:ext cx="2322898" cy="2164854"/>
          </a:xfrm>
          <a:prstGeom prst="roundRect">
            <a:avLst>
              <a:gd name="adj" fmla="val 4155"/>
            </a:avLst>
          </a:prstGeom>
          <a:noFill/>
          <a:ln w="19050">
            <a:solidFill>
              <a:schemeClr val="tx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6" name="TextBox 35"/>
              <p:cNvSpPr txBox="1"/>
              <p:nvPr/>
            </p:nvSpPr>
            <p:spPr>
              <a:xfrm>
                <a:off x="3693891" y="2006031"/>
                <a:ext cx="2619179" cy="465127"/>
              </a:xfrm>
              <a:prstGeom prst="rect">
                <a:avLst/>
              </a:prstGeom>
              <a:noFill/>
            </p:spPr>
            <p:txBody>
              <a:bodyPr wrap="none" lIns="0" tIns="0" rIns="0" bIns="0" rtlCol="0">
                <a:spAutoFit/>
              </a:bodyPr>
              <a:lstStyle/>
              <a:p>
                <a:pPr>
                  <a:lnSpc>
                    <a:spcPct val="90000"/>
                  </a:lnSpc>
                  <a:spcAft>
                    <a:spcPts val="600"/>
                  </a:spcAft>
                </a:pPr>
                <a14:m>
                  <m:oMathPara xmlns:m="http://schemas.openxmlformats.org/officeDocument/2006/math">
                    <m:oMathParaPr>
                      <m:jc m:val="centerGroup"/>
                    </m:oMathParaPr>
                    <m:oMath xmlns:m="http://schemas.openxmlformats.org/officeDocument/2006/math">
                      <m:r>
                        <a:rPr lang="en-US" sz="2400" b="0" i="1" smtClean="0">
                          <a:gradFill>
                            <a:gsLst>
                              <a:gs pos="2917">
                                <a:schemeClr val="tx1"/>
                              </a:gs>
                              <a:gs pos="30000">
                                <a:schemeClr val="tx1"/>
                              </a:gs>
                            </a:gsLst>
                            <a:lin ang="5400000" scaled="0"/>
                          </a:gradFill>
                          <a:latin typeface="Cambria Math" panose="02040503050406030204" pitchFamily="18" charset="0"/>
                        </a:rPr>
                        <m:t>𝑀𝑜𝑑𝑒𝑙</m:t>
                      </m:r>
                      <m:r>
                        <a:rPr lang="en-US" sz="2400" b="0" i="1" smtClean="0">
                          <a:gradFill>
                            <a:gsLst>
                              <a:gs pos="2917">
                                <a:schemeClr val="tx1"/>
                              </a:gs>
                              <a:gs pos="30000">
                                <a:schemeClr val="tx1"/>
                              </a:gs>
                            </a:gsLst>
                            <a:lin ang="5400000" scaled="0"/>
                          </a:gradFill>
                          <a:latin typeface="Cambria Math" panose="02040503050406030204" pitchFamily="18" charset="0"/>
                        </a:rPr>
                        <m:t>: </m:t>
                      </m:r>
                      <m:acc>
                        <m:accPr>
                          <m:chr m:val="̂"/>
                          <m:ctrlPr>
                            <a:rPr lang="en-US" sz="2400" b="0" i="1" smtClean="0">
                              <a:gradFill>
                                <a:gsLst>
                                  <a:gs pos="2917">
                                    <a:schemeClr val="tx1"/>
                                  </a:gs>
                                  <a:gs pos="30000">
                                    <a:schemeClr val="tx1"/>
                                  </a:gs>
                                </a:gsLst>
                                <a:lin ang="5400000" scaled="0"/>
                              </a:gradFill>
                              <a:latin typeface="Cambria Math" panose="02040503050406030204" pitchFamily="18" charset="0"/>
                            </a:rPr>
                          </m:ctrlPr>
                        </m:accPr>
                        <m:e>
                          <m:sSub>
                            <m:sSubPr>
                              <m:ctrlPr>
                                <a:rPr lang="en-US" sz="2400" b="0" i="1" smtClean="0">
                                  <a:gradFill>
                                    <a:gsLst>
                                      <a:gs pos="2917">
                                        <a:schemeClr val="tx1"/>
                                      </a:gs>
                                      <a:gs pos="30000">
                                        <a:schemeClr val="tx1"/>
                                      </a:gs>
                                    </a:gsLst>
                                    <a:lin ang="5400000" scaled="0"/>
                                  </a:gradFill>
                                  <a:latin typeface="Cambria Math" panose="02040503050406030204" pitchFamily="18" charset="0"/>
                                </a:rPr>
                              </m:ctrlPr>
                            </m:sSubPr>
                            <m:e>
                              <m:r>
                                <a:rPr lang="en-US" sz="2400" b="0" i="1" smtClean="0">
                                  <a:gradFill>
                                    <a:gsLst>
                                      <a:gs pos="2917">
                                        <a:schemeClr val="tx1"/>
                                      </a:gs>
                                      <a:gs pos="30000">
                                        <a:schemeClr val="tx1"/>
                                      </a:gs>
                                    </a:gsLst>
                                    <a:lin ang="5400000" scaled="0"/>
                                  </a:gradFill>
                                  <a:latin typeface="Cambria Math" panose="02040503050406030204" pitchFamily="18" charset="0"/>
                                </a:rPr>
                                <m:t>𝑅</m:t>
                              </m:r>
                            </m:e>
                            <m:sub>
                              <m:r>
                                <a:rPr lang="en-US" sz="2400" b="0" i="1" smtClean="0">
                                  <a:gradFill>
                                    <a:gsLst>
                                      <a:gs pos="2917">
                                        <a:schemeClr val="tx1"/>
                                      </a:gs>
                                      <a:gs pos="30000">
                                        <a:schemeClr val="tx1"/>
                                      </a:gs>
                                    </a:gsLst>
                                    <a:lin ang="5400000" scaled="0"/>
                                  </a:gradFill>
                                  <a:latin typeface="Cambria Math" panose="02040503050406030204" pitchFamily="18" charset="0"/>
                                </a:rPr>
                                <m:t>𝑖</m:t>
                              </m:r>
                              <m:r>
                                <a:rPr lang="en-US" sz="2400" b="0" i="1" smtClean="0">
                                  <a:gradFill>
                                    <a:gsLst>
                                      <a:gs pos="2917">
                                        <a:schemeClr val="tx1"/>
                                      </a:gs>
                                      <a:gs pos="30000">
                                        <a:schemeClr val="tx1"/>
                                      </a:gs>
                                    </a:gsLst>
                                    <a:lin ang="5400000" scaled="0"/>
                                  </a:gradFill>
                                  <a:latin typeface="Cambria Math" panose="02040503050406030204" pitchFamily="18" charset="0"/>
                                </a:rPr>
                                <m:t>,</m:t>
                              </m:r>
                              <m:r>
                                <a:rPr lang="en-US" sz="2400" b="0" i="1" smtClean="0">
                                  <a:gradFill>
                                    <a:gsLst>
                                      <a:gs pos="2917">
                                        <a:schemeClr val="tx1"/>
                                      </a:gs>
                                      <a:gs pos="30000">
                                        <a:schemeClr val="tx1"/>
                                      </a:gs>
                                    </a:gsLst>
                                    <a:lin ang="5400000" scaled="0"/>
                                  </a:gradFill>
                                  <a:latin typeface="Cambria Math" panose="02040503050406030204" pitchFamily="18" charset="0"/>
                                </a:rPr>
                                <m:t>𝑗</m:t>
                              </m:r>
                            </m:sub>
                          </m:sSub>
                        </m:e>
                      </m:acc>
                      <m:r>
                        <a:rPr lang="en-US" sz="2400" b="0" i="1" smtClean="0">
                          <a:gradFill>
                            <a:gsLst>
                              <a:gs pos="2917">
                                <a:schemeClr val="tx1"/>
                              </a:gs>
                              <a:gs pos="30000">
                                <a:schemeClr val="tx1"/>
                              </a:gs>
                            </a:gsLst>
                            <a:lin ang="5400000" scaled="0"/>
                          </a:gradFill>
                          <a:latin typeface="Cambria Math" panose="02040503050406030204" pitchFamily="18" charset="0"/>
                        </a:rPr>
                        <m:t>=</m:t>
                      </m:r>
                      <m:sSubSup>
                        <m:sSubSupPr>
                          <m:ctrlPr>
                            <a:rPr lang="en-US" sz="2400" b="0" i="1" smtClean="0">
                              <a:gradFill>
                                <a:gsLst>
                                  <a:gs pos="2917">
                                    <a:schemeClr val="tx1"/>
                                  </a:gs>
                                  <a:gs pos="30000">
                                    <a:schemeClr val="tx1"/>
                                  </a:gs>
                                </a:gsLst>
                                <a:lin ang="5400000" scaled="0"/>
                              </a:gradFill>
                              <a:latin typeface="Cambria Math" panose="02040503050406030204" pitchFamily="18" charset="0"/>
                            </a:rPr>
                          </m:ctrlPr>
                        </m:sSubSupPr>
                        <m:e>
                          <m:r>
                            <m:rPr>
                              <m:sty m:val="p"/>
                            </m:rPr>
                            <a:rPr lang="en-US" altLang="zh-CN" sz="2400" i="1">
                              <a:gradFill>
                                <a:gsLst>
                                  <a:gs pos="2917">
                                    <a:schemeClr val="tx1"/>
                                  </a:gs>
                                  <a:gs pos="30000">
                                    <a:schemeClr val="tx1"/>
                                  </a:gs>
                                </a:gsLst>
                                <a:lin ang="5400000" scaled="0"/>
                              </a:gradFill>
                              <a:latin typeface="Cambria Math" panose="02040503050406030204" pitchFamily="18" charset="0"/>
                            </a:rPr>
                            <m:t>I</m:t>
                          </m:r>
                        </m:e>
                        <m:sub>
                          <m:r>
                            <a:rPr lang="en-US" sz="2400" b="0" i="1" smtClean="0">
                              <a:gradFill>
                                <a:gsLst>
                                  <a:gs pos="2917">
                                    <a:schemeClr val="tx1"/>
                                  </a:gs>
                                  <a:gs pos="30000">
                                    <a:schemeClr val="tx1"/>
                                  </a:gs>
                                </a:gsLst>
                                <a:lin ang="5400000" scaled="0"/>
                              </a:gradFill>
                              <a:latin typeface="Cambria Math" panose="02040503050406030204" pitchFamily="18" charset="0"/>
                            </a:rPr>
                            <m:t>𝑗</m:t>
                          </m:r>
                        </m:sub>
                        <m:sup>
                          <m:r>
                            <a:rPr lang="en-US" sz="2400" b="0" i="1" smtClean="0">
                              <a:gradFill>
                                <a:gsLst>
                                  <a:gs pos="2917">
                                    <a:schemeClr val="tx1"/>
                                  </a:gs>
                                  <a:gs pos="30000">
                                    <a:schemeClr val="tx1"/>
                                  </a:gs>
                                </a:gsLst>
                                <a:lin ang="5400000" scaled="0"/>
                              </a:gradFill>
                              <a:latin typeface="Cambria Math" panose="02040503050406030204" pitchFamily="18" charset="0"/>
                            </a:rPr>
                            <m:t>𝑇</m:t>
                          </m:r>
                        </m:sup>
                      </m:sSubSup>
                      <m:sSub>
                        <m:sSubPr>
                          <m:ctrlPr>
                            <a:rPr lang="en-US" sz="2400" b="0" i="1" smtClean="0">
                              <a:gradFill>
                                <a:gsLst>
                                  <a:gs pos="2917">
                                    <a:schemeClr val="tx1"/>
                                  </a:gs>
                                  <a:gs pos="30000">
                                    <a:schemeClr val="tx1"/>
                                  </a:gs>
                                </a:gsLst>
                                <a:lin ang="5400000" scaled="0"/>
                              </a:gradFill>
                              <a:latin typeface="Cambria Math" panose="02040503050406030204" pitchFamily="18" charset="0"/>
                            </a:rPr>
                          </m:ctrlPr>
                        </m:sSubPr>
                        <m:e>
                          <m:r>
                            <a:rPr lang="en-US" sz="2400" b="0" i="1" smtClean="0">
                              <a:gradFill>
                                <a:gsLst>
                                  <a:gs pos="2917">
                                    <a:schemeClr val="tx1"/>
                                  </a:gs>
                                  <a:gs pos="30000">
                                    <a:schemeClr val="tx1"/>
                                  </a:gs>
                                </a:gsLst>
                                <a:lin ang="5400000" scaled="0"/>
                              </a:gradFill>
                              <a:latin typeface="Cambria Math" panose="02040503050406030204" pitchFamily="18" charset="0"/>
                            </a:rPr>
                            <m:t>𝑈</m:t>
                          </m:r>
                        </m:e>
                        <m:sub>
                          <m:r>
                            <a:rPr lang="en-US" sz="2400" b="0" i="1" smtClean="0">
                              <a:gradFill>
                                <a:gsLst>
                                  <a:gs pos="2917">
                                    <a:schemeClr val="tx1"/>
                                  </a:gs>
                                  <a:gs pos="30000">
                                    <a:schemeClr val="tx1"/>
                                  </a:gs>
                                </a:gsLst>
                                <a:lin ang="5400000" scaled="0"/>
                              </a:gradFill>
                              <a:latin typeface="Cambria Math" panose="02040503050406030204" pitchFamily="18" charset="0"/>
                            </a:rPr>
                            <m:t>𝑖</m:t>
                          </m:r>
                        </m:sub>
                      </m:sSub>
                    </m:oMath>
                  </m:oMathPara>
                </a14:m>
                <a:endParaRPr lang="en-US" sz="2400" dirty="0" err="1">
                  <a:gradFill>
                    <a:gsLst>
                      <a:gs pos="2917">
                        <a:schemeClr val="tx1"/>
                      </a:gs>
                      <a:gs pos="30000">
                        <a:schemeClr val="tx1"/>
                      </a:gs>
                    </a:gsLst>
                    <a:lin ang="5400000" scaled="0"/>
                  </a:gra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3693891" y="2006031"/>
                <a:ext cx="2619179" cy="46512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7723680" y="2524952"/>
                <a:ext cx="745973" cy="572464"/>
              </a:xfrm>
              <a:prstGeom prst="rect">
                <a:avLst/>
              </a:prstGeom>
              <a:noFill/>
            </p:spPr>
            <p:txBody>
              <a:bodyPr wrap="none" lIns="182880" tIns="146304" rIns="182880" bIns="146304" rtlCol="0">
                <a:spAutoFit/>
              </a:bodyPr>
              <a:lstStyle/>
              <a:p>
                <a:pPr/>
                <a14:m>
                  <m:oMathPara xmlns:m="http://schemas.openxmlformats.org/officeDocument/2006/math">
                    <m:oMathParaPr>
                      <m:jc m:val="centerGroup"/>
                    </m:oMathParaPr>
                    <m:oMath xmlns:m="http://schemas.openxmlformats.org/officeDocument/2006/math">
                      <m:sSub>
                        <m:sSubPr>
                          <m:ctrlPr>
                            <a:rPr lang="en-US" i="1" smtClean="0">
                              <a:gradFill>
                                <a:gsLst>
                                  <a:gs pos="2917">
                                    <a:schemeClr val="tx1"/>
                                  </a:gs>
                                  <a:gs pos="30000">
                                    <a:schemeClr val="tx1"/>
                                  </a:gs>
                                </a:gsLst>
                                <a:lin ang="5400000" scaled="0"/>
                              </a:gradFill>
                              <a:latin typeface="Cambria Math" panose="02040503050406030204" pitchFamily="18" charset="0"/>
                            </a:rPr>
                          </m:ctrlPr>
                        </m:sSubPr>
                        <m:e>
                          <m:r>
                            <a:rPr lang="en-US" b="0" i="1" smtClean="0">
                              <a:gradFill>
                                <a:gsLst>
                                  <a:gs pos="2917">
                                    <a:schemeClr val="tx1"/>
                                  </a:gs>
                                  <a:gs pos="30000">
                                    <a:schemeClr val="tx1"/>
                                  </a:gs>
                                </a:gsLst>
                                <a:lin ang="5400000" scaled="0"/>
                              </a:gradFill>
                              <a:latin typeface="Cambria Math" panose="02040503050406030204" pitchFamily="18" charset="0"/>
                            </a:rPr>
                            <m:t>𝑈</m:t>
                          </m:r>
                        </m:e>
                        <m:sub>
                          <m:r>
                            <a:rPr lang="en-US" b="0" i="1" smtClean="0">
                              <a:gradFill>
                                <a:gsLst>
                                  <a:gs pos="2917">
                                    <a:schemeClr val="tx1"/>
                                  </a:gs>
                                  <a:gs pos="30000">
                                    <a:schemeClr val="tx1"/>
                                  </a:gs>
                                </a:gsLst>
                                <a:lin ang="5400000" scaled="0"/>
                              </a:gradFill>
                              <a:latin typeface="Cambria Math" panose="02040503050406030204" pitchFamily="18" charset="0"/>
                            </a:rPr>
                            <m:t>𝑚</m:t>
                          </m:r>
                        </m:sub>
                      </m:sSub>
                    </m:oMath>
                  </m:oMathPara>
                </a14:m>
                <a:endParaRPr lang="en-US" dirty="0">
                  <a:gradFill>
                    <a:gsLst>
                      <a:gs pos="2917">
                        <a:schemeClr val="tx1"/>
                      </a:gs>
                      <a:gs pos="30000">
                        <a:schemeClr val="tx1"/>
                      </a:gs>
                    </a:gsLst>
                    <a:lin ang="5400000" scaled="0"/>
                  </a:gra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7723680" y="2524952"/>
                <a:ext cx="745973" cy="57246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5985255" y="2524952"/>
                <a:ext cx="651076" cy="572464"/>
              </a:xfrm>
              <a:prstGeom prst="rect">
                <a:avLst/>
              </a:prstGeom>
              <a:noFill/>
            </p:spPr>
            <p:txBody>
              <a:bodyPr wrap="none" lIns="182880" tIns="146304" rIns="182880" bIns="146304" rtlCol="0">
                <a:spAutoFit/>
              </a:bodyPr>
              <a:lstStyle/>
              <a:p>
                <a:pPr/>
                <a14:m>
                  <m:oMathPara xmlns:m="http://schemas.openxmlformats.org/officeDocument/2006/math">
                    <m:oMathParaPr>
                      <m:jc m:val="centerGroup"/>
                    </m:oMathParaPr>
                    <m:oMath xmlns:m="http://schemas.openxmlformats.org/officeDocument/2006/math">
                      <m:sSub>
                        <m:sSubPr>
                          <m:ctrlPr>
                            <a:rPr lang="en-US" i="1" smtClean="0">
                              <a:gradFill>
                                <a:gsLst>
                                  <a:gs pos="2917">
                                    <a:schemeClr val="tx1"/>
                                  </a:gs>
                                  <a:gs pos="30000">
                                    <a:schemeClr val="tx1"/>
                                  </a:gs>
                                </a:gsLst>
                                <a:lin ang="5400000" scaled="0"/>
                              </a:gradFill>
                              <a:latin typeface="Cambria Math" panose="02040503050406030204" pitchFamily="18" charset="0"/>
                            </a:rPr>
                          </m:ctrlPr>
                        </m:sSubPr>
                        <m:e>
                          <m:r>
                            <a:rPr lang="en-US" b="0" i="1" smtClean="0">
                              <a:gradFill>
                                <a:gsLst>
                                  <a:gs pos="2917">
                                    <a:schemeClr val="tx1"/>
                                  </a:gs>
                                  <a:gs pos="30000">
                                    <a:schemeClr val="tx1"/>
                                  </a:gs>
                                </a:gsLst>
                                <a:lin ang="5400000" scaled="0"/>
                              </a:gradFill>
                              <a:latin typeface="Cambria Math" panose="02040503050406030204" pitchFamily="18" charset="0"/>
                            </a:rPr>
                            <m:t>𝑈</m:t>
                          </m:r>
                        </m:e>
                        <m:sub>
                          <m:r>
                            <a:rPr lang="en-US" b="0" i="1" smtClean="0">
                              <a:gradFill>
                                <a:gsLst>
                                  <a:gs pos="2917">
                                    <a:schemeClr val="tx1"/>
                                  </a:gs>
                                  <a:gs pos="30000">
                                    <a:schemeClr val="tx1"/>
                                  </a:gs>
                                </a:gsLst>
                                <a:lin ang="5400000" scaled="0"/>
                              </a:gradFill>
                              <a:latin typeface="Cambria Math" panose="02040503050406030204" pitchFamily="18" charset="0"/>
                            </a:rPr>
                            <m:t>𝑖</m:t>
                          </m:r>
                        </m:sub>
                      </m:sSub>
                    </m:oMath>
                  </m:oMathPara>
                </a14:m>
                <a:endParaRPr lang="en-US" dirty="0">
                  <a:gradFill>
                    <a:gsLst>
                      <a:gs pos="2917">
                        <a:schemeClr val="tx1"/>
                      </a:gs>
                      <a:gs pos="30000">
                        <a:schemeClr val="tx1"/>
                      </a:gs>
                    </a:gsLst>
                    <a:lin ang="5400000" scaled="0"/>
                  </a:gra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5985255" y="2524952"/>
                <a:ext cx="651076" cy="57246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2987899" y="3391495"/>
                <a:ext cx="608500" cy="572464"/>
              </a:xfrm>
              <a:prstGeom prst="rect">
                <a:avLst/>
              </a:prstGeom>
              <a:noFill/>
            </p:spPr>
            <p:txBody>
              <a:bodyPr wrap="none" lIns="182880" tIns="146304" rIns="182880" bIns="146304" rtlCol="0">
                <a:spAutoFit/>
              </a:bodyPr>
              <a:lstStyle/>
              <a:p>
                <a:pPr/>
                <a14:m>
                  <m:oMathPara xmlns:m="http://schemas.openxmlformats.org/officeDocument/2006/math">
                    <m:oMathParaPr>
                      <m:jc m:val="centerGroup"/>
                    </m:oMathParaPr>
                    <m:oMath xmlns:m="http://schemas.openxmlformats.org/officeDocument/2006/math">
                      <m:sSub>
                        <m:sSubPr>
                          <m:ctrlPr>
                            <a:rPr lang="en-US" i="1" smtClean="0">
                              <a:gradFill>
                                <a:gsLst>
                                  <a:gs pos="2917">
                                    <a:schemeClr val="tx1"/>
                                  </a:gs>
                                  <a:gs pos="30000">
                                    <a:schemeClr val="tx1"/>
                                  </a:gs>
                                </a:gsLst>
                                <a:lin ang="5400000" scaled="0"/>
                              </a:gradFill>
                              <a:latin typeface="Cambria Math" panose="02040503050406030204" pitchFamily="18" charset="0"/>
                            </a:rPr>
                          </m:ctrlPr>
                        </m:sSubPr>
                        <m:e>
                          <m:r>
                            <a:rPr lang="en-US" altLang="zh-CN" b="0" i="1" smtClean="0">
                              <a:gradFill>
                                <a:gsLst>
                                  <a:gs pos="2917">
                                    <a:schemeClr val="tx1"/>
                                  </a:gs>
                                  <a:gs pos="30000">
                                    <a:schemeClr val="tx1"/>
                                  </a:gs>
                                </a:gsLst>
                                <a:lin ang="5400000" scaled="0"/>
                              </a:gradFill>
                              <a:latin typeface="Cambria Math" panose="02040503050406030204" pitchFamily="18" charset="0"/>
                            </a:rPr>
                            <m:t>𝐼</m:t>
                          </m:r>
                        </m:e>
                        <m:sub>
                          <m:r>
                            <a:rPr lang="en-US" b="0" i="1" smtClean="0">
                              <a:gradFill>
                                <a:gsLst>
                                  <a:gs pos="2917">
                                    <a:schemeClr val="tx1"/>
                                  </a:gs>
                                  <a:gs pos="30000">
                                    <a:schemeClr val="tx1"/>
                                  </a:gs>
                                </a:gsLst>
                                <a:lin ang="5400000" scaled="0"/>
                              </a:gradFill>
                              <a:latin typeface="Cambria Math" panose="02040503050406030204" pitchFamily="18" charset="0"/>
                            </a:rPr>
                            <m:t>0</m:t>
                          </m:r>
                        </m:sub>
                      </m:sSub>
                    </m:oMath>
                  </m:oMathPara>
                </a14:m>
                <a:endParaRPr lang="en-US" dirty="0">
                  <a:gradFill>
                    <a:gsLst>
                      <a:gs pos="2917">
                        <a:schemeClr val="tx1"/>
                      </a:gs>
                      <a:gs pos="30000">
                        <a:schemeClr val="tx1"/>
                      </a:gs>
                    </a:gsLst>
                    <a:lin ang="5400000" scaled="0"/>
                  </a:gradFill>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2987899" y="3391495"/>
                <a:ext cx="608500" cy="572464"/>
              </a:xfrm>
              <a:prstGeom prst="rect">
                <a:avLst/>
              </a:prstGeom>
              <a:blipFill>
                <a:blip r:embed="rId11"/>
                <a:stretch>
                  <a:fillRect/>
                </a:stretch>
              </a:blipFill>
            </p:spPr>
            <p:txBody>
              <a:bodyPr/>
              <a:lstStyle/>
              <a:p>
                <a:r>
                  <a:rPr lang="en-US">
                    <a:noFill/>
                  </a:rPr>
                  <a:t> </a:t>
                </a:r>
              </a:p>
            </p:txBody>
          </p:sp>
        </mc:Fallback>
      </mc:AlternateContent>
      <p:sp>
        <p:nvSpPr>
          <p:cNvPr id="39" name="Oval 38"/>
          <p:cNvSpPr/>
          <p:nvPr/>
        </p:nvSpPr>
        <p:spPr bwMode="auto">
          <a:xfrm>
            <a:off x="9075752" y="1583814"/>
            <a:ext cx="440571" cy="440571"/>
          </a:xfrm>
          <a:prstGeom prst="ellipse">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mc:AlternateContent xmlns:mc="http://schemas.openxmlformats.org/markup-compatibility/2006" xmlns:a14="http://schemas.microsoft.com/office/drawing/2010/main">
        <mc:Choice Requires="a14">
          <p:sp>
            <p:nvSpPr>
              <p:cNvPr id="40" name="TextBox 39"/>
              <p:cNvSpPr txBox="1"/>
              <p:nvPr/>
            </p:nvSpPr>
            <p:spPr>
              <a:xfrm>
                <a:off x="8970499" y="1517867"/>
                <a:ext cx="651076" cy="572464"/>
              </a:xfrm>
              <a:prstGeom prst="rect">
                <a:avLst/>
              </a:prstGeom>
              <a:noFill/>
            </p:spPr>
            <p:txBody>
              <a:bodyPr wrap="none" lIns="182880" tIns="146304" rIns="182880" bIns="146304" rtlCol="0">
                <a:spAutoFit/>
              </a:bodyPr>
              <a:lstStyle/>
              <a:p>
                <a:pPr/>
                <a14:m>
                  <m:oMathPara xmlns:m="http://schemas.openxmlformats.org/officeDocument/2006/math">
                    <m:oMathParaPr>
                      <m:jc m:val="centerGroup"/>
                    </m:oMathParaPr>
                    <m:oMath xmlns:m="http://schemas.openxmlformats.org/officeDocument/2006/math">
                      <m:sSub>
                        <m:sSubPr>
                          <m:ctrlPr>
                            <a:rPr lang="en-US" i="1" smtClean="0">
                              <a:gradFill>
                                <a:gsLst>
                                  <a:gs pos="2917">
                                    <a:schemeClr val="tx1"/>
                                  </a:gs>
                                  <a:gs pos="30000">
                                    <a:schemeClr val="tx1"/>
                                  </a:gs>
                                </a:gsLst>
                                <a:lin ang="5400000" scaled="0"/>
                              </a:gradFill>
                              <a:latin typeface="Cambria Math" panose="02040503050406030204" pitchFamily="18" charset="0"/>
                            </a:rPr>
                          </m:ctrlPr>
                        </m:sSubPr>
                        <m:e>
                          <m:r>
                            <a:rPr lang="en-US" b="0" i="1" smtClean="0">
                              <a:gradFill>
                                <a:gsLst>
                                  <a:gs pos="2917">
                                    <a:schemeClr val="tx1"/>
                                  </a:gs>
                                  <a:gs pos="30000">
                                    <a:schemeClr val="tx1"/>
                                  </a:gs>
                                </a:gsLst>
                                <a:lin ang="5400000" scaled="0"/>
                              </a:gradFill>
                              <a:latin typeface="Cambria Math" panose="02040503050406030204" pitchFamily="18" charset="0"/>
                            </a:rPr>
                            <m:t>𝑈</m:t>
                          </m:r>
                        </m:e>
                        <m:sub>
                          <m:r>
                            <a:rPr lang="en-US" b="0" i="1" smtClean="0">
                              <a:gradFill>
                                <a:gsLst>
                                  <a:gs pos="2917">
                                    <a:schemeClr val="tx1"/>
                                  </a:gs>
                                  <a:gs pos="30000">
                                    <a:schemeClr val="tx1"/>
                                  </a:gs>
                                </a:gsLst>
                                <a:lin ang="5400000" scaled="0"/>
                              </a:gradFill>
                              <a:latin typeface="Cambria Math" panose="02040503050406030204" pitchFamily="18" charset="0"/>
                            </a:rPr>
                            <m:t>𝑖</m:t>
                          </m:r>
                        </m:sub>
                      </m:sSub>
                    </m:oMath>
                  </m:oMathPara>
                </a14:m>
                <a:endParaRPr lang="en-US" dirty="0">
                  <a:gradFill>
                    <a:gsLst>
                      <a:gs pos="2917">
                        <a:schemeClr val="tx1"/>
                      </a:gs>
                      <a:gs pos="30000">
                        <a:schemeClr val="tx1"/>
                      </a:gs>
                    </a:gsLst>
                    <a:lin ang="5400000" scaled="0"/>
                  </a:gra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8970499" y="1517867"/>
                <a:ext cx="651076" cy="572464"/>
              </a:xfrm>
              <a:prstGeom prst="rect">
                <a:avLst/>
              </a:prstGeom>
              <a:blipFill>
                <a:blip r:embed="rId12"/>
                <a:stretch>
                  <a:fillRect/>
                </a:stretch>
              </a:blipFill>
            </p:spPr>
            <p:txBody>
              <a:bodyPr/>
              <a:lstStyle/>
              <a:p>
                <a:r>
                  <a:rPr lang="en-US">
                    <a:noFill/>
                  </a:rPr>
                  <a:t> </a:t>
                </a:r>
              </a:p>
            </p:txBody>
          </p:sp>
        </mc:Fallback>
      </mc:AlternateContent>
      <p:sp>
        <p:nvSpPr>
          <p:cNvPr id="42" name="Oval 41"/>
          <p:cNvSpPr/>
          <p:nvPr/>
        </p:nvSpPr>
        <p:spPr bwMode="auto">
          <a:xfrm>
            <a:off x="10283870" y="1583814"/>
            <a:ext cx="440571" cy="440571"/>
          </a:xfrm>
          <a:prstGeom prst="ellipse">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mc:AlternateContent xmlns:mc="http://schemas.openxmlformats.org/markup-compatibility/2006" xmlns:a14="http://schemas.microsoft.com/office/drawing/2010/main">
        <mc:Choice Requires="a14">
          <p:sp>
            <p:nvSpPr>
              <p:cNvPr id="43" name="TextBox 42"/>
              <p:cNvSpPr txBox="1"/>
              <p:nvPr/>
            </p:nvSpPr>
            <p:spPr>
              <a:xfrm>
                <a:off x="10227303" y="1508596"/>
                <a:ext cx="579838" cy="594778"/>
              </a:xfrm>
              <a:prstGeom prst="rect">
                <a:avLst/>
              </a:prstGeom>
              <a:noFill/>
            </p:spPr>
            <p:txBody>
              <a:bodyPr wrap="none" lIns="182880" tIns="146304" rIns="182880" bIns="146304" rtlCol="0">
                <a:spAutoFit/>
              </a:bodyPr>
              <a:lstStyle/>
              <a:p>
                <a:pPr/>
                <a14:m>
                  <m:oMathPara xmlns:m="http://schemas.openxmlformats.org/officeDocument/2006/math">
                    <m:oMathParaPr>
                      <m:jc m:val="centerGroup"/>
                    </m:oMathParaPr>
                    <m:oMath xmlns:m="http://schemas.openxmlformats.org/officeDocument/2006/math">
                      <m:sSub>
                        <m:sSubPr>
                          <m:ctrlPr>
                            <a:rPr lang="en-US" i="1" smtClean="0">
                              <a:gradFill>
                                <a:gsLst>
                                  <a:gs pos="2917">
                                    <a:schemeClr val="tx1"/>
                                  </a:gs>
                                  <a:gs pos="30000">
                                    <a:schemeClr val="tx1"/>
                                  </a:gs>
                                </a:gsLst>
                                <a:lin ang="5400000" scaled="0"/>
                              </a:gradFill>
                              <a:latin typeface="Cambria Math" panose="02040503050406030204" pitchFamily="18" charset="0"/>
                            </a:rPr>
                          </m:ctrlPr>
                        </m:sSubPr>
                        <m:e>
                          <m:r>
                            <a:rPr lang="en-US" altLang="zh-CN" b="0" i="1" smtClean="0">
                              <a:gradFill>
                                <a:gsLst>
                                  <a:gs pos="2917">
                                    <a:schemeClr val="tx1"/>
                                  </a:gs>
                                  <a:gs pos="30000">
                                    <a:schemeClr val="tx1"/>
                                  </a:gs>
                                </a:gsLst>
                                <a:lin ang="5400000" scaled="0"/>
                              </a:gradFill>
                              <a:latin typeface="Cambria Math" panose="02040503050406030204" pitchFamily="18" charset="0"/>
                            </a:rPr>
                            <m:t>𝐼</m:t>
                          </m:r>
                        </m:e>
                        <m:sub>
                          <m:r>
                            <a:rPr lang="en-US" altLang="zh-CN" b="0" i="1" smtClean="0">
                              <a:gradFill>
                                <a:gsLst>
                                  <a:gs pos="2917">
                                    <a:schemeClr val="tx1"/>
                                  </a:gs>
                                  <a:gs pos="30000">
                                    <a:schemeClr val="tx1"/>
                                  </a:gs>
                                </a:gsLst>
                                <a:lin ang="5400000" scaled="0"/>
                              </a:gradFill>
                              <a:latin typeface="Cambria Math" panose="02040503050406030204" pitchFamily="18" charset="0"/>
                            </a:rPr>
                            <m:t>𝑗</m:t>
                          </m:r>
                        </m:sub>
                      </m:sSub>
                    </m:oMath>
                  </m:oMathPara>
                </a14:m>
                <a:endParaRPr lang="en-US" dirty="0">
                  <a:gradFill>
                    <a:gsLst>
                      <a:gs pos="2917">
                        <a:schemeClr val="tx1"/>
                      </a:gs>
                      <a:gs pos="30000">
                        <a:schemeClr val="tx1"/>
                      </a:gs>
                    </a:gsLst>
                    <a:lin ang="5400000" scaled="0"/>
                  </a:gra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10227303" y="1508596"/>
                <a:ext cx="579838" cy="594778"/>
              </a:xfrm>
              <a:prstGeom prst="rect">
                <a:avLst/>
              </a:prstGeom>
              <a:blipFill>
                <a:blip r:embed="rId13"/>
                <a:stretch>
                  <a:fillRect/>
                </a:stretch>
              </a:blipFill>
            </p:spPr>
            <p:txBody>
              <a:bodyPr/>
              <a:lstStyle/>
              <a:p>
                <a:r>
                  <a:rPr lang="en-US">
                    <a:noFill/>
                  </a:rPr>
                  <a:t> </a:t>
                </a:r>
              </a:p>
            </p:txBody>
          </p:sp>
        </mc:Fallback>
      </mc:AlternateContent>
      <p:cxnSp>
        <p:nvCxnSpPr>
          <p:cNvPr id="6" name="Straight Connector 5"/>
          <p:cNvCxnSpPr>
            <a:stCxn id="39" idx="6"/>
            <a:endCxn id="42" idx="2"/>
          </p:cNvCxnSpPr>
          <p:nvPr/>
        </p:nvCxnSpPr>
        <p:spPr>
          <a:xfrm>
            <a:off x="9516323" y="1804100"/>
            <a:ext cx="767547"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bwMode="auto">
          <a:xfrm>
            <a:off x="9282277" y="1286227"/>
            <a:ext cx="410967" cy="498960"/>
          </a:xfrm>
          <a:custGeom>
            <a:avLst/>
            <a:gdLst>
              <a:gd name="connsiteX0" fmla="*/ 0 w 410967"/>
              <a:gd name="connsiteY0" fmla="*/ 272929 h 498960"/>
              <a:gd name="connsiteX1" fmla="*/ 174661 w 410967"/>
              <a:gd name="connsiteY1" fmla="*/ 5800 h 498960"/>
              <a:gd name="connsiteX2" fmla="*/ 410967 w 410967"/>
              <a:gd name="connsiteY2" fmla="*/ 498960 h 498960"/>
            </a:gdLst>
            <a:ahLst/>
            <a:cxnLst>
              <a:cxn ang="0">
                <a:pos x="connsiteX0" y="connsiteY0"/>
              </a:cxn>
              <a:cxn ang="0">
                <a:pos x="connsiteX1" y="connsiteY1"/>
              </a:cxn>
              <a:cxn ang="0">
                <a:pos x="connsiteX2" y="connsiteY2"/>
              </a:cxn>
            </a:cxnLst>
            <a:rect l="l" t="t" r="r" b="b"/>
            <a:pathLst>
              <a:path w="410967" h="498960">
                <a:moveTo>
                  <a:pt x="0" y="272929"/>
                </a:moveTo>
                <a:cubicBezTo>
                  <a:pt x="53083" y="120528"/>
                  <a:pt x="106167" y="-31872"/>
                  <a:pt x="174661" y="5800"/>
                </a:cubicBezTo>
                <a:cubicBezTo>
                  <a:pt x="243156" y="43472"/>
                  <a:pt x="327061" y="271216"/>
                  <a:pt x="410967" y="498960"/>
                </a:cubicBezTo>
              </a:path>
            </a:pathLst>
          </a:custGeom>
          <a:noFill/>
          <a:ln w="31750">
            <a:solidFill>
              <a:schemeClr val="accent1"/>
            </a:solidFill>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9" name="Freeform 68"/>
          <p:cNvSpPr/>
          <p:nvPr/>
        </p:nvSpPr>
        <p:spPr bwMode="auto">
          <a:xfrm flipH="1">
            <a:off x="10093188" y="1286227"/>
            <a:ext cx="410967" cy="498960"/>
          </a:xfrm>
          <a:custGeom>
            <a:avLst/>
            <a:gdLst>
              <a:gd name="connsiteX0" fmla="*/ 0 w 410967"/>
              <a:gd name="connsiteY0" fmla="*/ 272929 h 498960"/>
              <a:gd name="connsiteX1" fmla="*/ 174661 w 410967"/>
              <a:gd name="connsiteY1" fmla="*/ 5800 h 498960"/>
              <a:gd name="connsiteX2" fmla="*/ 410967 w 410967"/>
              <a:gd name="connsiteY2" fmla="*/ 498960 h 498960"/>
            </a:gdLst>
            <a:ahLst/>
            <a:cxnLst>
              <a:cxn ang="0">
                <a:pos x="connsiteX0" y="connsiteY0"/>
              </a:cxn>
              <a:cxn ang="0">
                <a:pos x="connsiteX1" y="connsiteY1"/>
              </a:cxn>
              <a:cxn ang="0">
                <a:pos x="connsiteX2" y="connsiteY2"/>
              </a:cxn>
            </a:cxnLst>
            <a:rect l="l" t="t" r="r" b="b"/>
            <a:pathLst>
              <a:path w="410967" h="498960">
                <a:moveTo>
                  <a:pt x="0" y="272929"/>
                </a:moveTo>
                <a:cubicBezTo>
                  <a:pt x="53083" y="120528"/>
                  <a:pt x="106167" y="-31872"/>
                  <a:pt x="174661" y="5800"/>
                </a:cubicBezTo>
                <a:cubicBezTo>
                  <a:pt x="243156" y="43472"/>
                  <a:pt x="327061" y="271216"/>
                  <a:pt x="410967" y="498960"/>
                </a:cubicBezTo>
              </a:path>
            </a:pathLst>
          </a:custGeom>
          <a:noFill/>
          <a:ln w="31750">
            <a:solidFill>
              <a:schemeClr val="accent1"/>
            </a:solidFill>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4" name="Oval 73"/>
          <p:cNvSpPr/>
          <p:nvPr/>
        </p:nvSpPr>
        <p:spPr bwMode="auto">
          <a:xfrm>
            <a:off x="9075752" y="3773910"/>
            <a:ext cx="440571" cy="440571"/>
          </a:xfrm>
          <a:prstGeom prst="ellipse">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mc:AlternateContent xmlns:mc="http://schemas.openxmlformats.org/markup-compatibility/2006" xmlns:a14="http://schemas.microsoft.com/office/drawing/2010/main">
        <mc:Choice Requires="a14">
          <p:sp>
            <p:nvSpPr>
              <p:cNvPr id="77" name="TextBox 76"/>
              <p:cNvSpPr txBox="1"/>
              <p:nvPr/>
            </p:nvSpPr>
            <p:spPr>
              <a:xfrm>
                <a:off x="8970499" y="3707963"/>
                <a:ext cx="651076" cy="572464"/>
              </a:xfrm>
              <a:prstGeom prst="rect">
                <a:avLst/>
              </a:prstGeom>
              <a:noFill/>
            </p:spPr>
            <p:txBody>
              <a:bodyPr wrap="none" lIns="182880" tIns="146304" rIns="182880" bIns="146304" rtlCol="0">
                <a:spAutoFit/>
              </a:bodyPr>
              <a:lstStyle/>
              <a:p>
                <a:pPr/>
                <a14:m>
                  <m:oMathPara xmlns:m="http://schemas.openxmlformats.org/officeDocument/2006/math">
                    <m:oMathParaPr>
                      <m:jc m:val="centerGroup"/>
                    </m:oMathParaPr>
                    <m:oMath xmlns:m="http://schemas.openxmlformats.org/officeDocument/2006/math">
                      <m:sSub>
                        <m:sSubPr>
                          <m:ctrlPr>
                            <a:rPr lang="en-US" i="1" smtClean="0">
                              <a:gradFill>
                                <a:gsLst>
                                  <a:gs pos="2917">
                                    <a:schemeClr val="tx1"/>
                                  </a:gs>
                                  <a:gs pos="30000">
                                    <a:schemeClr val="tx1"/>
                                  </a:gs>
                                </a:gsLst>
                                <a:lin ang="5400000" scaled="0"/>
                              </a:gradFill>
                              <a:latin typeface="Cambria Math" panose="02040503050406030204" pitchFamily="18" charset="0"/>
                            </a:rPr>
                          </m:ctrlPr>
                        </m:sSubPr>
                        <m:e>
                          <m:r>
                            <a:rPr lang="en-US" b="0" i="1" smtClean="0">
                              <a:gradFill>
                                <a:gsLst>
                                  <a:gs pos="2917">
                                    <a:schemeClr val="tx1"/>
                                  </a:gs>
                                  <a:gs pos="30000">
                                    <a:schemeClr val="tx1"/>
                                  </a:gs>
                                </a:gsLst>
                                <a:lin ang="5400000" scaled="0"/>
                              </a:gradFill>
                              <a:latin typeface="Cambria Math" panose="02040503050406030204" pitchFamily="18" charset="0"/>
                            </a:rPr>
                            <m:t>𝑈</m:t>
                          </m:r>
                        </m:e>
                        <m:sub>
                          <m:r>
                            <a:rPr lang="en-US" b="0" i="1" smtClean="0">
                              <a:gradFill>
                                <a:gsLst>
                                  <a:gs pos="2917">
                                    <a:schemeClr val="tx1"/>
                                  </a:gs>
                                  <a:gs pos="30000">
                                    <a:schemeClr val="tx1"/>
                                  </a:gs>
                                </a:gsLst>
                                <a:lin ang="5400000" scaled="0"/>
                              </a:gradFill>
                              <a:latin typeface="Cambria Math" panose="02040503050406030204" pitchFamily="18" charset="0"/>
                            </a:rPr>
                            <m:t>𝑖</m:t>
                          </m:r>
                        </m:sub>
                      </m:sSub>
                    </m:oMath>
                  </m:oMathPara>
                </a14:m>
                <a:endParaRPr lang="en-US" dirty="0">
                  <a:gradFill>
                    <a:gsLst>
                      <a:gs pos="2917">
                        <a:schemeClr val="tx1"/>
                      </a:gs>
                      <a:gs pos="30000">
                        <a:schemeClr val="tx1"/>
                      </a:gs>
                    </a:gsLst>
                    <a:lin ang="5400000" scaled="0"/>
                  </a:gradFill>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8970499" y="3707963"/>
                <a:ext cx="651076" cy="572464"/>
              </a:xfrm>
              <a:prstGeom prst="rect">
                <a:avLst/>
              </a:prstGeom>
              <a:blipFill>
                <a:blip r:embed="rId14"/>
                <a:stretch>
                  <a:fillRect/>
                </a:stretch>
              </a:blipFill>
            </p:spPr>
            <p:txBody>
              <a:bodyPr/>
              <a:lstStyle/>
              <a:p>
                <a:r>
                  <a:rPr lang="en-US">
                    <a:noFill/>
                  </a:rPr>
                  <a:t> </a:t>
                </a:r>
              </a:p>
            </p:txBody>
          </p:sp>
        </mc:Fallback>
      </mc:AlternateContent>
      <p:sp>
        <p:nvSpPr>
          <p:cNvPr id="78" name="Oval 77"/>
          <p:cNvSpPr/>
          <p:nvPr/>
        </p:nvSpPr>
        <p:spPr bwMode="auto">
          <a:xfrm>
            <a:off x="10283870" y="3773910"/>
            <a:ext cx="440571" cy="440571"/>
          </a:xfrm>
          <a:prstGeom prst="ellipse">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mc:AlternateContent xmlns:mc="http://schemas.openxmlformats.org/markup-compatibility/2006" xmlns:a14="http://schemas.microsoft.com/office/drawing/2010/main">
        <mc:Choice Requires="a14">
          <p:sp>
            <p:nvSpPr>
              <p:cNvPr id="79" name="TextBox 78"/>
              <p:cNvSpPr txBox="1"/>
              <p:nvPr/>
            </p:nvSpPr>
            <p:spPr>
              <a:xfrm>
                <a:off x="10227303" y="3698692"/>
                <a:ext cx="579838" cy="594778"/>
              </a:xfrm>
              <a:prstGeom prst="rect">
                <a:avLst/>
              </a:prstGeom>
              <a:noFill/>
            </p:spPr>
            <p:txBody>
              <a:bodyPr wrap="none" lIns="182880" tIns="146304" rIns="182880" bIns="146304" rtlCol="0">
                <a:spAutoFit/>
              </a:bodyPr>
              <a:lstStyle/>
              <a:p>
                <a:pPr/>
                <a14:m>
                  <m:oMathPara xmlns:m="http://schemas.openxmlformats.org/officeDocument/2006/math">
                    <m:oMathParaPr>
                      <m:jc m:val="centerGroup"/>
                    </m:oMathParaPr>
                    <m:oMath xmlns:m="http://schemas.openxmlformats.org/officeDocument/2006/math">
                      <m:sSub>
                        <m:sSubPr>
                          <m:ctrlPr>
                            <a:rPr lang="en-US" i="1" smtClean="0">
                              <a:gradFill>
                                <a:gsLst>
                                  <a:gs pos="2917">
                                    <a:schemeClr val="tx1"/>
                                  </a:gs>
                                  <a:gs pos="30000">
                                    <a:schemeClr val="tx1"/>
                                  </a:gs>
                                </a:gsLst>
                                <a:lin ang="5400000" scaled="0"/>
                              </a:gradFill>
                              <a:latin typeface="Cambria Math" panose="02040503050406030204" pitchFamily="18" charset="0"/>
                            </a:rPr>
                          </m:ctrlPr>
                        </m:sSubPr>
                        <m:e>
                          <m:r>
                            <a:rPr lang="en-US" altLang="zh-CN" b="0" i="1" smtClean="0">
                              <a:gradFill>
                                <a:gsLst>
                                  <a:gs pos="2917">
                                    <a:schemeClr val="tx1"/>
                                  </a:gs>
                                  <a:gs pos="30000">
                                    <a:schemeClr val="tx1"/>
                                  </a:gs>
                                </a:gsLst>
                                <a:lin ang="5400000" scaled="0"/>
                              </a:gradFill>
                              <a:latin typeface="Cambria Math" panose="02040503050406030204" pitchFamily="18" charset="0"/>
                            </a:rPr>
                            <m:t>𝐼</m:t>
                          </m:r>
                        </m:e>
                        <m:sub>
                          <m:r>
                            <a:rPr lang="en-US" altLang="zh-CN" b="0" i="1" smtClean="0">
                              <a:gradFill>
                                <a:gsLst>
                                  <a:gs pos="2917">
                                    <a:schemeClr val="tx1"/>
                                  </a:gs>
                                  <a:gs pos="30000">
                                    <a:schemeClr val="tx1"/>
                                  </a:gs>
                                </a:gsLst>
                                <a:lin ang="5400000" scaled="0"/>
                              </a:gradFill>
                              <a:latin typeface="Cambria Math" panose="02040503050406030204" pitchFamily="18" charset="0"/>
                            </a:rPr>
                            <m:t>𝑗</m:t>
                          </m:r>
                        </m:sub>
                      </m:sSub>
                    </m:oMath>
                  </m:oMathPara>
                </a14:m>
                <a:endParaRPr lang="en-US" dirty="0">
                  <a:gradFill>
                    <a:gsLst>
                      <a:gs pos="2917">
                        <a:schemeClr val="tx1"/>
                      </a:gs>
                      <a:gs pos="30000">
                        <a:schemeClr val="tx1"/>
                      </a:gs>
                    </a:gsLst>
                    <a:lin ang="5400000" scaled="0"/>
                  </a:gradFill>
                </a:endParaRPr>
              </a:p>
            </p:txBody>
          </p:sp>
        </mc:Choice>
        <mc:Fallback xmlns="">
          <p:sp>
            <p:nvSpPr>
              <p:cNvPr id="79" name="TextBox 78"/>
              <p:cNvSpPr txBox="1">
                <a:spLocks noRot="1" noChangeAspect="1" noMove="1" noResize="1" noEditPoints="1" noAdjustHandles="1" noChangeArrowheads="1" noChangeShapeType="1" noTextEdit="1"/>
              </p:cNvSpPr>
              <p:nvPr/>
            </p:nvSpPr>
            <p:spPr>
              <a:xfrm>
                <a:off x="10227303" y="3698692"/>
                <a:ext cx="579838" cy="594778"/>
              </a:xfrm>
              <a:prstGeom prst="rect">
                <a:avLst/>
              </a:prstGeom>
              <a:blipFill>
                <a:blip r:embed="rId15"/>
                <a:stretch>
                  <a:fillRect/>
                </a:stretch>
              </a:blipFill>
            </p:spPr>
            <p:txBody>
              <a:bodyPr/>
              <a:lstStyle/>
              <a:p>
                <a:r>
                  <a:rPr lang="en-US">
                    <a:noFill/>
                  </a:rPr>
                  <a:t> </a:t>
                </a:r>
              </a:p>
            </p:txBody>
          </p:sp>
        </mc:Fallback>
      </mc:AlternateContent>
      <p:cxnSp>
        <p:nvCxnSpPr>
          <p:cNvPr id="80" name="Straight Connector 79"/>
          <p:cNvCxnSpPr>
            <a:stCxn id="74" idx="6"/>
            <a:endCxn id="78" idx="2"/>
          </p:cNvCxnSpPr>
          <p:nvPr/>
        </p:nvCxnSpPr>
        <p:spPr>
          <a:xfrm>
            <a:off x="9516323" y="3994196"/>
            <a:ext cx="767547"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1" name="Freeform 80"/>
          <p:cNvSpPr/>
          <p:nvPr/>
        </p:nvSpPr>
        <p:spPr bwMode="auto">
          <a:xfrm>
            <a:off x="9282277" y="3476323"/>
            <a:ext cx="410967" cy="498960"/>
          </a:xfrm>
          <a:custGeom>
            <a:avLst/>
            <a:gdLst>
              <a:gd name="connsiteX0" fmla="*/ 0 w 410967"/>
              <a:gd name="connsiteY0" fmla="*/ 272929 h 498960"/>
              <a:gd name="connsiteX1" fmla="*/ 174661 w 410967"/>
              <a:gd name="connsiteY1" fmla="*/ 5800 h 498960"/>
              <a:gd name="connsiteX2" fmla="*/ 410967 w 410967"/>
              <a:gd name="connsiteY2" fmla="*/ 498960 h 498960"/>
            </a:gdLst>
            <a:ahLst/>
            <a:cxnLst>
              <a:cxn ang="0">
                <a:pos x="connsiteX0" y="connsiteY0"/>
              </a:cxn>
              <a:cxn ang="0">
                <a:pos x="connsiteX1" y="connsiteY1"/>
              </a:cxn>
              <a:cxn ang="0">
                <a:pos x="connsiteX2" y="connsiteY2"/>
              </a:cxn>
            </a:cxnLst>
            <a:rect l="l" t="t" r="r" b="b"/>
            <a:pathLst>
              <a:path w="410967" h="498960">
                <a:moveTo>
                  <a:pt x="0" y="272929"/>
                </a:moveTo>
                <a:cubicBezTo>
                  <a:pt x="53083" y="120528"/>
                  <a:pt x="106167" y="-31872"/>
                  <a:pt x="174661" y="5800"/>
                </a:cubicBezTo>
                <a:cubicBezTo>
                  <a:pt x="243156" y="43472"/>
                  <a:pt x="327061" y="271216"/>
                  <a:pt x="410967" y="498960"/>
                </a:cubicBezTo>
              </a:path>
            </a:pathLst>
          </a:custGeom>
          <a:noFill/>
          <a:ln w="31750">
            <a:solidFill>
              <a:schemeClr val="accent3">
                <a:lumMod val="60000"/>
                <a:lumOff val="40000"/>
              </a:schemeClr>
            </a:solidFill>
            <a:headEnd type="triangl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2" name="Freeform 81"/>
          <p:cNvSpPr/>
          <p:nvPr/>
        </p:nvSpPr>
        <p:spPr bwMode="auto">
          <a:xfrm flipH="1">
            <a:off x="10093188" y="3476323"/>
            <a:ext cx="410967" cy="498960"/>
          </a:xfrm>
          <a:custGeom>
            <a:avLst/>
            <a:gdLst>
              <a:gd name="connsiteX0" fmla="*/ 0 w 410967"/>
              <a:gd name="connsiteY0" fmla="*/ 272929 h 498960"/>
              <a:gd name="connsiteX1" fmla="*/ 174661 w 410967"/>
              <a:gd name="connsiteY1" fmla="*/ 5800 h 498960"/>
              <a:gd name="connsiteX2" fmla="*/ 410967 w 410967"/>
              <a:gd name="connsiteY2" fmla="*/ 498960 h 498960"/>
            </a:gdLst>
            <a:ahLst/>
            <a:cxnLst>
              <a:cxn ang="0">
                <a:pos x="connsiteX0" y="connsiteY0"/>
              </a:cxn>
              <a:cxn ang="0">
                <a:pos x="connsiteX1" y="connsiteY1"/>
              </a:cxn>
              <a:cxn ang="0">
                <a:pos x="connsiteX2" y="connsiteY2"/>
              </a:cxn>
            </a:cxnLst>
            <a:rect l="l" t="t" r="r" b="b"/>
            <a:pathLst>
              <a:path w="410967" h="498960">
                <a:moveTo>
                  <a:pt x="0" y="272929"/>
                </a:moveTo>
                <a:cubicBezTo>
                  <a:pt x="53083" y="120528"/>
                  <a:pt x="106167" y="-31872"/>
                  <a:pt x="174661" y="5800"/>
                </a:cubicBezTo>
                <a:cubicBezTo>
                  <a:pt x="243156" y="43472"/>
                  <a:pt x="327061" y="271216"/>
                  <a:pt x="410967" y="498960"/>
                </a:cubicBezTo>
              </a:path>
            </a:pathLst>
          </a:custGeom>
          <a:noFill/>
          <a:ln w="31750">
            <a:solidFill>
              <a:schemeClr val="accent3">
                <a:lumMod val="60000"/>
                <a:lumOff val="40000"/>
              </a:schemeClr>
            </a:solidFill>
            <a:headEnd type="triangl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4" name="Oval 83"/>
          <p:cNvSpPr/>
          <p:nvPr/>
        </p:nvSpPr>
        <p:spPr bwMode="auto">
          <a:xfrm>
            <a:off x="9075752" y="2582142"/>
            <a:ext cx="440571" cy="440571"/>
          </a:xfrm>
          <a:prstGeom prst="ellipse">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mc:AlternateContent xmlns:mc="http://schemas.openxmlformats.org/markup-compatibility/2006" xmlns:a14="http://schemas.microsoft.com/office/drawing/2010/main">
        <mc:Choice Requires="a14">
          <p:sp>
            <p:nvSpPr>
              <p:cNvPr id="85" name="TextBox 84"/>
              <p:cNvSpPr txBox="1"/>
              <p:nvPr/>
            </p:nvSpPr>
            <p:spPr>
              <a:xfrm>
                <a:off x="8970499" y="2516195"/>
                <a:ext cx="651076" cy="572464"/>
              </a:xfrm>
              <a:prstGeom prst="rect">
                <a:avLst/>
              </a:prstGeom>
              <a:noFill/>
            </p:spPr>
            <p:txBody>
              <a:bodyPr wrap="none" lIns="182880" tIns="146304" rIns="182880" bIns="146304" rtlCol="0">
                <a:spAutoFit/>
              </a:bodyPr>
              <a:lstStyle/>
              <a:p>
                <a:pPr/>
                <a14:m>
                  <m:oMathPara xmlns:m="http://schemas.openxmlformats.org/officeDocument/2006/math">
                    <m:oMathParaPr>
                      <m:jc m:val="centerGroup"/>
                    </m:oMathParaPr>
                    <m:oMath xmlns:m="http://schemas.openxmlformats.org/officeDocument/2006/math">
                      <m:sSub>
                        <m:sSubPr>
                          <m:ctrlPr>
                            <a:rPr lang="en-US" i="1" smtClean="0">
                              <a:gradFill>
                                <a:gsLst>
                                  <a:gs pos="2917">
                                    <a:schemeClr val="tx1"/>
                                  </a:gs>
                                  <a:gs pos="30000">
                                    <a:schemeClr val="tx1"/>
                                  </a:gs>
                                </a:gsLst>
                                <a:lin ang="5400000" scaled="0"/>
                              </a:gradFill>
                              <a:latin typeface="Cambria Math" panose="02040503050406030204" pitchFamily="18" charset="0"/>
                            </a:rPr>
                          </m:ctrlPr>
                        </m:sSubPr>
                        <m:e>
                          <m:r>
                            <a:rPr lang="en-US" b="0" i="1" smtClean="0">
                              <a:gradFill>
                                <a:gsLst>
                                  <a:gs pos="2917">
                                    <a:schemeClr val="tx1"/>
                                  </a:gs>
                                  <a:gs pos="30000">
                                    <a:schemeClr val="tx1"/>
                                  </a:gs>
                                </a:gsLst>
                                <a:lin ang="5400000" scaled="0"/>
                              </a:gradFill>
                              <a:latin typeface="Cambria Math" panose="02040503050406030204" pitchFamily="18" charset="0"/>
                            </a:rPr>
                            <m:t>𝑈</m:t>
                          </m:r>
                        </m:e>
                        <m:sub>
                          <m:r>
                            <a:rPr lang="en-US" b="0" i="1" smtClean="0">
                              <a:gradFill>
                                <a:gsLst>
                                  <a:gs pos="2917">
                                    <a:schemeClr val="tx1"/>
                                  </a:gs>
                                  <a:gs pos="30000">
                                    <a:schemeClr val="tx1"/>
                                  </a:gs>
                                </a:gsLst>
                                <a:lin ang="5400000" scaled="0"/>
                              </a:gradFill>
                              <a:latin typeface="Cambria Math" panose="02040503050406030204" pitchFamily="18" charset="0"/>
                            </a:rPr>
                            <m:t>𝑖</m:t>
                          </m:r>
                        </m:sub>
                      </m:sSub>
                    </m:oMath>
                  </m:oMathPara>
                </a14:m>
                <a:endParaRPr lang="en-US" dirty="0">
                  <a:gradFill>
                    <a:gsLst>
                      <a:gs pos="2917">
                        <a:schemeClr val="tx1"/>
                      </a:gs>
                      <a:gs pos="30000">
                        <a:schemeClr val="tx1"/>
                      </a:gs>
                    </a:gsLst>
                    <a:lin ang="5400000" scaled="0"/>
                  </a:gradFill>
                </a:endParaRPr>
              </a:p>
            </p:txBody>
          </p:sp>
        </mc:Choice>
        <mc:Fallback xmlns="">
          <p:sp>
            <p:nvSpPr>
              <p:cNvPr id="85" name="TextBox 84"/>
              <p:cNvSpPr txBox="1">
                <a:spLocks noRot="1" noChangeAspect="1" noMove="1" noResize="1" noEditPoints="1" noAdjustHandles="1" noChangeArrowheads="1" noChangeShapeType="1" noTextEdit="1"/>
              </p:cNvSpPr>
              <p:nvPr/>
            </p:nvSpPr>
            <p:spPr>
              <a:xfrm>
                <a:off x="8970499" y="2516195"/>
                <a:ext cx="651076" cy="572464"/>
              </a:xfrm>
              <a:prstGeom prst="rect">
                <a:avLst/>
              </a:prstGeom>
              <a:blipFill>
                <a:blip r:embed="rId16"/>
                <a:stretch>
                  <a:fillRect/>
                </a:stretch>
              </a:blipFill>
            </p:spPr>
            <p:txBody>
              <a:bodyPr/>
              <a:lstStyle/>
              <a:p>
                <a:r>
                  <a:rPr lang="en-US">
                    <a:noFill/>
                  </a:rPr>
                  <a:t> </a:t>
                </a:r>
              </a:p>
            </p:txBody>
          </p:sp>
        </mc:Fallback>
      </mc:AlternateContent>
      <p:sp>
        <p:nvSpPr>
          <p:cNvPr id="86" name="Oval 85"/>
          <p:cNvSpPr/>
          <p:nvPr/>
        </p:nvSpPr>
        <p:spPr bwMode="auto">
          <a:xfrm>
            <a:off x="10283870" y="2582142"/>
            <a:ext cx="440571" cy="440571"/>
          </a:xfrm>
          <a:prstGeom prst="ellipse">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mc:AlternateContent xmlns:mc="http://schemas.openxmlformats.org/markup-compatibility/2006" xmlns:a14="http://schemas.microsoft.com/office/drawing/2010/main">
        <mc:Choice Requires="a14">
          <p:sp>
            <p:nvSpPr>
              <p:cNvPr id="87" name="TextBox 86"/>
              <p:cNvSpPr txBox="1"/>
              <p:nvPr/>
            </p:nvSpPr>
            <p:spPr>
              <a:xfrm>
                <a:off x="10227303" y="2506924"/>
                <a:ext cx="579838" cy="594778"/>
              </a:xfrm>
              <a:prstGeom prst="rect">
                <a:avLst/>
              </a:prstGeom>
              <a:noFill/>
            </p:spPr>
            <p:txBody>
              <a:bodyPr wrap="none" lIns="182880" tIns="146304" rIns="182880" bIns="146304" rtlCol="0">
                <a:spAutoFit/>
              </a:bodyPr>
              <a:lstStyle/>
              <a:p>
                <a:pPr/>
                <a14:m>
                  <m:oMathPara xmlns:m="http://schemas.openxmlformats.org/officeDocument/2006/math">
                    <m:oMathParaPr>
                      <m:jc m:val="centerGroup"/>
                    </m:oMathParaPr>
                    <m:oMath xmlns:m="http://schemas.openxmlformats.org/officeDocument/2006/math">
                      <m:sSub>
                        <m:sSubPr>
                          <m:ctrlPr>
                            <a:rPr lang="en-US" i="1" smtClean="0">
                              <a:gradFill>
                                <a:gsLst>
                                  <a:gs pos="2917">
                                    <a:schemeClr val="tx1"/>
                                  </a:gs>
                                  <a:gs pos="30000">
                                    <a:schemeClr val="tx1"/>
                                  </a:gs>
                                </a:gsLst>
                                <a:lin ang="5400000" scaled="0"/>
                              </a:gradFill>
                              <a:latin typeface="Cambria Math" panose="02040503050406030204" pitchFamily="18" charset="0"/>
                            </a:rPr>
                          </m:ctrlPr>
                        </m:sSubPr>
                        <m:e>
                          <m:r>
                            <a:rPr lang="en-US" altLang="zh-CN" b="0" i="1" smtClean="0">
                              <a:gradFill>
                                <a:gsLst>
                                  <a:gs pos="2917">
                                    <a:schemeClr val="tx1"/>
                                  </a:gs>
                                  <a:gs pos="30000">
                                    <a:schemeClr val="tx1"/>
                                  </a:gs>
                                </a:gsLst>
                                <a:lin ang="5400000" scaled="0"/>
                              </a:gradFill>
                              <a:latin typeface="Cambria Math" panose="02040503050406030204" pitchFamily="18" charset="0"/>
                            </a:rPr>
                            <m:t>𝐼</m:t>
                          </m:r>
                        </m:e>
                        <m:sub>
                          <m:r>
                            <a:rPr lang="en-US" altLang="zh-CN" b="0" i="1" smtClean="0">
                              <a:gradFill>
                                <a:gsLst>
                                  <a:gs pos="2917">
                                    <a:schemeClr val="tx1"/>
                                  </a:gs>
                                  <a:gs pos="30000">
                                    <a:schemeClr val="tx1"/>
                                  </a:gs>
                                </a:gsLst>
                                <a:lin ang="5400000" scaled="0"/>
                              </a:gradFill>
                              <a:latin typeface="Cambria Math" panose="02040503050406030204" pitchFamily="18" charset="0"/>
                            </a:rPr>
                            <m:t>𝑗</m:t>
                          </m:r>
                        </m:sub>
                      </m:sSub>
                    </m:oMath>
                  </m:oMathPara>
                </a14:m>
                <a:endParaRPr lang="en-US" dirty="0">
                  <a:gradFill>
                    <a:gsLst>
                      <a:gs pos="2917">
                        <a:schemeClr val="tx1"/>
                      </a:gs>
                      <a:gs pos="30000">
                        <a:schemeClr val="tx1"/>
                      </a:gs>
                    </a:gsLst>
                    <a:lin ang="5400000" scaled="0"/>
                  </a:gradFill>
                </a:endParaRPr>
              </a:p>
            </p:txBody>
          </p:sp>
        </mc:Choice>
        <mc:Fallback xmlns="">
          <p:sp>
            <p:nvSpPr>
              <p:cNvPr id="87" name="TextBox 86"/>
              <p:cNvSpPr txBox="1">
                <a:spLocks noRot="1" noChangeAspect="1" noMove="1" noResize="1" noEditPoints="1" noAdjustHandles="1" noChangeArrowheads="1" noChangeShapeType="1" noTextEdit="1"/>
              </p:cNvSpPr>
              <p:nvPr/>
            </p:nvSpPr>
            <p:spPr>
              <a:xfrm>
                <a:off x="10227303" y="2506924"/>
                <a:ext cx="579838" cy="594778"/>
              </a:xfrm>
              <a:prstGeom prst="rect">
                <a:avLst/>
              </a:prstGeom>
              <a:blipFill>
                <a:blip r:embed="rId17"/>
                <a:stretch>
                  <a:fillRect/>
                </a:stretch>
              </a:blipFill>
            </p:spPr>
            <p:txBody>
              <a:bodyPr/>
              <a:lstStyle/>
              <a:p>
                <a:r>
                  <a:rPr lang="en-US">
                    <a:noFill/>
                  </a:rPr>
                  <a:t> </a:t>
                </a:r>
              </a:p>
            </p:txBody>
          </p:sp>
        </mc:Fallback>
      </mc:AlternateContent>
      <p:cxnSp>
        <p:nvCxnSpPr>
          <p:cNvPr id="88" name="Straight Connector 87"/>
          <p:cNvCxnSpPr>
            <a:stCxn id="84" idx="6"/>
            <a:endCxn id="86" idx="2"/>
          </p:cNvCxnSpPr>
          <p:nvPr/>
        </p:nvCxnSpPr>
        <p:spPr>
          <a:xfrm>
            <a:off x="9516323" y="2802428"/>
            <a:ext cx="767547"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3" name="Freeform 22"/>
          <p:cNvSpPr/>
          <p:nvPr/>
        </p:nvSpPr>
        <p:spPr bwMode="auto">
          <a:xfrm>
            <a:off x="9651104" y="2471463"/>
            <a:ext cx="494202" cy="493220"/>
          </a:xfrm>
          <a:custGeom>
            <a:avLst/>
            <a:gdLst>
              <a:gd name="connsiteX0" fmla="*/ 247623 w 494202"/>
              <a:gd name="connsiteY0" fmla="*/ 493220 h 493220"/>
              <a:gd name="connsiteX1" fmla="*/ 494202 w 494202"/>
              <a:gd name="connsiteY1" fmla="*/ 236366 h 493220"/>
              <a:gd name="connsiteX2" fmla="*/ 247623 w 494202"/>
              <a:gd name="connsiteY2" fmla="*/ 61 h 493220"/>
              <a:gd name="connsiteX3" fmla="*/ 1043 w 494202"/>
              <a:gd name="connsiteY3" fmla="*/ 215818 h 493220"/>
              <a:gd name="connsiteX4" fmla="*/ 175704 w 494202"/>
              <a:gd name="connsiteY4" fmla="*/ 472672 h 493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202" h="493220">
                <a:moveTo>
                  <a:pt x="247623" y="493220"/>
                </a:moveTo>
                <a:cubicBezTo>
                  <a:pt x="370912" y="405889"/>
                  <a:pt x="494202" y="318559"/>
                  <a:pt x="494202" y="236366"/>
                </a:cubicBezTo>
                <a:cubicBezTo>
                  <a:pt x="494202" y="154173"/>
                  <a:pt x="329816" y="3486"/>
                  <a:pt x="247623" y="61"/>
                </a:cubicBezTo>
                <a:cubicBezTo>
                  <a:pt x="165430" y="-3364"/>
                  <a:pt x="13029" y="137050"/>
                  <a:pt x="1043" y="215818"/>
                </a:cubicBezTo>
                <a:cubicBezTo>
                  <a:pt x="-10943" y="294586"/>
                  <a:pt x="82380" y="383629"/>
                  <a:pt x="175704" y="472672"/>
                </a:cubicBezTo>
              </a:path>
            </a:pathLst>
          </a:custGeom>
          <a:noFill/>
          <a:ln w="31750">
            <a:solidFill>
              <a:schemeClr val="accent6">
                <a:lumMod val="60000"/>
                <a:lumOff val="40000"/>
              </a:schemeClr>
            </a:solidFill>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34" name="Straight Connector 33"/>
          <p:cNvCxnSpPr>
            <a:stCxn id="50" idx="2"/>
          </p:cNvCxnSpPr>
          <p:nvPr/>
        </p:nvCxnSpPr>
        <p:spPr>
          <a:xfrm flipV="1">
            <a:off x="6310793" y="1258938"/>
            <a:ext cx="2619178" cy="1838478"/>
          </a:xfrm>
          <a:prstGeom prst="line">
            <a:avLst/>
          </a:prstGeom>
          <a:ln w="19050">
            <a:solidFill>
              <a:schemeClr val="accent3"/>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6294437" y="3437584"/>
            <a:ext cx="2635534" cy="884400"/>
          </a:xfrm>
          <a:prstGeom prst="line">
            <a:avLst/>
          </a:prstGeom>
          <a:ln w="19050">
            <a:solidFill>
              <a:schemeClr val="accent3"/>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bwMode="auto">
          <a:xfrm>
            <a:off x="8929972" y="1231762"/>
            <a:ext cx="1936465" cy="896768"/>
          </a:xfrm>
          <a:prstGeom prst="rect">
            <a:avLst/>
          </a:prstGeom>
          <a:noFill/>
          <a:ln w="19050">
            <a:solidFill>
              <a:schemeClr val="accent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5" name="Rectangle 94"/>
          <p:cNvSpPr/>
          <p:nvPr/>
        </p:nvSpPr>
        <p:spPr bwMode="auto">
          <a:xfrm>
            <a:off x="8929972" y="2329838"/>
            <a:ext cx="1936465" cy="896768"/>
          </a:xfrm>
          <a:prstGeom prst="rect">
            <a:avLst/>
          </a:prstGeom>
          <a:noFill/>
          <a:ln w="19050">
            <a:solidFill>
              <a:schemeClr val="accent6">
                <a:lumMod val="60000"/>
                <a:lumOff val="4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6" name="Rectangle 95"/>
          <p:cNvSpPr/>
          <p:nvPr/>
        </p:nvSpPr>
        <p:spPr bwMode="auto">
          <a:xfrm>
            <a:off x="8929971" y="3425216"/>
            <a:ext cx="1936465" cy="896768"/>
          </a:xfrm>
          <a:prstGeom prst="rect">
            <a:avLst/>
          </a:prstGeom>
          <a:noFill/>
          <a:ln w="19050">
            <a:solidFill>
              <a:schemeClr val="accent3">
                <a:lumMod val="60000"/>
                <a:lumOff val="4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8" name="Down Arrow 97"/>
          <p:cNvSpPr/>
          <p:nvPr/>
        </p:nvSpPr>
        <p:spPr bwMode="auto">
          <a:xfrm>
            <a:off x="9606426" y="2125662"/>
            <a:ext cx="535766" cy="244551"/>
          </a:xfrm>
          <a:prstGeom prst="downArrow">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9" name="Down Arrow 98"/>
          <p:cNvSpPr/>
          <p:nvPr/>
        </p:nvSpPr>
        <p:spPr bwMode="auto">
          <a:xfrm>
            <a:off x="9606426" y="3212859"/>
            <a:ext cx="535766" cy="244551"/>
          </a:xfrm>
          <a:prstGeom prst="downArrow">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854783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9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1"/>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9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84"/>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85"/>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86"/>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87"/>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88"/>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23"/>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95"/>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98"/>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91"/>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74"/>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77"/>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78"/>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79"/>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80"/>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81"/>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82"/>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96"/>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99"/>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91" grpId="0" animBg="1"/>
      <p:bldP spid="92" grpId="0" animBg="1"/>
      <p:bldP spid="21" grpId="0" animBg="1"/>
      <p:bldP spid="25" grpId="0" animBg="1"/>
      <p:bldP spid="26" grpId="0" animBg="1"/>
      <p:bldP spid="28" grpId="0" animBg="1"/>
      <p:bldP spid="29" grpId="0" animBg="1"/>
      <p:bldP spid="30" grpId="0" animBg="1"/>
      <p:bldP spid="31" grpId="0" animBg="1"/>
      <p:bldP spid="32" grpId="0" animBg="1"/>
      <p:bldP spid="33" grpId="0" animBg="1"/>
      <p:bldP spid="60" grpId="0"/>
      <p:bldP spid="61" grpId="0"/>
      <p:bldP spid="65" grpId="0"/>
      <p:bldP spid="66" grpId="0"/>
      <p:bldP spid="67" grpId="0"/>
      <p:bldP spid="68" grpId="0"/>
      <p:bldP spid="70" grpId="0"/>
      <p:bldP spid="71" grpId="0"/>
      <p:bldP spid="72" grpId="0"/>
      <p:bldP spid="75" grpId="0"/>
      <p:bldP spid="76" grpId="0" animBg="1"/>
      <p:bldP spid="56" grpId="0"/>
      <p:bldP spid="58" grpId="0" animBg="1"/>
      <p:bldP spid="36" grpId="0"/>
      <p:bldP spid="49" grpId="0"/>
      <p:bldP spid="50" grpId="0"/>
      <p:bldP spid="52" grpId="0"/>
      <p:bldP spid="39" grpId="0" animBg="1"/>
      <p:bldP spid="40" grpId="0"/>
      <p:bldP spid="42" grpId="0" animBg="1"/>
      <p:bldP spid="43" grpId="0"/>
      <p:bldP spid="19" grpId="0" animBg="1"/>
      <p:bldP spid="69" grpId="0" animBg="1"/>
      <p:bldP spid="74" grpId="0" animBg="1"/>
      <p:bldP spid="77" grpId="0"/>
      <p:bldP spid="78" grpId="0" animBg="1"/>
      <p:bldP spid="79" grpId="0"/>
      <p:bldP spid="81" grpId="0" animBg="1"/>
      <p:bldP spid="82" grpId="0" animBg="1"/>
      <p:bldP spid="84" grpId="0" animBg="1"/>
      <p:bldP spid="85" grpId="0"/>
      <p:bldP spid="86" grpId="0" animBg="1"/>
      <p:bldP spid="87" grpId="0"/>
      <p:bldP spid="23" grpId="0" animBg="1"/>
      <p:bldP spid="94" grpId="0" animBg="1"/>
      <p:bldP spid="95" grpId="0" animBg="1"/>
      <p:bldP spid="96" grpId="0" animBg="1"/>
      <p:bldP spid="98" grpId="0" animBg="1"/>
      <p:bldP spid="9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Example: Mini-batch MF</a:t>
            </a:r>
            <a:endParaRPr lang="en-US" dirty="0"/>
          </a:p>
        </p:txBody>
      </p:sp>
      <p:sp>
        <p:nvSpPr>
          <p:cNvPr id="3" name="Text Placeholder 2"/>
          <p:cNvSpPr>
            <a:spLocks noGrp="1"/>
          </p:cNvSpPr>
          <p:nvPr>
            <p:ph type="body" sz="quarter" idx="10"/>
          </p:nvPr>
        </p:nvSpPr>
        <p:spPr>
          <a:xfrm>
            <a:off x="274638" y="1212850"/>
            <a:ext cx="11887200" cy="683264"/>
          </a:xfrm>
        </p:spPr>
        <p:txBody>
          <a:bodyPr/>
          <a:lstStyle/>
          <a:p>
            <a:r>
              <a:rPr lang="en-US" dirty="0"/>
              <a:t>Compose stage</a:t>
            </a:r>
          </a:p>
        </p:txBody>
      </p:sp>
      <p:sp>
        <p:nvSpPr>
          <p:cNvPr id="58" name="TextBox 57"/>
          <p:cNvSpPr txBox="1"/>
          <p:nvPr/>
        </p:nvSpPr>
        <p:spPr>
          <a:xfrm>
            <a:off x="2295220" y="5901126"/>
            <a:ext cx="1503745" cy="338554"/>
          </a:xfrm>
          <a:prstGeom prst="rect">
            <a:avLst/>
          </a:prstGeom>
          <a:noFill/>
        </p:spPr>
        <p:txBody>
          <a:bodyPr wrap="none" rtlCol="0">
            <a:spAutoFit/>
          </a:bodyPr>
          <a:lstStyle/>
          <a:p>
            <a:pPr defTabSz="914400"/>
            <a:r>
              <a:rPr lang="en-US" sz="1600" dirty="0">
                <a:solidFill>
                  <a:prstClr val="black"/>
                </a:solidFill>
                <a:cs typeface="Segoe UI" panose="020B0502040204020203" pitchFamily="34" charset="0"/>
              </a:rPr>
              <a:t>Iteration Stage</a:t>
            </a:r>
          </a:p>
        </p:txBody>
      </p:sp>
      <p:sp>
        <p:nvSpPr>
          <p:cNvPr id="59" name="Rounded Rectangle 58"/>
          <p:cNvSpPr/>
          <p:nvPr/>
        </p:nvSpPr>
        <p:spPr>
          <a:xfrm>
            <a:off x="4023137" y="5951531"/>
            <a:ext cx="353901" cy="237744"/>
          </a:xfrm>
          <a:prstGeom prst="roundRect">
            <a:avLst/>
          </a:prstGeom>
          <a:solidFill>
            <a:srgbClr val="70AD47">
              <a:lumMod val="60000"/>
              <a:lumOff val="4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0" name="TextBox 59"/>
          <p:cNvSpPr txBox="1"/>
          <p:nvPr/>
        </p:nvSpPr>
        <p:spPr>
          <a:xfrm>
            <a:off x="4377038" y="5901126"/>
            <a:ext cx="1722779" cy="338554"/>
          </a:xfrm>
          <a:prstGeom prst="rect">
            <a:avLst/>
          </a:prstGeom>
          <a:noFill/>
        </p:spPr>
        <p:txBody>
          <a:bodyPr wrap="none" rtlCol="0">
            <a:spAutoFit/>
          </a:bodyPr>
          <a:lstStyle/>
          <a:p>
            <a:pPr defTabSz="914400"/>
            <a:r>
              <a:rPr lang="en-US" sz="1600" dirty="0">
                <a:solidFill>
                  <a:prstClr val="black"/>
                </a:solidFill>
                <a:cs typeface="Segoe UI" panose="020B0502040204020203" pitchFamily="34" charset="0"/>
              </a:rPr>
              <a:t>Mini-batch Stage</a:t>
            </a:r>
          </a:p>
        </p:txBody>
      </p:sp>
      <p:sp>
        <p:nvSpPr>
          <p:cNvPr id="61" name="Rounded Rectangle 60"/>
          <p:cNvSpPr/>
          <p:nvPr/>
        </p:nvSpPr>
        <p:spPr>
          <a:xfrm>
            <a:off x="1941319" y="5951531"/>
            <a:ext cx="353901" cy="237744"/>
          </a:xfrm>
          <a:prstGeom prst="roundRect">
            <a:avLst/>
          </a:prstGeom>
          <a:solidFill>
            <a:srgbClr val="FFC000">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Rounded Rectangle 37"/>
          <p:cNvSpPr/>
          <p:nvPr/>
        </p:nvSpPr>
        <p:spPr>
          <a:xfrm>
            <a:off x="2400765" y="2218791"/>
            <a:ext cx="3259288" cy="2113964"/>
          </a:xfrm>
          <a:prstGeom prst="roundRect">
            <a:avLst/>
          </a:prstGeom>
          <a:solidFill>
            <a:srgbClr val="FFC000">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9" name="Rounded Rectangle 38"/>
          <p:cNvSpPr/>
          <p:nvPr/>
        </p:nvSpPr>
        <p:spPr>
          <a:xfrm>
            <a:off x="3047094" y="2827032"/>
            <a:ext cx="2180543" cy="508247"/>
          </a:xfrm>
          <a:prstGeom prst="roundRect">
            <a:avLst/>
          </a:prstGeom>
          <a:solidFill>
            <a:srgbClr val="70AD47">
              <a:lumMod val="60000"/>
              <a:lumOff val="4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ea typeface="+mn-ea"/>
                <a:cs typeface="+mn-cs"/>
              </a:rPr>
              <a:t>Exchange</a:t>
            </a:r>
          </a:p>
        </p:txBody>
      </p:sp>
      <p:sp>
        <p:nvSpPr>
          <p:cNvPr id="40" name="Rounded Rectangle 39"/>
          <p:cNvSpPr/>
          <p:nvPr/>
        </p:nvSpPr>
        <p:spPr>
          <a:xfrm>
            <a:off x="3047094" y="3598932"/>
            <a:ext cx="2180543" cy="508247"/>
          </a:xfrm>
          <a:prstGeom prst="roundRect">
            <a:avLst/>
          </a:prstGeom>
          <a:solidFill>
            <a:srgbClr val="70AD47">
              <a:lumMod val="60000"/>
              <a:lumOff val="4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ea typeface="+mn-ea"/>
                <a:cs typeface="+mn-cs"/>
              </a:rPr>
              <a:t>Apply</a:t>
            </a:r>
          </a:p>
        </p:txBody>
      </p:sp>
      <p:cxnSp>
        <p:nvCxnSpPr>
          <p:cNvPr id="41" name="Straight Arrow Connector 40"/>
          <p:cNvCxnSpPr>
            <a:stCxn id="39" idx="2"/>
            <a:endCxn id="40" idx="0"/>
          </p:cNvCxnSpPr>
          <p:nvPr/>
        </p:nvCxnSpPr>
        <p:spPr>
          <a:xfrm>
            <a:off x="4137366" y="3335279"/>
            <a:ext cx="0" cy="263653"/>
          </a:xfrm>
          <a:prstGeom prst="straightConnector1">
            <a:avLst/>
          </a:prstGeom>
          <a:noFill/>
          <a:ln w="31750" cap="flat" cmpd="sng" algn="ctr">
            <a:solidFill>
              <a:schemeClr val="accent1"/>
            </a:solidFill>
            <a:prstDash val="solid"/>
            <a:miter lim="800000"/>
            <a:tailEnd type="triangle"/>
          </a:ln>
          <a:effectLst/>
        </p:spPr>
      </p:cxnSp>
      <p:cxnSp>
        <p:nvCxnSpPr>
          <p:cNvPr id="28" name="Elbow Connector 27"/>
          <p:cNvCxnSpPr>
            <a:stCxn id="40" idx="1"/>
            <a:endCxn id="39" idx="1"/>
          </p:cNvCxnSpPr>
          <p:nvPr/>
        </p:nvCxnSpPr>
        <p:spPr>
          <a:xfrm rot="10800000">
            <a:off x="3047094" y="3081156"/>
            <a:ext cx="12700" cy="771900"/>
          </a:xfrm>
          <a:prstGeom prst="bentConnector3">
            <a:avLst>
              <a:gd name="adj1" fmla="val 1800000"/>
            </a:avLst>
          </a:prstGeom>
          <a:ln w="3175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4" name="Rounded Rectangle 53"/>
          <p:cNvSpPr/>
          <p:nvPr/>
        </p:nvSpPr>
        <p:spPr>
          <a:xfrm>
            <a:off x="2400765" y="4631317"/>
            <a:ext cx="3259288" cy="764208"/>
          </a:xfrm>
          <a:prstGeom prst="roundRect">
            <a:avLst/>
          </a:prstGeom>
          <a:solidFill>
            <a:srgbClr val="FFC000">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black"/>
                </a:solidFill>
                <a:effectLst/>
                <a:uLnTx/>
                <a:uFillTx/>
                <a:ea typeface="+mn-ea"/>
                <a:cs typeface="+mn-cs"/>
              </a:rPr>
              <a:t>GlobalSync</a:t>
            </a:r>
            <a:endParaRPr kumimoji="0" lang="en-US" sz="1800" b="0" i="0" u="none" strike="noStrike" kern="0" cap="none" spc="0" normalizeH="0" baseline="0" noProof="0" dirty="0">
              <a:ln>
                <a:noFill/>
              </a:ln>
              <a:solidFill>
                <a:prstClr val="black"/>
              </a:solidFill>
              <a:effectLst/>
              <a:uLnTx/>
              <a:uFillTx/>
              <a:ea typeface="+mn-ea"/>
              <a:cs typeface="+mn-cs"/>
            </a:endParaRPr>
          </a:p>
        </p:txBody>
      </p:sp>
      <p:cxnSp>
        <p:nvCxnSpPr>
          <p:cNvPr id="34" name="Straight Connector 33"/>
          <p:cNvCxnSpPr>
            <a:stCxn id="38" idx="2"/>
            <a:endCxn id="54" idx="0"/>
          </p:cNvCxnSpPr>
          <p:nvPr/>
        </p:nvCxnSpPr>
        <p:spPr>
          <a:xfrm>
            <a:off x="4030409" y="4332755"/>
            <a:ext cx="0" cy="298562"/>
          </a:xfrm>
          <a:prstGeom prst="line">
            <a:avLst/>
          </a:prstGeom>
          <a:ln w="3175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54" idx="1"/>
            <a:endCxn id="38" idx="1"/>
          </p:cNvCxnSpPr>
          <p:nvPr/>
        </p:nvCxnSpPr>
        <p:spPr>
          <a:xfrm rot="10800000">
            <a:off x="2400765" y="3275773"/>
            <a:ext cx="12700" cy="1737648"/>
          </a:xfrm>
          <a:prstGeom prst="bentConnector3">
            <a:avLst>
              <a:gd name="adj1" fmla="val 1800000"/>
            </a:avLst>
          </a:prstGeom>
          <a:ln w="3175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243597" y="4319342"/>
            <a:ext cx="3836945" cy="2169825"/>
          </a:xfrm>
          <a:prstGeom prst="rect">
            <a:avLst/>
          </a:prstGeom>
          <a:noFill/>
          <a:ln>
            <a:noFill/>
          </a:ln>
        </p:spPr>
        <p:txBody>
          <a:bodyPr wrap="square" rtlCol="0">
            <a:spAutoFit/>
          </a:bodyPr>
          <a:lstStyle/>
          <a:p>
            <a:pPr>
              <a:lnSpc>
                <a:spcPct val="90000"/>
              </a:lnSpc>
              <a:spcBef>
                <a:spcPct val="20000"/>
              </a:spcBef>
              <a:buSzPct val="90000"/>
            </a:pPr>
            <a:r>
              <a:rPr lang="en-US" altLang="zh-CN" dirty="0" err="1">
                <a:gradFill>
                  <a:gsLst>
                    <a:gs pos="1250">
                      <a:schemeClr val="tx2"/>
                    </a:gs>
                    <a:gs pos="99000">
                      <a:schemeClr val="tx2"/>
                    </a:gs>
                  </a:gsLst>
                  <a:lin ang="5400000" scaled="0"/>
                </a:gradFill>
                <a:latin typeface="+mj-lt"/>
              </a:rPr>
              <a:t>StageSequenceBuilder</a:t>
            </a:r>
            <a:r>
              <a:rPr lang="en-US" altLang="zh-CN" dirty="0">
                <a:gradFill>
                  <a:gsLst>
                    <a:gs pos="1250">
                      <a:schemeClr val="tx2"/>
                    </a:gs>
                    <a:gs pos="99000">
                      <a:schemeClr val="tx2"/>
                    </a:gs>
                  </a:gsLst>
                  <a:lin ang="5400000" scaled="0"/>
                </a:gradFill>
                <a:latin typeface="+mj-lt"/>
              </a:rPr>
              <a:t>(</a:t>
            </a:r>
            <a:r>
              <a:rPr lang="en-US" altLang="zh-CN" dirty="0" err="1">
                <a:gradFill>
                  <a:gsLst>
                    <a:gs pos="1250">
                      <a:schemeClr val="tx2"/>
                    </a:gs>
                    <a:gs pos="99000">
                      <a:schemeClr val="tx2"/>
                    </a:gs>
                  </a:gsLst>
                  <a:lin ang="5400000" scaled="0"/>
                </a:gradFill>
                <a:latin typeface="+mj-lt"/>
              </a:rPr>
              <a:t>ExecStages</a:t>
            </a:r>
            <a:r>
              <a:rPr lang="en-US" altLang="zh-CN" dirty="0">
                <a:gradFill>
                  <a:gsLst>
                    <a:gs pos="1250">
                      <a:schemeClr val="tx2"/>
                    </a:gs>
                    <a:gs pos="99000">
                      <a:schemeClr val="tx2"/>
                    </a:gs>
                  </a:gsLst>
                  <a:lin ang="5400000" scaled="0"/>
                </a:gradFill>
                <a:latin typeface="+mj-lt"/>
              </a:rPr>
              <a:t>)</a:t>
            </a:r>
          </a:p>
          <a:p>
            <a:pPr>
              <a:lnSpc>
                <a:spcPct val="90000"/>
              </a:lnSpc>
              <a:spcBef>
                <a:spcPct val="20000"/>
              </a:spcBef>
              <a:buSzPct val="90000"/>
            </a:pPr>
            <a:r>
              <a:rPr lang="en-US" altLang="zh-CN" dirty="0">
                <a:gradFill>
                  <a:gsLst>
                    <a:gs pos="1250">
                      <a:schemeClr val="tx2"/>
                    </a:gs>
                    <a:gs pos="99000">
                      <a:schemeClr val="tx2"/>
                    </a:gs>
                  </a:gsLst>
                  <a:lin ang="5400000" scaled="0"/>
                </a:gradFill>
                <a:latin typeface="+mj-lt"/>
              </a:rPr>
              <a:t> </a:t>
            </a:r>
            <a:r>
              <a:rPr lang="en-US" altLang="zh-CN" dirty="0" err="1">
                <a:latin typeface="+mj-lt"/>
              </a:rPr>
              <a:t>mbStage</a:t>
            </a:r>
            <a:r>
              <a:rPr lang="en-US" altLang="zh-CN" dirty="0">
                <a:latin typeface="+mj-lt"/>
              </a:rPr>
              <a:t> = new </a:t>
            </a:r>
            <a:r>
              <a:rPr lang="en-US" altLang="zh-CN" dirty="0" err="1">
                <a:latin typeface="+mj-lt"/>
              </a:rPr>
              <a:t>MiniBatchStage</a:t>
            </a:r>
            <a:r>
              <a:rPr lang="en-US" altLang="zh-CN" dirty="0">
                <a:latin typeface="+mj-lt"/>
              </a:rPr>
              <a:t>();</a:t>
            </a:r>
          </a:p>
          <a:p>
            <a:pPr>
              <a:lnSpc>
                <a:spcPct val="90000"/>
              </a:lnSpc>
              <a:spcBef>
                <a:spcPct val="20000"/>
              </a:spcBef>
              <a:buSzPct val="90000"/>
            </a:pPr>
            <a:r>
              <a:rPr lang="en-US" altLang="zh-CN" dirty="0">
                <a:latin typeface="+mj-lt"/>
              </a:rPr>
              <a:t> </a:t>
            </a:r>
            <a:r>
              <a:rPr lang="en-US" altLang="zh-CN" dirty="0" err="1">
                <a:latin typeface="+mj-lt"/>
              </a:rPr>
              <a:t>mbStage.SetBatchSize</a:t>
            </a:r>
            <a:r>
              <a:rPr lang="en-US" altLang="zh-CN" dirty="0">
                <a:latin typeface="+mj-lt"/>
              </a:rPr>
              <a:t>(100, </a:t>
            </a:r>
            <a:r>
              <a:rPr lang="en-US" altLang="zh-CN" dirty="0" err="1">
                <a:latin typeface="+mj-lt"/>
              </a:rPr>
              <a:t>asEdge</a:t>
            </a:r>
            <a:r>
              <a:rPr lang="en-US" altLang="zh-CN" dirty="0">
                <a:latin typeface="+mj-lt"/>
              </a:rPr>
              <a:t>);</a:t>
            </a:r>
          </a:p>
          <a:p>
            <a:pPr>
              <a:lnSpc>
                <a:spcPct val="90000"/>
              </a:lnSpc>
              <a:spcBef>
                <a:spcPct val="20000"/>
              </a:spcBef>
              <a:buSzPct val="90000"/>
            </a:pPr>
            <a:r>
              <a:rPr lang="en-US" altLang="zh-CN" dirty="0">
                <a:latin typeface="+mj-lt"/>
              </a:rPr>
              <a:t> </a:t>
            </a:r>
            <a:r>
              <a:rPr lang="en-US" altLang="zh-CN" dirty="0" err="1">
                <a:latin typeface="+mj-lt"/>
              </a:rPr>
              <a:t>mbStage.Add</a:t>
            </a:r>
            <a:r>
              <a:rPr lang="en-US" altLang="zh-CN" dirty="0">
                <a:latin typeface="+mj-lt"/>
              </a:rPr>
              <a:t>(</a:t>
            </a:r>
            <a:r>
              <a:rPr lang="en-US" altLang="zh-CN" dirty="0" err="1">
                <a:latin typeface="+mj-lt"/>
              </a:rPr>
              <a:t>ExchangeStage</a:t>
            </a:r>
            <a:r>
              <a:rPr lang="en-US" altLang="zh-CN" dirty="0">
                <a:latin typeface="+mj-lt"/>
              </a:rPr>
              <a:t>);</a:t>
            </a:r>
          </a:p>
          <a:p>
            <a:pPr>
              <a:lnSpc>
                <a:spcPct val="90000"/>
              </a:lnSpc>
              <a:spcBef>
                <a:spcPct val="20000"/>
              </a:spcBef>
              <a:buSzPct val="90000"/>
            </a:pPr>
            <a:r>
              <a:rPr lang="en-US" altLang="zh-CN" dirty="0">
                <a:latin typeface="+mj-lt"/>
              </a:rPr>
              <a:t> </a:t>
            </a:r>
            <a:r>
              <a:rPr lang="en-US" altLang="zh-CN" dirty="0" err="1">
                <a:latin typeface="+mj-lt"/>
              </a:rPr>
              <a:t>mbStage.Add</a:t>
            </a:r>
            <a:r>
              <a:rPr lang="en-US" altLang="zh-CN" dirty="0">
                <a:latin typeface="+mj-lt"/>
              </a:rPr>
              <a:t>(</a:t>
            </a:r>
            <a:r>
              <a:rPr lang="en-US" altLang="zh-CN" dirty="0" err="1">
                <a:latin typeface="+mj-lt"/>
              </a:rPr>
              <a:t>ApplyStage</a:t>
            </a:r>
            <a:r>
              <a:rPr lang="en-US" altLang="zh-CN" dirty="0">
                <a:latin typeface="+mj-lt"/>
              </a:rPr>
              <a:t>);</a:t>
            </a:r>
          </a:p>
          <a:p>
            <a:pPr>
              <a:lnSpc>
                <a:spcPct val="90000"/>
              </a:lnSpc>
              <a:spcBef>
                <a:spcPct val="20000"/>
              </a:spcBef>
              <a:buSzPct val="90000"/>
            </a:pPr>
            <a:r>
              <a:rPr lang="en-US" altLang="zh-CN" dirty="0">
                <a:latin typeface="+mj-lt"/>
              </a:rPr>
              <a:t> </a:t>
            </a:r>
            <a:r>
              <a:rPr lang="en-US" altLang="zh-CN" dirty="0" err="1">
                <a:latin typeface="+mj-lt"/>
              </a:rPr>
              <a:t>ExecStages.Add</a:t>
            </a:r>
            <a:r>
              <a:rPr lang="en-US" altLang="zh-CN" dirty="0">
                <a:latin typeface="+mj-lt"/>
              </a:rPr>
              <a:t>(</a:t>
            </a:r>
            <a:r>
              <a:rPr lang="en-US" altLang="zh-CN" dirty="0" err="1">
                <a:latin typeface="+mj-lt"/>
              </a:rPr>
              <a:t>mbStage</a:t>
            </a:r>
            <a:r>
              <a:rPr lang="en-US" altLang="zh-CN" dirty="0">
                <a:latin typeface="+mj-lt"/>
              </a:rPr>
              <a:t>);</a:t>
            </a:r>
          </a:p>
          <a:p>
            <a:pPr>
              <a:lnSpc>
                <a:spcPct val="90000"/>
              </a:lnSpc>
              <a:spcBef>
                <a:spcPct val="20000"/>
              </a:spcBef>
              <a:buSzPct val="90000"/>
            </a:pPr>
            <a:r>
              <a:rPr lang="en-US" altLang="zh-CN" dirty="0">
                <a:latin typeface="+mj-lt"/>
              </a:rPr>
              <a:t> </a:t>
            </a:r>
            <a:r>
              <a:rPr lang="en-US" altLang="zh-CN" dirty="0" err="1">
                <a:latin typeface="+mj-lt"/>
              </a:rPr>
              <a:t>ExecStages.Add</a:t>
            </a:r>
            <a:r>
              <a:rPr lang="en-US" altLang="zh-CN" dirty="0">
                <a:latin typeface="+mj-lt"/>
              </a:rPr>
              <a:t>(</a:t>
            </a:r>
            <a:r>
              <a:rPr lang="en-US" altLang="zh-CN" dirty="0" err="1">
                <a:latin typeface="+mj-lt"/>
              </a:rPr>
              <a:t>GlobalSyncStage</a:t>
            </a:r>
            <a:r>
              <a:rPr lang="en-US" altLang="zh-CN" dirty="0">
                <a:latin typeface="+mj-lt"/>
              </a:rPr>
              <a:t>);</a:t>
            </a:r>
          </a:p>
        </p:txBody>
      </p:sp>
      <p:sp>
        <p:nvSpPr>
          <p:cNvPr id="43" name="Rounded Rectangle 42"/>
          <p:cNvSpPr/>
          <p:nvPr/>
        </p:nvSpPr>
        <p:spPr>
          <a:xfrm>
            <a:off x="7218832" y="4261220"/>
            <a:ext cx="3945656" cy="2331033"/>
          </a:xfrm>
          <a:prstGeom prst="roundRect">
            <a:avLst>
              <a:gd name="adj" fmla="val 4155"/>
            </a:avLst>
          </a:prstGeom>
          <a:noFill/>
          <a:ln w="19050">
            <a:solidFill>
              <a:schemeClr val="tx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Rectangle 11"/>
          <p:cNvSpPr/>
          <p:nvPr/>
        </p:nvSpPr>
        <p:spPr>
          <a:xfrm>
            <a:off x="2506863" y="2358247"/>
            <a:ext cx="1292341" cy="369332"/>
          </a:xfrm>
          <a:prstGeom prst="rect">
            <a:avLst/>
          </a:prstGeom>
        </p:spPr>
        <p:txBody>
          <a:bodyPr wrap="none">
            <a:spAutoFit/>
          </a:bodyPr>
          <a:lstStyle/>
          <a:p>
            <a:pPr lvl="0" defTabSz="914400">
              <a:defRPr/>
            </a:pPr>
            <a:r>
              <a:rPr lang="en-US" kern="0" dirty="0">
                <a:solidFill>
                  <a:prstClr val="black"/>
                </a:solidFill>
              </a:rPr>
              <a:t>Mini-Batch</a:t>
            </a:r>
          </a:p>
        </p:txBody>
      </p:sp>
      <p:sp>
        <p:nvSpPr>
          <p:cNvPr id="45" name="Rectangle 44"/>
          <p:cNvSpPr/>
          <p:nvPr/>
        </p:nvSpPr>
        <p:spPr bwMode="auto">
          <a:xfrm>
            <a:off x="7547943" y="832718"/>
            <a:ext cx="1309623" cy="3197944"/>
          </a:xfrm>
          <a:prstGeom prst="rect">
            <a:avLst/>
          </a:prstGeom>
          <a:noFill/>
          <a:ln w="1587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6" name="Rectangle 45"/>
          <p:cNvSpPr/>
          <p:nvPr/>
        </p:nvSpPr>
        <p:spPr bwMode="auto">
          <a:xfrm>
            <a:off x="7716940" y="1265714"/>
            <a:ext cx="1012485" cy="411346"/>
          </a:xfrm>
          <a:prstGeom prst="rect">
            <a:avLst/>
          </a:prstGeom>
          <a:noFill/>
          <a:ln w="15875">
            <a:solidFill>
              <a:schemeClr val="tx2"/>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7" name="Rectangle 46"/>
          <p:cNvSpPr/>
          <p:nvPr/>
        </p:nvSpPr>
        <p:spPr bwMode="auto">
          <a:xfrm>
            <a:off x="7709120" y="1819930"/>
            <a:ext cx="1012242" cy="1896796"/>
          </a:xfrm>
          <a:prstGeom prst="rect">
            <a:avLst/>
          </a:prstGeom>
          <a:noFill/>
          <a:ln w="15875">
            <a:solidFill>
              <a:schemeClr val="tx2"/>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4" name="Rectangle 73"/>
          <p:cNvSpPr/>
          <p:nvPr/>
        </p:nvSpPr>
        <p:spPr bwMode="auto">
          <a:xfrm>
            <a:off x="9336477" y="832718"/>
            <a:ext cx="1309623" cy="3197944"/>
          </a:xfrm>
          <a:prstGeom prst="rect">
            <a:avLst/>
          </a:prstGeom>
          <a:noFill/>
          <a:ln w="1587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5" name="Rectangle 74"/>
          <p:cNvSpPr/>
          <p:nvPr/>
        </p:nvSpPr>
        <p:spPr bwMode="auto">
          <a:xfrm>
            <a:off x="9505474" y="1265714"/>
            <a:ext cx="1012485" cy="411346"/>
          </a:xfrm>
          <a:prstGeom prst="rect">
            <a:avLst/>
          </a:prstGeom>
          <a:noFill/>
          <a:ln w="15875">
            <a:solidFill>
              <a:schemeClr val="tx2"/>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6" name="Rectangle 75"/>
          <p:cNvSpPr/>
          <p:nvPr/>
        </p:nvSpPr>
        <p:spPr bwMode="auto">
          <a:xfrm>
            <a:off x="9506310" y="1819930"/>
            <a:ext cx="1003586" cy="1896796"/>
          </a:xfrm>
          <a:prstGeom prst="rect">
            <a:avLst/>
          </a:prstGeom>
          <a:noFill/>
          <a:ln w="15875">
            <a:solidFill>
              <a:schemeClr val="tx2"/>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3" name="TextBox 102"/>
          <p:cNvSpPr txBox="1"/>
          <p:nvPr/>
        </p:nvSpPr>
        <p:spPr>
          <a:xfrm>
            <a:off x="9286018" y="786758"/>
            <a:ext cx="1345048" cy="541687"/>
          </a:xfrm>
          <a:prstGeom prst="rect">
            <a:avLst/>
          </a:prstGeom>
          <a:noFill/>
        </p:spPr>
        <p:txBody>
          <a:bodyPr wrap="none" lIns="182880" tIns="146304" rIns="182880" bIns="146304" rtlCol="0">
            <a:spAutoFit/>
          </a:bodyPr>
          <a:lstStyle/>
          <a:p>
            <a:pPr>
              <a:spcAft>
                <a:spcPts val="600"/>
              </a:spcAft>
            </a:pPr>
            <a:r>
              <a:rPr lang="en-US" sz="1600" dirty="0">
                <a:gradFill>
                  <a:gsLst>
                    <a:gs pos="2917">
                      <a:schemeClr val="tx1"/>
                    </a:gs>
                    <a:gs pos="30000">
                      <a:schemeClr val="tx1"/>
                    </a:gs>
                  </a:gsLst>
                  <a:lin ang="5400000" scaled="0"/>
                </a:gradFill>
              </a:rPr>
              <a:t>Server role</a:t>
            </a:r>
          </a:p>
        </p:txBody>
      </p:sp>
      <p:sp>
        <p:nvSpPr>
          <p:cNvPr id="104" name="TextBox 103"/>
          <p:cNvSpPr txBox="1"/>
          <p:nvPr/>
        </p:nvSpPr>
        <p:spPr>
          <a:xfrm>
            <a:off x="9276284" y="3601843"/>
            <a:ext cx="1430007" cy="541687"/>
          </a:xfrm>
          <a:prstGeom prst="rect">
            <a:avLst/>
          </a:prstGeom>
          <a:noFill/>
        </p:spPr>
        <p:txBody>
          <a:bodyPr wrap="none" lIns="182880" tIns="146304" rIns="182880" bIns="146304" rtlCol="0">
            <a:spAutoFit/>
          </a:bodyPr>
          <a:lstStyle/>
          <a:p>
            <a:pPr>
              <a:spcAft>
                <a:spcPts val="600"/>
              </a:spcAft>
            </a:pPr>
            <a:r>
              <a:rPr lang="en-US" sz="1600" dirty="0">
                <a:gradFill>
                  <a:gsLst>
                    <a:gs pos="2917">
                      <a:schemeClr val="tx1"/>
                    </a:gs>
                    <a:gs pos="30000">
                      <a:schemeClr val="tx1"/>
                    </a:gs>
                  </a:gsLst>
                  <a:lin ang="5400000" scaled="0"/>
                </a:gradFill>
              </a:rPr>
              <a:t>Worker role</a:t>
            </a:r>
          </a:p>
        </p:txBody>
      </p:sp>
      <p:sp>
        <p:nvSpPr>
          <p:cNvPr id="118" name="TextBox 117"/>
          <p:cNvSpPr txBox="1"/>
          <p:nvPr/>
        </p:nvSpPr>
        <p:spPr>
          <a:xfrm>
            <a:off x="7514659" y="336675"/>
            <a:ext cx="1299971" cy="541687"/>
          </a:xfrm>
          <a:prstGeom prst="rect">
            <a:avLst/>
          </a:prstGeom>
          <a:noFill/>
        </p:spPr>
        <p:txBody>
          <a:bodyPr wrap="none" lIns="182880" tIns="146304" rIns="182880" bIns="146304" rtlCol="0">
            <a:spAutoFit/>
          </a:bodyPr>
          <a:lstStyle/>
          <a:p>
            <a:pPr>
              <a:spcAft>
                <a:spcPts val="600"/>
              </a:spcAft>
            </a:pPr>
            <a:r>
              <a:rPr lang="en-US" sz="1600" dirty="0">
                <a:gradFill>
                  <a:gsLst>
                    <a:gs pos="2917">
                      <a:schemeClr val="tx1"/>
                    </a:gs>
                    <a:gs pos="30000">
                      <a:schemeClr val="tx1"/>
                    </a:gs>
                  </a:gsLst>
                  <a:lin ang="5400000" scaled="0"/>
                </a:gradFill>
              </a:rPr>
              <a:t>Partition 0</a:t>
            </a:r>
          </a:p>
        </p:txBody>
      </p:sp>
      <p:sp>
        <p:nvSpPr>
          <p:cNvPr id="119" name="TextBox 118"/>
          <p:cNvSpPr txBox="1"/>
          <p:nvPr/>
        </p:nvSpPr>
        <p:spPr>
          <a:xfrm>
            <a:off x="9300240" y="332432"/>
            <a:ext cx="1304781" cy="541687"/>
          </a:xfrm>
          <a:prstGeom prst="rect">
            <a:avLst/>
          </a:prstGeom>
          <a:noFill/>
        </p:spPr>
        <p:txBody>
          <a:bodyPr wrap="none" lIns="182880" tIns="146304" rIns="182880" bIns="146304" rtlCol="0">
            <a:spAutoFit/>
          </a:bodyPr>
          <a:lstStyle/>
          <a:p>
            <a:pPr>
              <a:spcAft>
                <a:spcPts val="600"/>
              </a:spcAft>
            </a:pPr>
            <a:r>
              <a:rPr lang="en-US" sz="1600" dirty="0">
                <a:gradFill>
                  <a:gsLst>
                    <a:gs pos="2917">
                      <a:schemeClr val="tx1"/>
                    </a:gs>
                    <a:gs pos="30000">
                      <a:schemeClr val="tx1"/>
                    </a:gs>
                  </a:gsLst>
                  <a:lin ang="5400000" scaled="0"/>
                </a:gradFill>
              </a:rPr>
              <a:t>Partition </a:t>
            </a:r>
            <a:r>
              <a:rPr lang="en-US" altLang="zh-CN" sz="1600" dirty="0">
                <a:gradFill>
                  <a:gsLst>
                    <a:gs pos="2917">
                      <a:schemeClr val="tx1"/>
                    </a:gs>
                    <a:gs pos="30000">
                      <a:schemeClr val="tx1"/>
                    </a:gs>
                  </a:gsLst>
                  <a:lin ang="5400000" scaled="0"/>
                </a:gradFill>
              </a:rPr>
              <a:t>n</a:t>
            </a:r>
            <a:endParaRPr lang="en-US" sz="1600" dirty="0">
              <a:gradFill>
                <a:gsLst>
                  <a:gs pos="2917">
                    <a:schemeClr val="tx1"/>
                  </a:gs>
                  <a:gs pos="30000">
                    <a:schemeClr val="tx1"/>
                  </a:gs>
                </a:gsLst>
                <a:lin ang="5400000" scaled="0"/>
              </a:gradFill>
            </a:endParaRPr>
          </a:p>
        </p:txBody>
      </p:sp>
      <p:sp>
        <p:nvSpPr>
          <p:cNvPr id="124" name="Oval 123"/>
          <p:cNvSpPr/>
          <p:nvPr/>
        </p:nvSpPr>
        <p:spPr bwMode="auto">
          <a:xfrm>
            <a:off x="7803673" y="2408918"/>
            <a:ext cx="289326" cy="289326"/>
          </a:xfrm>
          <a:prstGeom prst="ellipse">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125" name="Oval 124"/>
          <p:cNvSpPr/>
          <p:nvPr/>
        </p:nvSpPr>
        <p:spPr bwMode="auto">
          <a:xfrm>
            <a:off x="8331692" y="2152711"/>
            <a:ext cx="289326" cy="289326"/>
          </a:xfrm>
          <a:prstGeom prst="ellipse">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26" name="Oval 125"/>
          <p:cNvSpPr/>
          <p:nvPr/>
        </p:nvSpPr>
        <p:spPr bwMode="auto">
          <a:xfrm>
            <a:off x="7803673" y="1967211"/>
            <a:ext cx="289326" cy="289326"/>
          </a:xfrm>
          <a:prstGeom prst="ellipse">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127" name="Straight Connector 126"/>
          <p:cNvCxnSpPr>
            <a:stCxn id="124" idx="6"/>
            <a:endCxn id="125" idx="2"/>
          </p:cNvCxnSpPr>
          <p:nvPr/>
        </p:nvCxnSpPr>
        <p:spPr>
          <a:xfrm flipV="1">
            <a:off x="8092999" y="2297374"/>
            <a:ext cx="238693" cy="256207"/>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126" idx="6"/>
            <a:endCxn id="125" idx="2"/>
          </p:cNvCxnSpPr>
          <p:nvPr/>
        </p:nvCxnSpPr>
        <p:spPr>
          <a:xfrm>
            <a:off x="8092999" y="2111874"/>
            <a:ext cx="238693" cy="18550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a:off x="8829654" y="1868144"/>
            <a:ext cx="595356" cy="627864"/>
          </a:xfrm>
          <a:prstGeom prst="rect">
            <a:avLst/>
          </a:prstGeom>
          <a:noFill/>
        </p:spPr>
        <p:txBody>
          <a:bodyPr wrap="none" lIns="182880" tIns="146304" rIns="182880" bIns="146304" rtlCol="0">
            <a:spAutoFit/>
          </a:bodyPr>
          <a:lstStyle/>
          <a:p>
            <a:pPr>
              <a:lnSpc>
                <a:spcPct val="90000"/>
              </a:lnSpc>
              <a:spcAft>
                <a:spcPts val="600"/>
              </a:spcAft>
            </a:pPr>
            <a:r>
              <a:rPr lang="en-US" sz="2400" dirty="0"/>
              <a:t>…</a:t>
            </a:r>
          </a:p>
        </p:txBody>
      </p:sp>
      <p:sp>
        <p:nvSpPr>
          <p:cNvPr id="149" name="Oval 148"/>
          <p:cNvSpPr/>
          <p:nvPr/>
        </p:nvSpPr>
        <p:spPr bwMode="auto">
          <a:xfrm>
            <a:off x="9648316" y="1323536"/>
            <a:ext cx="292608" cy="304800"/>
          </a:xfrm>
          <a:prstGeom prst="ellipse">
            <a:avLst/>
          </a:prstGeom>
          <a:noFill/>
          <a:ln w="15875">
            <a:solidFill>
              <a:schemeClr val="accent3">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endParaRPr lang="en-US" sz="1100" dirty="0">
              <a:solidFill>
                <a:schemeClr val="tx1"/>
              </a:solidFill>
              <a:ea typeface="Segoe UI" pitchFamily="34" charset="0"/>
              <a:cs typeface="Segoe UI" pitchFamily="34" charset="0"/>
            </a:endParaRPr>
          </a:p>
        </p:txBody>
      </p:sp>
      <p:sp>
        <p:nvSpPr>
          <p:cNvPr id="154" name="Freeform 153"/>
          <p:cNvSpPr/>
          <p:nvPr/>
        </p:nvSpPr>
        <p:spPr bwMode="auto">
          <a:xfrm>
            <a:off x="8556162" y="1585554"/>
            <a:ext cx="1127321" cy="611578"/>
          </a:xfrm>
          <a:custGeom>
            <a:avLst/>
            <a:gdLst>
              <a:gd name="connsiteX0" fmla="*/ 0 w 2069431"/>
              <a:gd name="connsiteY0" fmla="*/ 673769 h 673769"/>
              <a:gd name="connsiteX1" fmla="*/ 789271 w 2069431"/>
              <a:gd name="connsiteY1" fmla="*/ 288758 h 673769"/>
              <a:gd name="connsiteX2" fmla="*/ 1722922 w 2069431"/>
              <a:gd name="connsiteY2" fmla="*/ 182880 h 673769"/>
              <a:gd name="connsiteX3" fmla="*/ 2069431 w 2069431"/>
              <a:gd name="connsiteY3" fmla="*/ 0 h 673769"/>
            </a:gdLst>
            <a:ahLst/>
            <a:cxnLst>
              <a:cxn ang="0">
                <a:pos x="connsiteX0" y="connsiteY0"/>
              </a:cxn>
              <a:cxn ang="0">
                <a:pos x="connsiteX1" y="connsiteY1"/>
              </a:cxn>
              <a:cxn ang="0">
                <a:pos x="connsiteX2" y="connsiteY2"/>
              </a:cxn>
              <a:cxn ang="0">
                <a:pos x="connsiteX3" y="connsiteY3"/>
              </a:cxn>
            </a:cxnLst>
            <a:rect l="l" t="t" r="r" b="b"/>
            <a:pathLst>
              <a:path w="2069431" h="673769">
                <a:moveTo>
                  <a:pt x="0" y="673769"/>
                </a:moveTo>
                <a:cubicBezTo>
                  <a:pt x="251058" y="522171"/>
                  <a:pt x="502117" y="370573"/>
                  <a:pt x="789271" y="288758"/>
                </a:cubicBezTo>
                <a:cubicBezTo>
                  <a:pt x="1076425" y="206943"/>
                  <a:pt x="1509562" y="231006"/>
                  <a:pt x="1722922" y="182880"/>
                </a:cubicBezTo>
                <a:cubicBezTo>
                  <a:pt x="1936282" y="134754"/>
                  <a:pt x="2002856" y="67377"/>
                  <a:pt x="2069431" y="0"/>
                </a:cubicBezTo>
              </a:path>
            </a:pathLst>
          </a:custGeom>
          <a:noFill/>
          <a:ln w="19050">
            <a:solidFill>
              <a:schemeClr val="tx1"/>
            </a:solidFill>
            <a:prstDash val="sysDash"/>
            <a:headEnd type="triangl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5" name="Rectangle 154"/>
          <p:cNvSpPr/>
          <p:nvPr/>
        </p:nvSpPr>
        <p:spPr bwMode="auto">
          <a:xfrm>
            <a:off x="7770505" y="1900684"/>
            <a:ext cx="886132" cy="820063"/>
          </a:xfrm>
          <a:prstGeom prst="rect">
            <a:avLst/>
          </a:prstGeom>
          <a:noFill/>
          <a:ln w="31750">
            <a:solidFill>
              <a:schemeClr val="tx1">
                <a:lumMod val="5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59" name="Rounded Rectangular Callout 158"/>
          <p:cNvSpPr/>
          <p:nvPr/>
        </p:nvSpPr>
        <p:spPr bwMode="auto">
          <a:xfrm>
            <a:off x="6025257" y="2308275"/>
            <a:ext cx="1316326" cy="462684"/>
          </a:xfrm>
          <a:prstGeom prst="wedgeRoundRectCallout">
            <a:avLst>
              <a:gd name="adj1" fmla="val 115853"/>
              <a:gd name="adj2" fmla="val -65834"/>
              <a:gd name="adj3" fmla="val 16667"/>
            </a:avLst>
          </a:prstGeom>
          <a:solidFill>
            <a:schemeClr val="bg1"/>
          </a:solidFill>
          <a:ln w="254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60" name="TextBox 159"/>
          <p:cNvSpPr txBox="1"/>
          <p:nvPr/>
        </p:nvSpPr>
        <p:spPr>
          <a:xfrm>
            <a:off x="6035220" y="2278062"/>
            <a:ext cx="1316326" cy="669327"/>
          </a:xfrm>
          <a:prstGeom prst="rect">
            <a:avLst/>
          </a:prstGeom>
          <a:noFill/>
        </p:spPr>
        <p:txBody>
          <a:bodyPr wrap="square" lIns="182880" tIns="146304" rIns="182880" bIns="146304" rtlCol="0">
            <a:spAutoFit/>
          </a:bodyPr>
          <a:lstStyle/>
          <a:p>
            <a:pPr algn="ctr">
              <a:lnSpc>
                <a:spcPct val="90000"/>
              </a:lnSpc>
              <a:spcAft>
                <a:spcPts val="600"/>
              </a:spcAft>
            </a:pPr>
            <a:r>
              <a:rPr lang="en-US" altLang="zh-CN" sz="1600" b="1" dirty="0">
                <a:gradFill>
                  <a:gsLst>
                    <a:gs pos="2917">
                      <a:schemeClr val="tx1"/>
                    </a:gs>
                    <a:gs pos="30000">
                      <a:schemeClr val="tx1"/>
                    </a:gs>
                  </a:gsLst>
                  <a:lin ang="5400000" scaled="0"/>
                </a:gradFill>
              </a:rPr>
              <a:t>Exchange</a:t>
            </a:r>
            <a:endParaRPr lang="en-US" sz="1600" b="1" dirty="0">
              <a:gradFill>
                <a:gsLst>
                  <a:gs pos="2917">
                    <a:schemeClr val="tx1"/>
                  </a:gs>
                  <a:gs pos="30000">
                    <a:schemeClr val="tx1"/>
                  </a:gs>
                </a:gsLst>
                <a:lin ang="5400000" scaled="0"/>
              </a:gradFill>
            </a:endParaRPr>
          </a:p>
        </p:txBody>
      </p:sp>
      <p:sp>
        <p:nvSpPr>
          <p:cNvPr id="162" name="Rounded Rectangular Callout 161"/>
          <p:cNvSpPr/>
          <p:nvPr/>
        </p:nvSpPr>
        <p:spPr bwMode="auto">
          <a:xfrm>
            <a:off x="10835548" y="2096010"/>
            <a:ext cx="1316326" cy="462684"/>
          </a:xfrm>
          <a:prstGeom prst="wedgeRoundRectCallout">
            <a:avLst>
              <a:gd name="adj1" fmla="val -163667"/>
              <a:gd name="adj2" fmla="val -115280"/>
              <a:gd name="adj3" fmla="val 16667"/>
            </a:avLst>
          </a:prstGeom>
          <a:solidFill>
            <a:schemeClr val="bg1"/>
          </a:solidFill>
          <a:ln w="254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63" name="TextBox 162"/>
          <p:cNvSpPr txBox="1"/>
          <p:nvPr/>
        </p:nvSpPr>
        <p:spPr>
          <a:xfrm>
            <a:off x="10845511" y="2065797"/>
            <a:ext cx="1316326" cy="517065"/>
          </a:xfrm>
          <a:prstGeom prst="rect">
            <a:avLst/>
          </a:prstGeom>
          <a:noFill/>
        </p:spPr>
        <p:txBody>
          <a:bodyPr wrap="square" lIns="182880" tIns="146304" rIns="182880" bIns="146304" rtlCol="0">
            <a:spAutoFit/>
          </a:bodyPr>
          <a:lstStyle/>
          <a:p>
            <a:pPr algn="ctr">
              <a:lnSpc>
                <a:spcPct val="90000"/>
              </a:lnSpc>
              <a:spcAft>
                <a:spcPts val="600"/>
              </a:spcAft>
            </a:pPr>
            <a:r>
              <a:rPr lang="en-US" altLang="zh-CN" sz="1600" b="1" dirty="0">
                <a:gradFill>
                  <a:gsLst>
                    <a:gs pos="2917">
                      <a:schemeClr val="tx1"/>
                    </a:gs>
                    <a:gs pos="30000">
                      <a:schemeClr val="tx1"/>
                    </a:gs>
                  </a:gsLst>
                  <a:lin ang="5400000" scaled="0"/>
                </a:gradFill>
              </a:rPr>
              <a:t>Apply</a:t>
            </a:r>
            <a:endParaRPr lang="en-US" sz="1600" b="1" dirty="0">
              <a:gradFill>
                <a:gsLst>
                  <a:gs pos="2917">
                    <a:schemeClr val="tx1"/>
                  </a:gs>
                  <a:gs pos="30000">
                    <a:schemeClr val="tx1"/>
                  </a:gs>
                </a:gsLst>
                <a:lin ang="5400000" scaled="0"/>
              </a:gradFill>
            </a:endParaRPr>
          </a:p>
        </p:txBody>
      </p:sp>
      <p:sp>
        <p:nvSpPr>
          <p:cNvPr id="44" name="Oval 43"/>
          <p:cNvSpPr/>
          <p:nvPr/>
        </p:nvSpPr>
        <p:spPr bwMode="auto">
          <a:xfrm>
            <a:off x="7804939" y="3318886"/>
            <a:ext cx="289326" cy="289326"/>
          </a:xfrm>
          <a:prstGeom prst="ellipse">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48" name="Oval 47"/>
          <p:cNvSpPr/>
          <p:nvPr/>
        </p:nvSpPr>
        <p:spPr bwMode="auto">
          <a:xfrm>
            <a:off x="8332958" y="3062679"/>
            <a:ext cx="289326" cy="289326"/>
          </a:xfrm>
          <a:prstGeom prst="ellipse">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9" name="Oval 48"/>
          <p:cNvSpPr/>
          <p:nvPr/>
        </p:nvSpPr>
        <p:spPr bwMode="auto">
          <a:xfrm>
            <a:off x="7804939" y="2877179"/>
            <a:ext cx="289326" cy="289326"/>
          </a:xfrm>
          <a:prstGeom prst="ellipse">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50" name="Straight Connector 49"/>
          <p:cNvCxnSpPr>
            <a:stCxn id="44" idx="6"/>
            <a:endCxn id="48" idx="2"/>
          </p:cNvCxnSpPr>
          <p:nvPr/>
        </p:nvCxnSpPr>
        <p:spPr>
          <a:xfrm flipV="1">
            <a:off x="8094265" y="3207342"/>
            <a:ext cx="238693" cy="256207"/>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49" idx="6"/>
            <a:endCxn id="48" idx="2"/>
          </p:cNvCxnSpPr>
          <p:nvPr/>
        </p:nvCxnSpPr>
        <p:spPr>
          <a:xfrm>
            <a:off x="8094265" y="3021842"/>
            <a:ext cx="238693" cy="18550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bwMode="auto">
          <a:xfrm>
            <a:off x="7771771" y="2810652"/>
            <a:ext cx="886132" cy="820063"/>
          </a:xfrm>
          <a:prstGeom prst="rect">
            <a:avLst/>
          </a:prstGeom>
          <a:noFill/>
          <a:ln w="31750">
            <a:solidFill>
              <a:schemeClr val="tx1">
                <a:lumMod val="5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3" name="Oval 52"/>
          <p:cNvSpPr/>
          <p:nvPr/>
        </p:nvSpPr>
        <p:spPr bwMode="auto">
          <a:xfrm>
            <a:off x="10086564" y="1325023"/>
            <a:ext cx="292608" cy="304800"/>
          </a:xfrm>
          <a:prstGeom prst="ellipse">
            <a:avLst/>
          </a:prstGeom>
          <a:noFill/>
          <a:ln w="15875">
            <a:solidFill>
              <a:schemeClr val="accent3">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endParaRPr lang="en-US" sz="1100" dirty="0">
              <a:solidFill>
                <a:schemeClr val="tx1"/>
              </a:solidFill>
              <a:ea typeface="Segoe UI" pitchFamily="34" charset="0"/>
              <a:cs typeface="Segoe UI" pitchFamily="34" charset="0"/>
            </a:endParaRPr>
          </a:p>
        </p:txBody>
      </p:sp>
      <p:sp>
        <p:nvSpPr>
          <p:cNvPr id="4" name="Freeform: Shape 3"/>
          <p:cNvSpPr/>
          <p:nvPr/>
        </p:nvSpPr>
        <p:spPr bwMode="auto">
          <a:xfrm>
            <a:off x="8579644" y="1600200"/>
            <a:ext cx="1621631" cy="1566305"/>
          </a:xfrm>
          <a:custGeom>
            <a:avLst/>
            <a:gdLst>
              <a:gd name="connsiteX0" fmla="*/ 0 w 1621631"/>
              <a:gd name="connsiteY0" fmla="*/ 1457325 h 1457325"/>
              <a:gd name="connsiteX1" fmla="*/ 1042987 w 1621631"/>
              <a:gd name="connsiteY1" fmla="*/ 900113 h 1457325"/>
              <a:gd name="connsiteX2" fmla="*/ 1621631 w 1621631"/>
              <a:gd name="connsiteY2" fmla="*/ 0 h 1457325"/>
            </a:gdLst>
            <a:ahLst/>
            <a:cxnLst>
              <a:cxn ang="0">
                <a:pos x="connsiteX0" y="connsiteY0"/>
              </a:cxn>
              <a:cxn ang="0">
                <a:pos x="connsiteX1" y="connsiteY1"/>
              </a:cxn>
              <a:cxn ang="0">
                <a:pos x="connsiteX2" y="connsiteY2"/>
              </a:cxn>
            </a:cxnLst>
            <a:rect l="l" t="t" r="r" b="b"/>
            <a:pathLst>
              <a:path w="1621631" h="1457325">
                <a:moveTo>
                  <a:pt x="0" y="1457325"/>
                </a:moveTo>
                <a:cubicBezTo>
                  <a:pt x="386357" y="1300162"/>
                  <a:pt x="772715" y="1143000"/>
                  <a:pt x="1042987" y="900113"/>
                </a:cubicBezTo>
                <a:cubicBezTo>
                  <a:pt x="1313259" y="657226"/>
                  <a:pt x="1467445" y="328613"/>
                  <a:pt x="1621631" y="0"/>
                </a:cubicBezTo>
              </a:path>
            </a:pathLst>
          </a:custGeom>
          <a:noFill/>
          <a:ln w="19050">
            <a:solidFill>
              <a:schemeClr val="tx1">
                <a:lumMod val="50000"/>
              </a:schemeClr>
            </a:solidFill>
            <a:prstDash val="sysDash"/>
            <a:headEnd type="triangl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5" name="Rounded Rectangular Callout 54"/>
          <p:cNvSpPr/>
          <p:nvPr/>
        </p:nvSpPr>
        <p:spPr bwMode="auto">
          <a:xfrm>
            <a:off x="6015294" y="3236355"/>
            <a:ext cx="1316326" cy="462684"/>
          </a:xfrm>
          <a:prstGeom prst="wedgeRoundRectCallout">
            <a:avLst>
              <a:gd name="adj1" fmla="val 115853"/>
              <a:gd name="adj2" fmla="val -65834"/>
              <a:gd name="adj3" fmla="val 16667"/>
            </a:avLst>
          </a:prstGeom>
          <a:solidFill>
            <a:schemeClr val="bg1"/>
          </a:solidFill>
          <a:ln w="254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6" name="TextBox 55"/>
          <p:cNvSpPr txBox="1"/>
          <p:nvPr/>
        </p:nvSpPr>
        <p:spPr>
          <a:xfrm>
            <a:off x="6025257" y="3206142"/>
            <a:ext cx="1316326" cy="669327"/>
          </a:xfrm>
          <a:prstGeom prst="rect">
            <a:avLst/>
          </a:prstGeom>
          <a:noFill/>
        </p:spPr>
        <p:txBody>
          <a:bodyPr wrap="square" lIns="182880" tIns="146304" rIns="182880" bIns="146304" rtlCol="0">
            <a:spAutoFit/>
          </a:bodyPr>
          <a:lstStyle/>
          <a:p>
            <a:pPr algn="ctr">
              <a:lnSpc>
                <a:spcPct val="90000"/>
              </a:lnSpc>
              <a:spcAft>
                <a:spcPts val="600"/>
              </a:spcAft>
            </a:pPr>
            <a:r>
              <a:rPr lang="en-US" altLang="zh-CN" sz="1600" b="1" dirty="0">
                <a:gradFill>
                  <a:gsLst>
                    <a:gs pos="2917">
                      <a:schemeClr val="tx1"/>
                    </a:gs>
                    <a:gs pos="30000">
                      <a:schemeClr val="tx1"/>
                    </a:gs>
                  </a:gsLst>
                  <a:lin ang="5400000" scaled="0"/>
                </a:gradFill>
              </a:rPr>
              <a:t>Exchange</a:t>
            </a:r>
            <a:endParaRPr lang="en-US" sz="1600" b="1" dirty="0">
              <a:gradFill>
                <a:gsLst>
                  <a:gs pos="2917">
                    <a:schemeClr val="tx1"/>
                  </a:gs>
                  <a:gs pos="30000">
                    <a:schemeClr val="tx1"/>
                  </a:gs>
                </a:gsLst>
                <a:lin ang="5400000" scaled="0"/>
              </a:gradFill>
            </a:endParaRPr>
          </a:p>
        </p:txBody>
      </p:sp>
      <p:sp>
        <p:nvSpPr>
          <p:cNvPr id="57" name="Rounded Rectangular Callout 56"/>
          <p:cNvSpPr/>
          <p:nvPr/>
        </p:nvSpPr>
        <p:spPr bwMode="auto">
          <a:xfrm>
            <a:off x="10835548" y="3144313"/>
            <a:ext cx="1316326" cy="462684"/>
          </a:xfrm>
          <a:prstGeom prst="wedgeRoundRectCallout">
            <a:avLst>
              <a:gd name="adj1" fmla="val -163667"/>
              <a:gd name="adj2" fmla="val -115280"/>
              <a:gd name="adj3" fmla="val 16667"/>
            </a:avLst>
          </a:prstGeom>
          <a:solidFill>
            <a:schemeClr val="bg1"/>
          </a:solidFill>
          <a:ln w="254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2" name="TextBox 61"/>
          <p:cNvSpPr txBox="1"/>
          <p:nvPr/>
        </p:nvSpPr>
        <p:spPr>
          <a:xfrm>
            <a:off x="10845511" y="3114100"/>
            <a:ext cx="1316326" cy="517065"/>
          </a:xfrm>
          <a:prstGeom prst="rect">
            <a:avLst/>
          </a:prstGeom>
          <a:noFill/>
        </p:spPr>
        <p:txBody>
          <a:bodyPr wrap="square" lIns="182880" tIns="146304" rIns="182880" bIns="146304" rtlCol="0">
            <a:spAutoFit/>
          </a:bodyPr>
          <a:lstStyle/>
          <a:p>
            <a:pPr algn="ctr">
              <a:lnSpc>
                <a:spcPct val="90000"/>
              </a:lnSpc>
              <a:spcAft>
                <a:spcPts val="600"/>
              </a:spcAft>
            </a:pPr>
            <a:r>
              <a:rPr lang="en-US" altLang="zh-CN" sz="1600" b="1" dirty="0">
                <a:gradFill>
                  <a:gsLst>
                    <a:gs pos="2917">
                      <a:schemeClr val="tx1"/>
                    </a:gs>
                    <a:gs pos="30000">
                      <a:schemeClr val="tx1"/>
                    </a:gs>
                  </a:gsLst>
                  <a:lin ang="5400000" scaled="0"/>
                </a:gradFill>
              </a:rPr>
              <a:t>Apply</a:t>
            </a:r>
            <a:endParaRPr lang="en-US" sz="1600" b="1"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9646350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6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2"/>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4"/>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36"/>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54" grpId="0" animBg="1"/>
      <p:bldP spid="42" grpId="0"/>
      <p:bldP spid="43" grpId="0" animBg="1"/>
      <p:bldP spid="45" grpId="0" animBg="1"/>
      <p:bldP spid="46" grpId="0" animBg="1"/>
      <p:bldP spid="47" grpId="0" animBg="1"/>
      <p:bldP spid="74" grpId="0" animBg="1"/>
      <p:bldP spid="75" grpId="0" animBg="1"/>
      <p:bldP spid="76" grpId="0" animBg="1"/>
      <p:bldP spid="103" grpId="0"/>
      <p:bldP spid="104" grpId="0"/>
      <p:bldP spid="118" grpId="0"/>
      <p:bldP spid="119" grpId="0"/>
      <p:bldP spid="124" grpId="0" animBg="1"/>
      <p:bldP spid="125" grpId="0" animBg="1"/>
      <p:bldP spid="126" grpId="0" animBg="1"/>
      <p:bldP spid="148" grpId="0"/>
      <p:bldP spid="149" grpId="0" animBg="1"/>
      <p:bldP spid="154" grpId="0" animBg="1"/>
      <p:bldP spid="155" grpId="0" animBg="1"/>
      <p:bldP spid="159" grpId="0" animBg="1"/>
      <p:bldP spid="160" grpId="0"/>
      <p:bldP spid="162" grpId="0" animBg="1"/>
      <p:bldP spid="163" grpId="0"/>
      <p:bldP spid="44" grpId="0" animBg="1"/>
      <p:bldP spid="48" grpId="0" animBg="1"/>
      <p:bldP spid="49" grpId="0" animBg="1"/>
      <p:bldP spid="52" grpId="0" animBg="1"/>
      <p:bldP spid="53" grpId="0" animBg="1"/>
      <p:bldP spid="4" grpId="0" animBg="1"/>
      <p:bldP spid="55" grpId="0" animBg="1"/>
      <p:bldP spid="56" grpId="0"/>
      <p:bldP spid="57" grpId="0" animBg="1"/>
      <p:bldP spid="6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setup</a:t>
            </a:r>
          </a:p>
        </p:txBody>
      </p:sp>
      <p:sp>
        <p:nvSpPr>
          <p:cNvPr id="3" name="Text Placeholder 2"/>
          <p:cNvSpPr>
            <a:spLocks noGrp="1"/>
          </p:cNvSpPr>
          <p:nvPr>
            <p:ph type="body" sz="quarter" idx="10"/>
          </p:nvPr>
        </p:nvSpPr>
        <p:spPr>
          <a:xfrm>
            <a:off x="274638" y="1212850"/>
            <a:ext cx="11887200" cy="4745915"/>
          </a:xfrm>
        </p:spPr>
        <p:txBody>
          <a:bodyPr/>
          <a:lstStyle/>
          <a:p>
            <a:r>
              <a:rPr lang="en-US" dirty="0"/>
              <a:t>Machine information</a:t>
            </a:r>
          </a:p>
          <a:p>
            <a:pPr marL="342900" lvl="1" indent="-342900">
              <a:buFont typeface="Segoe UI" panose="020B0502040204020203" pitchFamily="34" charset="0"/>
              <a:buChar char="⁻"/>
            </a:pPr>
            <a:r>
              <a:rPr lang="en-US" altLang="zh-CN" dirty="0"/>
              <a:t>16 CPU cores, 256GB memory, 54Gbps </a:t>
            </a:r>
            <a:r>
              <a:rPr lang="en-US" altLang="zh-CN" dirty="0" err="1"/>
              <a:t>InfiniBand</a:t>
            </a:r>
            <a:r>
              <a:rPr lang="en-US" altLang="zh-CN" dirty="0"/>
              <a:t> NIC</a:t>
            </a:r>
            <a:endParaRPr lang="en-US" dirty="0"/>
          </a:p>
          <a:p>
            <a:pPr marL="342900" lvl="1" indent="-342900">
              <a:buFont typeface="Segoe UI" panose="020B0502040204020203" pitchFamily="34" charset="0"/>
              <a:buChar char="⁻"/>
            </a:pPr>
            <a:endParaRPr lang="en-US" dirty="0"/>
          </a:p>
          <a:p>
            <a:r>
              <a:rPr lang="en-US" altLang="zh-CN" dirty="0"/>
              <a:t>Typical ML algorithms</a:t>
            </a:r>
            <a:endParaRPr lang="en-US" dirty="0"/>
          </a:p>
          <a:p>
            <a:pPr marL="342900" lvl="1" indent="-342900">
              <a:buFont typeface="Segoe UI" panose="020B0502040204020203" pitchFamily="34" charset="0"/>
              <a:buChar char="⁻"/>
            </a:pPr>
            <a:r>
              <a:rPr lang="en-US" dirty="0"/>
              <a:t>MF, LDA, </a:t>
            </a:r>
            <a:r>
              <a:rPr lang="en-US" dirty="0" err="1"/>
              <a:t>BlockPG</a:t>
            </a:r>
            <a:endParaRPr lang="en-US" dirty="0"/>
          </a:p>
          <a:p>
            <a:pPr marL="342900" lvl="1" indent="-342900">
              <a:buFont typeface="Segoe UI" panose="020B0502040204020203" pitchFamily="34" charset="0"/>
              <a:buChar char="⁻"/>
            </a:pPr>
            <a:endParaRPr lang="en-US" dirty="0"/>
          </a:p>
          <a:p>
            <a:r>
              <a:rPr lang="en-US" altLang="zh-CN" dirty="0"/>
              <a:t>Large-scale dataset</a:t>
            </a:r>
            <a:endParaRPr lang="en-US" dirty="0"/>
          </a:p>
          <a:p>
            <a:pPr marL="342900" lvl="1" indent="-342900">
              <a:buFont typeface="Segoe UI" panose="020B0502040204020203" pitchFamily="34" charset="0"/>
              <a:buChar char="⁻"/>
            </a:pPr>
            <a:r>
              <a:rPr lang="en-US" dirty="0"/>
              <a:t>Up to 64 billion edges graph</a:t>
            </a:r>
          </a:p>
          <a:p>
            <a:pPr marL="342900" lvl="1" indent="-342900">
              <a:buFont typeface="Segoe UI" panose="020B0502040204020203" pitchFamily="34" charset="0"/>
              <a:buChar char="⁻"/>
            </a:pPr>
            <a:endParaRPr lang="en-US" dirty="0"/>
          </a:p>
          <a:p>
            <a:pPr marL="342900" lvl="1" indent="-342900">
              <a:buFont typeface="Segoe UI" panose="020B0502040204020203" pitchFamily="34" charset="0"/>
              <a:buChar char="⁻"/>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47698993"/>
              </p:ext>
            </p:extLst>
          </p:nvPr>
        </p:nvGraphicFramePr>
        <p:xfrm>
          <a:off x="5151437" y="4259262"/>
          <a:ext cx="6858000" cy="2123440"/>
        </p:xfrm>
        <a:graphic>
          <a:graphicData uri="http://schemas.openxmlformats.org/drawingml/2006/table">
            <a:tbl>
              <a:tblPr firstRow="1" bandRow="1">
                <a:tableStyleId>{5C22544A-7EE6-4342-B048-85BDC9FD1C3A}</a:tableStyleId>
              </a:tblPr>
              <a:tblGrid>
                <a:gridCol w="2057399">
                  <a:extLst>
                    <a:ext uri="{9D8B030D-6E8A-4147-A177-3AD203B41FA5}">
                      <a16:colId xmlns:a16="http://schemas.microsoft.com/office/drawing/2014/main" val="2372329967"/>
                    </a:ext>
                  </a:extLst>
                </a:gridCol>
                <a:gridCol w="1676400">
                  <a:extLst>
                    <a:ext uri="{9D8B030D-6E8A-4147-A177-3AD203B41FA5}">
                      <a16:colId xmlns:a16="http://schemas.microsoft.com/office/drawing/2014/main" val="151304656"/>
                    </a:ext>
                  </a:extLst>
                </a:gridCol>
                <a:gridCol w="1824790">
                  <a:extLst>
                    <a:ext uri="{9D8B030D-6E8A-4147-A177-3AD203B41FA5}">
                      <a16:colId xmlns:a16="http://schemas.microsoft.com/office/drawing/2014/main" val="3240595875"/>
                    </a:ext>
                  </a:extLst>
                </a:gridCol>
                <a:gridCol w="1299411">
                  <a:extLst>
                    <a:ext uri="{9D8B030D-6E8A-4147-A177-3AD203B41FA5}">
                      <a16:colId xmlns:a16="http://schemas.microsoft.com/office/drawing/2014/main" val="100016794"/>
                    </a:ext>
                  </a:extLst>
                </a:gridCol>
              </a:tblGrid>
              <a:tr h="370840">
                <a:tc>
                  <a:txBody>
                    <a:bodyPr/>
                    <a:lstStyle/>
                    <a:p>
                      <a:pPr algn="l"/>
                      <a:r>
                        <a:rPr lang="en-US" dirty="0"/>
                        <a:t>Dataset name</a:t>
                      </a:r>
                    </a:p>
                  </a:txBody>
                  <a:tcPr anchor="b"/>
                </a:tc>
                <a:tc>
                  <a:txBody>
                    <a:bodyPr/>
                    <a:lstStyle/>
                    <a:p>
                      <a:pPr algn="r"/>
                      <a:r>
                        <a:rPr lang="en-US" dirty="0"/>
                        <a:t>#</a:t>
                      </a:r>
                      <a:r>
                        <a:rPr lang="en-US" baseline="0" dirty="0"/>
                        <a:t> of users/ docs/samples</a:t>
                      </a:r>
                      <a:endParaRPr lang="en-US" dirty="0"/>
                    </a:p>
                  </a:txBody>
                  <a:tcPr anchor="b"/>
                </a:tc>
                <a:tc>
                  <a:txBody>
                    <a:bodyPr/>
                    <a:lstStyle/>
                    <a:p>
                      <a:pPr algn="r"/>
                      <a:r>
                        <a:rPr lang="en-US" dirty="0"/>
                        <a:t>#</a:t>
                      </a:r>
                      <a:r>
                        <a:rPr lang="en-US" baseline="0" dirty="0"/>
                        <a:t> of items/ words/features</a:t>
                      </a:r>
                      <a:endParaRPr lang="en-US" dirty="0"/>
                    </a:p>
                  </a:txBody>
                  <a:tcPr anchor="b"/>
                </a:tc>
                <a:tc>
                  <a:txBody>
                    <a:bodyPr/>
                    <a:lstStyle/>
                    <a:p>
                      <a:pPr algn="r"/>
                      <a:r>
                        <a:rPr lang="en-US" dirty="0"/>
                        <a:t>#</a:t>
                      </a:r>
                      <a:r>
                        <a:rPr lang="en-US" baseline="0" dirty="0"/>
                        <a:t> of edges</a:t>
                      </a:r>
                      <a:endParaRPr lang="en-US" dirty="0"/>
                    </a:p>
                  </a:txBody>
                  <a:tcPr anchor="b"/>
                </a:tc>
                <a:extLst>
                  <a:ext uri="{0D108BD9-81ED-4DB2-BD59-A6C34878D82A}">
                    <a16:rowId xmlns:a16="http://schemas.microsoft.com/office/drawing/2014/main" val="588070153"/>
                  </a:ext>
                </a:extLst>
              </a:tr>
              <a:tr h="370840">
                <a:tc>
                  <a:txBody>
                    <a:bodyPr/>
                    <a:lstStyle/>
                    <a:p>
                      <a:r>
                        <a:rPr lang="en-US" dirty="0" err="1"/>
                        <a:t>NewsData</a:t>
                      </a:r>
                      <a:r>
                        <a:rPr lang="en-US" dirty="0"/>
                        <a:t>(LDA)</a:t>
                      </a:r>
                    </a:p>
                  </a:txBody>
                  <a:tcPr/>
                </a:tc>
                <a:tc>
                  <a:txBody>
                    <a:bodyPr/>
                    <a:lstStyle/>
                    <a:p>
                      <a:pPr algn="r"/>
                      <a:r>
                        <a:rPr lang="en-US" dirty="0"/>
                        <a:t>7.3M</a:t>
                      </a:r>
                    </a:p>
                  </a:txBody>
                  <a:tcPr/>
                </a:tc>
                <a:tc>
                  <a:txBody>
                    <a:bodyPr/>
                    <a:lstStyle/>
                    <a:p>
                      <a:pPr algn="r"/>
                      <a:r>
                        <a:rPr lang="en-US" dirty="0"/>
                        <a:t>418.4K</a:t>
                      </a:r>
                    </a:p>
                  </a:txBody>
                  <a:tcPr/>
                </a:tc>
                <a:tc>
                  <a:txBody>
                    <a:bodyPr/>
                    <a:lstStyle/>
                    <a:p>
                      <a:pPr algn="r"/>
                      <a:r>
                        <a:rPr lang="en-US" dirty="0"/>
                        <a:t>1.4B</a:t>
                      </a:r>
                    </a:p>
                  </a:txBody>
                  <a:tcPr/>
                </a:tc>
                <a:extLst>
                  <a:ext uri="{0D108BD9-81ED-4DB2-BD59-A6C34878D82A}">
                    <a16:rowId xmlns:a16="http://schemas.microsoft.com/office/drawing/2014/main" val="171033537"/>
                  </a:ext>
                </a:extLst>
              </a:tr>
              <a:tr h="370840">
                <a:tc>
                  <a:txBody>
                    <a:bodyPr/>
                    <a:lstStyle/>
                    <a:p>
                      <a:r>
                        <a:rPr lang="en-US" dirty="0" err="1"/>
                        <a:t>AdsData</a:t>
                      </a:r>
                      <a:r>
                        <a:rPr lang="en-US" dirty="0"/>
                        <a:t>(</a:t>
                      </a:r>
                      <a:r>
                        <a:rPr lang="en-US" dirty="0" err="1"/>
                        <a:t>BlockPG</a:t>
                      </a:r>
                      <a:r>
                        <a:rPr lang="en-US" dirty="0"/>
                        <a:t>)</a:t>
                      </a:r>
                    </a:p>
                  </a:txBody>
                  <a:tcPr/>
                </a:tc>
                <a:tc>
                  <a:txBody>
                    <a:bodyPr/>
                    <a:lstStyle/>
                    <a:p>
                      <a:pPr algn="r"/>
                      <a:r>
                        <a:rPr lang="en-US" dirty="0"/>
                        <a:t>924.8M</a:t>
                      </a:r>
                    </a:p>
                  </a:txBody>
                  <a:tcPr/>
                </a:tc>
                <a:tc>
                  <a:txBody>
                    <a:bodyPr/>
                    <a:lstStyle/>
                    <a:p>
                      <a:pPr algn="r"/>
                      <a:r>
                        <a:rPr lang="en-US" dirty="0"/>
                        <a:t>209.3M</a:t>
                      </a:r>
                    </a:p>
                  </a:txBody>
                  <a:tcPr/>
                </a:tc>
                <a:tc>
                  <a:txBody>
                    <a:bodyPr/>
                    <a:lstStyle/>
                    <a:p>
                      <a:pPr algn="r"/>
                      <a:r>
                        <a:rPr lang="en-US" dirty="0"/>
                        <a:t>64.9B</a:t>
                      </a:r>
                    </a:p>
                  </a:txBody>
                  <a:tcPr/>
                </a:tc>
                <a:extLst>
                  <a:ext uri="{0D108BD9-81ED-4DB2-BD59-A6C34878D82A}">
                    <a16:rowId xmlns:a16="http://schemas.microsoft.com/office/drawing/2014/main" val="3378720852"/>
                  </a:ext>
                </a:extLst>
              </a:tr>
              <a:tr h="370840">
                <a:tc>
                  <a:txBody>
                    <a:bodyPr/>
                    <a:lstStyle/>
                    <a:p>
                      <a:r>
                        <a:rPr lang="en-US" dirty="0"/>
                        <a:t>Netflix(MF)</a:t>
                      </a:r>
                    </a:p>
                  </a:txBody>
                  <a:tcPr/>
                </a:tc>
                <a:tc>
                  <a:txBody>
                    <a:bodyPr/>
                    <a:lstStyle/>
                    <a:p>
                      <a:pPr algn="r"/>
                      <a:r>
                        <a:rPr lang="en-US" dirty="0"/>
                        <a:t>480.2K</a:t>
                      </a:r>
                    </a:p>
                  </a:txBody>
                  <a:tcPr/>
                </a:tc>
                <a:tc>
                  <a:txBody>
                    <a:bodyPr/>
                    <a:lstStyle/>
                    <a:p>
                      <a:pPr algn="r"/>
                      <a:r>
                        <a:rPr lang="en-US" dirty="0"/>
                        <a:t>17.8K</a:t>
                      </a:r>
                    </a:p>
                  </a:txBody>
                  <a:tcPr/>
                </a:tc>
                <a:tc>
                  <a:txBody>
                    <a:bodyPr/>
                    <a:lstStyle/>
                    <a:p>
                      <a:pPr algn="r"/>
                      <a:r>
                        <a:rPr lang="en-US" dirty="0"/>
                        <a:t>100.</a:t>
                      </a:r>
                      <a:r>
                        <a:rPr lang="en-US" altLang="zh-CN" dirty="0"/>
                        <a:t>5M</a:t>
                      </a:r>
                      <a:endParaRPr lang="en-US" dirty="0"/>
                    </a:p>
                  </a:txBody>
                  <a:tcPr/>
                </a:tc>
                <a:extLst>
                  <a:ext uri="{0D108BD9-81ED-4DB2-BD59-A6C34878D82A}">
                    <a16:rowId xmlns:a16="http://schemas.microsoft.com/office/drawing/2014/main" val="3886075678"/>
                  </a:ext>
                </a:extLst>
              </a:tr>
              <a:tr h="370840">
                <a:tc>
                  <a:txBody>
                    <a:bodyPr/>
                    <a:lstStyle/>
                    <a:p>
                      <a:r>
                        <a:rPr lang="en-US" dirty="0"/>
                        <a:t>Synthesized(MF)</a:t>
                      </a:r>
                    </a:p>
                  </a:txBody>
                  <a:tcPr/>
                </a:tc>
                <a:tc>
                  <a:txBody>
                    <a:bodyPr/>
                    <a:lstStyle/>
                    <a:p>
                      <a:pPr algn="r"/>
                      <a:r>
                        <a:rPr lang="en-US" dirty="0"/>
                        <a:t>30M</a:t>
                      </a:r>
                    </a:p>
                  </a:txBody>
                  <a:tcPr/>
                </a:tc>
                <a:tc>
                  <a:txBody>
                    <a:bodyPr/>
                    <a:lstStyle/>
                    <a:p>
                      <a:pPr algn="r"/>
                      <a:r>
                        <a:rPr lang="en-US" dirty="0"/>
                        <a:t>1M</a:t>
                      </a:r>
                    </a:p>
                  </a:txBody>
                  <a:tcPr/>
                </a:tc>
                <a:tc>
                  <a:txBody>
                    <a:bodyPr/>
                    <a:lstStyle/>
                    <a:p>
                      <a:pPr algn="r"/>
                      <a:r>
                        <a:rPr lang="en-US" dirty="0"/>
                        <a:t>6.3M</a:t>
                      </a:r>
                    </a:p>
                  </a:txBody>
                  <a:tcPr/>
                </a:tc>
                <a:extLst>
                  <a:ext uri="{0D108BD9-81ED-4DB2-BD59-A6C34878D82A}">
                    <a16:rowId xmlns:a16="http://schemas.microsoft.com/office/drawing/2014/main" val="1751340525"/>
                  </a:ext>
                </a:extLst>
              </a:tr>
            </a:tbl>
          </a:graphicData>
        </a:graphic>
      </p:graphicFrame>
    </p:spTree>
    <p:extLst>
      <p:ext uri="{BB962C8B-B14F-4D97-AF65-F5344CB8AC3E}">
        <p14:creationId xmlns:p14="http://schemas.microsoft.com/office/powerpoint/2010/main" val="981716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Evaluation</a:t>
            </a:r>
            <a:endParaRPr lang="en-US" dirty="0"/>
          </a:p>
        </p:txBody>
      </p:sp>
      <p:sp>
        <p:nvSpPr>
          <p:cNvPr id="3" name="Text Placeholder 2"/>
          <p:cNvSpPr>
            <a:spLocks noGrp="1"/>
          </p:cNvSpPr>
          <p:nvPr>
            <p:ph type="body" sz="quarter" idx="10"/>
          </p:nvPr>
        </p:nvSpPr>
        <p:spPr>
          <a:xfrm>
            <a:off x="274638" y="1212850"/>
            <a:ext cx="11887200" cy="2308324"/>
          </a:xfrm>
        </p:spPr>
        <p:txBody>
          <a:bodyPr/>
          <a:lstStyle/>
          <a:p>
            <a:r>
              <a:rPr lang="en-US" altLang="zh-CN" dirty="0"/>
              <a:t>Compare to Parameter Server</a:t>
            </a:r>
          </a:p>
          <a:p>
            <a:pPr marL="342900" lvl="1" indent="-342900">
              <a:buFont typeface="Segoe UI" panose="020B0502040204020203" pitchFamily="34" charset="0"/>
              <a:buChar char="⁻"/>
            </a:pPr>
            <a:r>
              <a:rPr lang="en-US" altLang="zh-CN" b="1" dirty="0">
                <a:gradFill>
                  <a:gsLst>
                    <a:gs pos="1250">
                      <a:srgbClr val="505050"/>
                    </a:gs>
                    <a:gs pos="100000">
                      <a:srgbClr val="505050"/>
                    </a:gs>
                  </a:gsLst>
                  <a:lin ang="5400000" scaled="0"/>
                </a:gradFill>
              </a:rPr>
              <a:t>48%</a:t>
            </a:r>
            <a:r>
              <a:rPr lang="en-US" altLang="zh-CN" dirty="0">
                <a:gradFill>
                  <a:gsLst>
                    <a:gs pos="1250">
                      <a:srgbClr val="505050"/>
                    </a:gs>
                    <a:gs pos="100000">
                      <a:srgbClr val="505050"/>
                    </a:gs>
                  </a:gsLst>
                  <a:lin ang="5400000" scaled="0"/>
                </a:gradFill>
              </a:rPr>
              <a:t> improvement on 32 servers!</a:t>
            </a:r>
          </a:p>
          <a:p>
            <a:pPr marL="342900" lvl="1" indent="-342900">
              <a:buFont typeface="Segoe UI" panose="020B0502040204020203" pitchFamily="34" charset="0"/>
              <a:buChar char="⁻"/>
            </a:pPr>
            <a:r>
              <a:rPr lang="en-US" altLang="zh-CN" dirty="0">
                <a:gradFill>
                  <a:gsLst>
                    <a:gs pos="1250">
                      <a:srgbClr val="505050"/>
                    </a:gs>
                    <a:gs pos="100000">
                      <a:srgbClr val="505050"/>
                    </a:gs>
                  </a:gsLst>
                  <a:lin ang="5400000" scaled="0"/>
                </a:gradFill>
              </a:rPr>
              <a:t>Algorithm</a:t>
            </a:r>
            <a:r>
              <a:rPr lang="en-US" dirty="0">
                <a:gradFill>
                  <a:gsLst>
                    <a:gs pos="1250">
                      <a:srgbClr val="505050"/>
                    </a:gs>
                    <a:gs pos="100000">
                      <a:srgbClr val="505050"/>
                    </a:gs>
                  </a:gsLst>
                  <a:lin ang="5400000" scaled="0"/>
                </a:gradFill>
              </a:rPr>
              <a:t>: </a:t>
            </a:r>
            <a:r>
              <a:rPr lang="en-US" dirty="0" err="1">
                <a:gradFill>
                  <a:gsLst>
                    <a:gs pos="1250">
                      <a:srgbClr val="505050"/>
                    </a:gs>
                    <a:gs pos="100000">
                      <a:srgbClr val="505050"/>
                    </a:gs>
                  </a:gsLst>
                  <a:lin ang="5400000" scaled="0"/>
                </a:gradFill>
              </a:rPr>
              <a:t>BlockPG</a:t>
            </a:r>
            <a:endParaRPr lang="en-US" dirty="0">
              <a:gradFill>
                <a:gsLst>
                  <a:gs pos="1250">
                    <a:srgbClr val="505050"/>
                  </a:gs>
                  <a:gs pos="100000">
                    <a:srgbClr val="505050"/>
                  </a:gs>
                </a:gsLst>
                <a:lin ang="5400000" scaled="0"/>
              </a:gradFill>
            </a:endParaRPr>
          </a:p>
          <a:p>
            <a:pPr marL="342900" lvl="1" indent="-342900">
              <a:buFont typeface="Segoe UI" panose="020B0502040204020203" pitchFamily="34" charset="0"/>
              <a:buChar char="⁻"/>
            </a:pPr>
            <a:r>
              <a:rPr lang="en-US" altLang="zh-CN" dirty="0">
                <a:gradFill>
                  <a:gsLst>
                    <a:gs pos="1250">
                      <a:srgbClr val="505050"/>
                    </a:gs>
                    <a:gs pos="100000">
                      <a:srgbClr val="505050"/>
                    </a:gs>
                  </a:gsLst>
                  <a:lin ang="5400000" scaled="0"/>
                </a:gradFill>
              </a:rPr>
              <a:t>Dataset: </a:t>
            </a:r>
            <a:r>
              <a:rPr lang="en-US" dirty="0">
                <a:gradFill>
                  <a:gsLst>
                    <a:gs pos="1250">
                      <a:srgbClr val="505050"/>
                    </a:gs>
                    <a:gs pos="100000">
                      <a:srgbClr val="505050"/>
                    </a:gs>
                  </a:gsLst>
                  <a:lin ang="5400000" scaled="0"/>
                </a:gradFill>
              </a:rPr>
              <a:t>Microsoft private </a:t>
            </a:r>
            <a:r>
              <a:rPr lang="en-US" dirty="0" err="1">
                <a:gradFill>
                  <a:gsLst>
                    <a:gs pos="1250">
                      <a:srgbClr val="505050"/>
                    </a:gs>
                    <a:gs pos="100000">
                      <a:srgbClr val="505050"/>
                    </a:gs>
                  </a:gsLst>
                  <a:lin ang="5400000" scaled="0"/>
                </a:gradFill>
              </a:rPr>
              <a:t>AdsData</a:t>
            </a:r>
            <a:r>
              <a:rPr lang="en-US" dirty="0">
                <a:gradFill>
                  <a:gsLst>
                    <a:gs pos="1250">
                      <a:srgbClr val="505050"/>
                    </a:gs>
                    <a:gs pos="100000">
                      <a:srgbClr val="505050"/>
                    </a:gs>
                  </a:gsLst>
                  <a:lin ang="5400000" scaled="0"/>
                </a:gradFill>
              </a:rPr>
              <a:t> (64B edges)</a:t>
            </a:r>
          </a:p>
          <a:p>
            <a:pPr marL="342900" lvl="1" indent="-342900">
              <a:buFont typeface="Segoe UI" panose="020B0502040204020203" pitchFamily="34" charset="0"/>
              <a:buChar char="⁻"/>
            </a:pPr>
            <a:endParaRPr lang="en-US" dirty="0">
              <a:gradFill>
                <a:gsLst>
                  <a:gs pos="1250">
                    <a:srgbClr val="505050"/>
                  </a:gs>
                  <a:gs pos="100000">
                    <a:srgbClr val="505050"/>
                  </a:gs>
                </a:gsLst>
                <a:lin ang="5400000" scaled="0"/>
              </a:gradFill>
            </a:endParaRPr>
          </a:p>
        </p:txBody>
      </p:sp>
      <p:pic>
        <p:nvPicPr>
          <p:cNvPr id="6" name="Picture 5"/>
          <p:cNvPicPr>
            <a:picLocks noChangeAspect="1"/>
          </p:cNvPicPr>
          <p:nvPr/>
        </p:nvPicPr>
        <p:blipFill>
          <a:blip r:embed="rId3"/>
          <a:stretch>
            <a:fillRect/>
          </a:stretch>
        </p:blipFill>
        <p:spPr>
          <a:xfrm>
            <a:off x="1189037" y="3021723"/>
            <a:ext cx="4648200" cy="2375977"/>
          </a:xfrm>
          <a:prstGeom prst="rect">
            <a:avLst/>
          </a:prstGeom>
        </p:spPr>
      </p:pic>
      <p:pic>
        <p:nvPicPr>
          <p:cNvPr id="7" name="Picture 6"/>
          <p:cNvPicPr>
            <a:picLocks noChangeAspect="1"/>
          </p:cNvPicPr>
          <p:nvPr/>
        </p:nvPicPr>
        <p:blipFill>
          <a:blip r:embed="rId4"/>
          <a:stretch>
            <a:fillRect/>
          </a:stretch>
        </p:blipFill>
        <p:spPr>
          <a:xfrm>
            <a:off x="6523037" y="3097923"/>
            <a:ext cx="4648200" cy="2292974"/>
          </a:xfrm>
          <a:prstGeom prst="rect">
            <a:avLst/>
          </a:prstGeom>
        </p:spPr>
      </p:pic>
      <p:sp>
        <p:nvSpPr>
          <p:cNvPr id="9" name="TextBox 8"/>
          <p:cNvSpPr txBox="1"/>
          <p:nvPr/>
        </p:nvSpPr>
        <p:spPr>
          <a:xfrm>
            <a:off x="1968536" y="5390897"/>
            <a:ext cx="3458767" cy="544765"/>
          </a:xfrm>
          <a:prstGeom prst="rect">
            <a:avLst/>
          </a:prstGeom>
          <a:noFill/>
        </p:spPr>
        <p:txBody>
          <a:bodyPr wrap="none" lIns="182880" tIns="146304" rIns="182880" bIns="146304" rtlCol="0">
            <a:spAutoFit/>
          </a:bodyPr>
          <a:lstStyle/>
          <a:p>
            <a:pPr>
              <a:lnSpc>
                <a:spcPct val="90000"/>
              </a:lnSpc>
              <a:spcAft>
                <a:spcPts val="600"/>
              </a:spcAft>
            </a:pPr>
            <a:r>
              <a:rPr lang="en-US" altLang="zh-CN" dirty="0">
                <a:gradFill>
                  <a:gsLst>
                    <a:gs pos="2917">
                      <a:schemeClr val="tx1"/>
                    </a:gs>
                    <a:gs pos="30000">
                      <a:schemeClr val="tx1"/>
                    </a:gs>
                  </a:gsLst>
                  <a:lin ang="5400000" scaled="0"/>
                </a:gradFill>
              </a:rPr>
              <a:t>Imbalance in Parameter Server</a:t>
            </a:r>
            <a:endParaRPr lang="en-US" dirty="0">
              <a:gradFill>
                <a:gsLst>
                  <a:gs pos="2917">
                    <a:schemeClr val="tx1"/>
                  </a:gs>
                  <a:gs pos="30000">
                    <a:schemeClr val="tx1"/>
                  </a:gs>
                </a:gsLst>
                <a:lin ang="5400000" scaled="0"/>
              </a:gradFill>
            </a:endParaRPr>
          </a:p>
        </p:txBody>
      </p:sp>
      <p:sp>
        <p:nvSpPr>
          <p:cNvPr id="10" name="TextBox 9"/>
          <p:cNvSpPr txBox="1"/>
          <p:nvPr/>
        </p:nvSpPr>
        <p:spPr>
          <a:xfrm>
            <a:off x="8123237" y="5390897"/>
            <a:ext cx="1952266" cy="544765"/>
          </a:xfrm>
          <a:prstGeom prst="rect">
            <a:avLst/>
          </a:prstGeom>
          <a:noFill/>
        </p:spPr>
        <p:txBody>
          <a:bodyPr wrap="none" lIns="182880" tIns="146304" rIns="182880" bIns="146304" rtlCol="0">
            <a:spAutoFit/>
          </a:bodyPr>
          <a:lstStyle/>
          <a:p>
            <a:pPr>
              <a:lnSpc>
                <a:spcPct val="90000"/>
              </a:lnSpc>
              <a:spcAft>
                <a:spcPts val="600"/>
              </a:spcAft>
            </a:pPr>
            <a:r>
              <a:rPr lang="en-US" altLang="zh-CN" dirty="0">
                <a:gradFill>
                  <a:gsLst>
                    <a:gs pos="2917">
                      <a:schemeClr val="tx1"/>
                    </a:gs>
                    <a:gs pos="30000">
                      <a:schemeClr val="tx1"/>
                    </a:gs>
                  </a:gsLst>
                  <a:lin ang="5400000" scaled="0"/>
                </a:gradFill>
              </a:rPr>
              <a:t>Balance in TuX2</a:t>
            </a:r>
            <a:endParaRPr lang="en-US" dirty="0">
              <a:gradFill>
                <a:gsLst>
                  <a:gs pos="2917">
                    <a:schemeClr val="tx1"/>
                  </a:gs>
                  <a:gs pos="30000">
                    <a:schemeClr val="tx1"/>
                  </a:gs>
                </a:gsLst>
                <a:lin ang="5400000" scaled="0"/>
              </a:gradFill>
            </a:endParaRPr>
          </a:p>
        </p:txBody>
      </p:sp>
      <p:sp>
        <p:nvSpPr>
          <p:cNvPr id="4" name="Rounded Rectangular Callout 3"/>
          <p:cNvSpPr/>
          <p:nvPr/>
        </p:nvSpPr>
        <p:spPr bwMode="auto">
          <a:xfrm>
            <a:off x="9113837" y="2419477"/>
            <a:ext cx="2438400" cy="1001812"/>
          </a:xfrm>
          <a:prstGeom prst="wedgeRoundRectCallout">
            <a:avLst>
              <a:gd name="adj1" fmla="val -47582"/>
              <a:gd name="adj2" fmla="val 76535"/>
              <a:gd name="adj3" fmla="val 16667"/>
            </a:avLst>
          </a:prstGeom>
          <a:noFill/>
          <a:ln w="1587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Box 4"/>
          <p:cNvSpPr txBox="1"/>
          <p:nvPr/>
        </p:nvSpPr>
        <p:spPr>
          <a:xfrm>
            <a:off x="9190037" y="2430816"/>
            <a:ext cx="2776971" cy="849463"/>
          </a:xfrm>
          <a:prstGeom prst="rect">
            <a:avLst/>
          </a:prstGeom>
          <a:noFill/>
        </p:spPr>
        <p:txBody>
          <a:bodyPr wrap="square" lIns="182880" tIns="146304" rIns="182880" bIns="146304" rtlCol="0">
            <a:spAutoFit/>
          </a:bodyPr>
          <a:lstStyle/>
          <a:p>
            <a:pPr>
              <a:lnSpc>
                <a:spcPct val="90000"/>
              </a:lnSpc>
              <a:spcAft>
                <a:spcPts val="600"/>
              </a:spcAft>
            </a:pPr>
            <a:r>
              <a:rPr lang="en-US" altLang="zh-CN" sz="2000" dirty="0">
                <a:gradFill>
                  <a:gsLst>
                    <a:gs pos="2917">
                      <a:schemeClr val="tx1"/>
                    </a:gs>
                    <a:gs pos="30000">
                      <a:schemeClr val="tx1"/>
                    </a:gs>
                  </a:gsLst>
                  <a:lin ang="5400000" scaled="0"/>
                </a:gradFill>
              </a:rPr>
              <a:t>Balance workload with </a:t>
            </a:r>
            <a:r>
              <a:rPr lang="en-US" sz="2000" dirty="0">
                <a:gradFill>
                  <a:gsLst>
                    <a:gs pos="2917">
                      <a:schemeClr val="tx1"/>
                    </a:gs>
                    <a:gs pos="30000">
                      <a:schemeClr val="tx1"/>
                    </a:gs>
                  </a:gsLst>
                  <a:lin ang="5400000" scaled="0"/>
                </a:gradFill>
              </a:rPr>
              <a:t>vertex-cut!</a:t>
            </a:r>
          </a:p>
        </p:txBody>
      </p:sp>
    </p:spTree>
    <p:extLst>
      <p:ext uri="{BB962C8B-B14F-4D97-AF65-F5344CB8AC3E}">
        <p14:creationId xmlns:p14="http://schemas.microsoft.com/office/powerpoint/2010/main" val="1781523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Evaluation</a:t>
            </a:r>
            <a:endParaRPr lang="en-US" dirty="0"/>
          </a:p>
        </p:txBody>
      </p:sp>
      <p:sp>
        <p:nvSpPr>
          <p:cNvPr id="3" name="Text Placeholder 2"/>
          <p:cNvSpPr>
            <a:spLocks noGrp="1"/>
          </p:cNvSpPr>
          <p:nvPr>
            <p:ph type="body" sz="quarter" idx="10"/>
          </p:nvPr>
        </p:nvSpPr>
        <p:spPr>
          <a:xfrm>
            <a:off x="274638" y="1212850"/>
            <a:ext cx="11887200" cy="2092881"/>
          </a:xfrm>
        </p:spPr>
        <p:txBody>
          <a:bodyPr/>
          <a:lstStyle/>
          <a:p>
            <a:r>
              <a:rPr lang="en-US" altLang="zh-CN" dirty="0"/>
              <a:t>Compare to </a:t>
            </a:r>
            <a:r>
              <a:rPr lang="en-US" altLang="zh-CN" dirty="0" err="1"/>
              <a:t>PowerGraph</a:t>
            </a:r>
            <a:r>
              <a:rPr lang="en-US" altLang="zh-CN" dirty="0"/>
              <a:t>, </a:t>
            </a:r>
            <a:r>
              <a:rPr lang="en-US" altLang="zh-CN" dirty="0" err="1"/>
              <a:t>PowerLyra</a:t>
            </a:r>
            <a:endParaRPr lang="en-US" altLang="zh-CN" dirty="0"/>
          </a:p>
          <a:p>
            <a:pPr marL="342900" lvl="1" indent="-342900">
              <a:buFont typeface="Segoe UI" panose="020B0502040204020203" pitchFamily="34" charset="0"/>
              <a:buChar char="⁻"/>
            </a:pPr>
            <a:r>
              <a:rPr lang="en-US" altLang="zh-CN" dirty="0">
                <a:gradFill>
                  <a:gsLst>
                    <a:gs pos="1250">
                      <a:srgbClr val="505050"/>
                    </a:gs>
                    <a:gs pos="100000">
                      <a:srgbClr val="505050"/>
                    </a:gs>
                  </a:gsLst>
                  <a:lin ang="5400000" scaled="0"/>
                </a:gradFill>
              </a:rPr>
              <a:t>Algorithm</a:t>
            </a:r>
            <a:r>
              <a:rPr lang="en-US" dirty="0">
                <a:gradFill>
                  <a:gsLst>
                    <a:gs pos="1250">
                      <a:srgbClr val="505050"/>
                    </a:gs>
                    <a:gs pos="100000">
                      <a:srgbClr val="505050"/>
                    </a:gs>
                  </a:gsLst>
                  <a:lin ang="5400000" scaled="0"/>
                </a:gradFill>
              </a:rPr>
              <a:t>: Matrix Factorization</a:t>
            </a:r>
          </a:p>
          <a:p>
            <a:pPr marL="342900" lvl="1" indent="-342900">
              <a:buFont typeface="Segoe UI" panose="020B0502040204020203" pitchFamily="34" charset="0"/>
              <a:buChar char="⁻"/>
            </a:pPr>
            <a:r>
              <a:rPr lang="en-US" dirty="0">
                <a:gradFill>
                  <a:gsLst>
                    <a:gs pos="1250">
                      <a:srgbClr val="505050"/>
                    </a:gs>
                    <a:gs pos="100000">
                      <a:srgbClr val="505050"/>
                    </a:gs>
                  </a:gsLst>
                  <a:lin ang="5400000" scaled="0"/>
                </a:gradFill>
              </a:rPr>
              <a:t>Dataset: Netflix</a:t>
            </a:r>
          </a:p>
          <a:p>
            <a:endParaRPr lang="en-US" dirty="0"/>
          </a:p>
        </p:txBody>
      </p:sp>
      <p:graphicFrame>
        <p:nvGraphicFramePr>
          <p:cNvPr id="7" name="Chart 6"/>
          <p:cNvGraphicFramePr>
            <a:graphicFrameLocks/>
          </p:cNvGraphicFramePr>
          <p:nvPr>
            <p:extLst>
              <p:ext uri="{D42A27DB-BD31-4B8C-83A1-F6EECF244321}">
                <p14:modId xmlns:p14="http://schemas.microsoft.com/office/powerpoint/2010/main" val="3417197783"/>
              </p:ext>
            </p:extLst>
          </p:nvPr>
        </p:nvGraphicFramePr>
        <p:xfrm>
          <a:off x="5067283" y="2735262"/>
          <a:ext cx="63500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bwMode="auto">
          <a:xfrm>
            <a:off x="6533997" y="4441363"/>
            <a:ext cx="4800600" cy="1143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798050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Evaluation</a:t>
            </a:r>
            <a:endParaRPr lang="en-US" dirty="0"/>
          </a:p>
        </p:txBody>
      </p:sp>
      <p:sp>
        <p:nvSpPr>
          <p:cNvPr id="3" name="Text Placeholder 2"/>
          <p:cNvSpPr>
            <a:spLocks noGrp="1"/>
          </p:cNvSpPr>
          <p:nvPr>
            <p:ph type="body" sz="quarter" idx="10"/>
          </p:nvPr>
        </p:nvSpPr>
        <p:spPr>
          <a:xfrm>
            <a:off x="274638" y="1212850"/>
            <a:ext cx="11887200" cy="2092881"/>
          </a:xfrm>
        </p:spPr>
        <p:txBody>
          <a:bodyPr/>
          <a:lstStyle/>
          <a:p>
            <a:r>
              <a:rPr lang="en-US" altLang="zh-CN" dirty="0"/>
              <a:t>Compare to </a:t>
            </a:r>
            <a:r>
              <a:rPr lang="en-US" altLang="zh-CN" dirty="0" err="1"/>
              <a:t>PowerGraph</a:t>
            </a:r>
            <a:r>
              <a:rPr lang="en-US" altLang="zh-CN" dirty="0"/>
              <a:t>, </a:t>
            </a:r>
            <a:r>
              <a:rPr lang="en-US" altLang="zh-CN" dirty="0" err="1"/>
              <a:t>PowerLyra</a:t>
            </a:r>
            <a:endParaRPr lang="en-US" altLang="zh-CN" dirty="0"/>
          </a:p>
          <a:p>
            <a:pPr marL="342900" lvl="1" indent="-342900">
              <a:buFont typeface="Segoe UI" panose="020B0502040204020203" pitchFamily="34" charset="0"/>
              <a:buChar char="⁻"/>
            </a:pPr>
            <a:r>
              <a:rPr lang="en-US" altLang="zh-CN" dirty="0">
                <a:gradFill>
                  <a:gsLst>
                    <a:gs pos="1250">
                      <a:srgbClr val="505050"/>
                    </a:gs>
                    <a:gs pos="100000">
                      <a:srgbClr val="505050"/>
                    </a:gs>
                  </a:gsLst>
                  <a:lin ang="5400000" scaled="0"/>
                </a:gradFill>
              </a:rPr>
              <a:t>Algorithm</a:t>
            </a:r>
            <a:r>
              <a:rPr lang="en-US" dirty="0">
                <a:gradFill>
                  <a:gsLst>
                    <a:gs pos="1250">
                      <a:srgbClr val="505050"/>
                    </a:gs>
                    <a:gs pos="100000">
                      <a:srgbClr val="505050"/>
                    </a:gs>
                  </a:gsLst>
                  <a:lin ang="5400000" scaled="0"/>
                </a:gradFill>
              </a:rPr>
              <a:t>: Matrix Factorization</a:t>
            </a:r>
          </a:p>
          <a:p>
            <a:pPr marL="342900" lvl="1" indent="-342900">
              <a:buFont typeface="Segoe UI" panose="020B0502040204020203" pitchFamily="34" charset="0"/>
              <a:buChar char="⁻"/>
            </a:pPr>
            <a:r>
              <a:rPr lang="en-US" dirty="0">
                <a:gradFill>
                  <a:gsLst>
                    <a:gs pos="1250">
                      <a:srgbClr val="505050"/>
                    </a:gs>
                    <a:gs pos="100000">
                      <a:srgbClr val="505050"/>
                    </a:gs>
                  </a:gsLst>
                  <a:lin ang="5400000" scaled="0"/>
                </a:gradFill>
              </a:rPr>
              <a:t>Dataset: Netflix</a:t>
            </a:r>
          </a:p>
          <a:p>
            <a:endParaRPr lang="en-US" dirty="0"/>
          </a:p>
        </p:txBody>
      </p:sp>
      <p:graphicFrame>
        <p:nvGraphicFramePr>
          <p:cNvPr id="7" name="Chart 6"/>
          <p:cNvGraphicFramePr>
            <a:graphicFrameLocks/>
          </p:cNvGraphicFramePr>
          <p:nvPr>
            <p:extLst/>
          </p:nvPr>
        </p:nvGraphicFramePr>
        <p:xfrm>
          <a:off x="5067283" y="2735262"/>
          <a:ext cx="6350000" cy="381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a:off x="10606609" y="4335462"/>
            <a:ext cx="0" cy="785178"/>
          </a:xfrm>
          <a:prstGeom prst="line">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523044" y="4335462"/>
            <a:ext cx="16713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523044" y="5120640"/>
            <a:ext cx="16713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10895012" y="4020105"/>
            <a:ext cx="885825" cy="543957"/>
            <a:chOff x="9799637" y="2506662"/>
            <a:chExt cx="1981200" cy="685798"/>
          </a:xfrm>
        </p:grpSpPr>
        <p:sp>
          <p:nvSpPr>
            <p:cNvPr id="14" name="Rounded Rectangular Callout 13"/>
            <p:cNvSpPr/>
            <p:nvPr/>
          </p:nvSpPr>
          <p:spPr bwMode="auto">
            <a:xfrm>
              <a:off x="9799637" y="2548699"/>
              <a:ext cx="1966318" cy="643761"/>
            </a:xfrm>
            <a:prstGeom prst="wedgeRoundRectCallout">
              <a:avLst>
                <a:gd name="adj1" fmla="val -55258"/>
                <a:gd name="adj2" fmla="val 76506"/>
                <a:gd name="adj3" fmla="val 16667"/>
              </a:avLst>
            </a:prstGeom>
            <a:noFill/>
            <a:ln w="1587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5" name="TextBox 14"/>
            <p:cNvSpPr txBox="1"/>
            <p:nvPr/>
          </p:nvSpPr>
          <p:spPr>
            <a:xfrm>
              <a:off x="9814519" y="2506662"/>
              <a:ext cx="1966318" cy="651894"/>
            </a:xfrm>
            <a:prstGeom prst="rect">
              <a:avLst/>
            </a:prstGeom>
            <a:noFill/>
          </p:spPr>
          <p:txBody>
            <a:bodyPr wrap="square" lIns="182880" tIns="146304" rIns="182880" bIns="146304" rtlCol="0">
              <a:spAutoFit/>
            </a:bodyPr>
            <a:lstStyle/>
            <a:p>
              <a:pPr algn="ctr">
                <a:lnSpc>
                  <a:spcPct val="90000"/>
                </a:lnSpc>
                <a:spcAft>
                  <a:spcPts val="600"/>
                </a:spcAft>
              </a:pPr>
              <a:r>
                <a:rPr lang="en-US" sz="1600" b="1" dirty="0">
                  <a:gradFill>
                    <a:gsLst>
                      <a:gs pos="2917">
                        <a:schemeClr val="tx1"/>
                      </a:gs>
                      <a:gs pos="30000">
                        <a:schemeClr val="tx1"/>
                      </a:gs>
                    </a:gsLst>
                    <a:lin ang="5400000" scaled="0"/>
                  </a:gradFill>
                </a:rPr>
                <a:t>10x!</a:t>
              </a:r>
            </a:p>
          </p:txBody>
        </p:sp>
      </p:grpSp>
    </p:spTree>
    <p:extLst>
      <p:ext uri="{BB962C8B-B14F-4D97-AF65-F5344CB8AC3E}">
        <p14:creationId xmlns:p14="http://schemas.microsoft.com/office/powerpoint/2010/main" val="3922504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Text Placeholder 2"/>
          <p:cNvSpPr>
            <a:spLocks noGrp="1"/>
          </p:cNvSpPr>
          <p:nvPr>
            <p:ph type="body" sz="quarter" idx="10"/>
          </p:nvPr>
        </p:nvSpPr>
        <p:spPr>
          <a:xfrm>
            <a:off x="274638" y="1212850"/>
            <a:ext cx="11887200" cy="4561249"/>
          </a:xfrm>
        </p:spPr>
        <p:txBody>
          <a:bodyPr/>
          <a:lstStyle/>
          <a:p>
            <a:r>
              <a:rPr lang="en-US" dirty="0"/>
              <a:t>TuX</a:t>
            </a:r>
            <a:r>
              <a:rPr lang="en-US" baseline="30000" dirty="0"/>
              <a:t>2</a:t>
            </a:r>
            <a:r>
              <a:rPr lang="en-US" dirty="0"/>
              <a:t>: advocates the convergence of graph computation and distributed machine learning</a:t>
            </a:r>
          </a:p>
          <a:p>
            <a:pPr marL="342900" lvl="1" indent="-342900">
              <a:buFont typeface="Segoe UI" panose="020B0502040204020203" pitchFamily="34" charset="0"/>
              <a:buChar char="⁻"/>
            </a:pPr>
            <a:endParaRPr lang="en-US" sz="2400" dirty="0"/>
          </a:p>
          <a:p>
            <a:pPr marL="342900" lvl="1" indent="-342900">
              <a:buFont typeface="Segoe UI" panose="020B0502040204020203" pitchFamily="34" charset="0"/>
              <a:buChar char="⁻"/>
            </a:pPr>
            <a:r>
              <a:rPr lang="en-US" sz="2400" dirty="0"/>
              <a:t>Introduce important machine learning concepts to graph computation</a:t>
            </a:r>
          </a:p>
          <a:p>
            <a:pPr marL="342900" lvl="1" indent="-342900">
              <a:buFont typeface="Segoe UI" panose="020B0502040204020203" pitchFamily="34" charset="0"/>
              <a:buChar char="⁻"/>
            </a:pPr>
            <a:endParaRPr lang="en-US" sz="2400" dirty="0"/>
          </a:p>
          <a:p>
            <a:pPr marL="342900" lvl="1" indent="-342900">
              <a:buFont typeface="Segoe UI" panose="020B0502040204020203" pitchFamily="34" charset="0"/>
              <a:buChar char="⁻"/>
            </a:pPr>
            <a:r>
              <a:rPr lang="en-US" sz="2400" dirty="0"/>
              <a:t>Define a new, flexible graph model to express ML algorithms efficiently</a:t>
            </a:r>
          </a:p>
          <a:p>
            <a:pPr marL="342900" lvl="1" indent="-342900">
              <a:buFont typeface="Segoe UI" panose="020B0502040204020203" pitchFamily="34" charset="0"/>
              <a:buChar char="⁻"/>
            </a:pPr>
            <a:endParaRPr lang="en-US" sz="2400" dirty="0"/>
          </a:p>
          <a:p>
            <a:pPr marL="342900" lvl="1" indent="-342900">
              <a:buFont typeface="Segoe UI" panose="020B0502040204020203" pitchFamily="34" charset="0"/>
              <a:buChar char="⁻"/>
            </a:pPr>
            <a:r>
              <a:rPr lang="en-US" sz="2400" dirty="0"/>
              <a:t>Demonstrate TuX</a:t>
            </a:r>
            <a:r>
              <a:rPr lang="en-US" sz="2400" baseline="30000" dirty="0"/>
              <a:t>2</a:t>
            </a:r>
            <a:r>
              <a:rPr lang="en-US" sz="2400" dirty="0"/>
              <a:t> outperform existing Graph and ML systems in </a:t>
            </a:r>
            <a:r>
              <a:rPr lang="en-US" dirty="0"/>
              <a:t>representative</a:t>
            </a:r>
            <a:r>
              <a:rPr lang="en-US" sz="2400" dirty="0"/>
              <a:t> ML </a:t>
            </a:r>
            <a:r>
              <a:rPr lang="en-US" dirty="0"/>
              <a:t>algorithms respectively</a:t>
            </a:r>
            <a:endParaRPr lang="en-US" sz="2400" dirty="0"/>
          </a:p>
          <a:p>
            <a:endParaRPr lang="en-US" dirty="0"/>
          </a:p>
        </p:txBody>
      </p:sp>
    </p:spTree>
    <p:extLst>
      <p:ext uri="{BB962C8B-B14F-4D97-AF65-F5344CB8AC3E}">
        <p14:creationId xmlns:p14="http://schemas.microsoft.com/office/powerpoint/2010/main" val="1795634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a:t>
            </a:r>
            <a:br>
              <a:rPr lang="en-US" dirty="0"/>
            </a:br>
            <a:r>
              <a:rPr lang="en-US" dirty="0"/>
              <a:t>Q&amp;A</a:t>
            </a:r>
          </a:p>
        </p:txBody>
      </p:sp>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973352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7411" y="4767997"/>
            <a:ext cx="2042940" cy="1153273"/>
          </a:xfrm>
          <a:prstGeom prst="rect">
            <a:avLst/>
          </a:prstGeom>
        </p:spPr>
      </p:pic>
      <p:sp>
        <p:nvSpPr>
          <p:cNvPr id="17" name="Title 16"/>
          <p:cNvSpPr>
            <a:spLocks noGrp="1"/>
          </p:cNvSpPr>
          <p:nvPr>
            <p:ph type="title"/>
          </p:nvPr>
        </p:nvSpPr>
        <p:spPr/>
        <p:txBody>
          <a:bodyPr/>
          <a:lstStyle/>
          <a:p>
            <a:r>
              <a:rPr lang="en-US" dirty="0"/>
              <a:t>Graph Structures in Machine Learning</a:t>
            </a:r>
          </a:p>
        </p:txBody>
      </p:sp>
      <p:sp>
        <p:nvSpPr>
          <p:cNvPr id="6" name="Text Placeholder 5"/>
          <p:cNvSpPr>
            <a:spLocks noGrp="1"/>
          </p:cNvSpPr>
          <p:nvPr>
            <p:ph type="body" sz="quarter" idx="10"/>
          </p:nvPr>
        </p:nvSpPr>
        <p:spPr>
          <a:xfrm>
            <a:off x="274638" y="1212850"/>
            <a:ext cx="11887200" cy="738664"/>
          </a:xfrm>
        </p:spPr>
        <p:txBody>
          <a:bodyPr/>
          <a:lstStyle/>
          <a:p>
            <a:endParaRPr lang="en-US"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5555" y="1646390"/>
            <a:ext cx="4471989" cy="2353421"/>
          </a:xfrm>
          <a:prstGeom prst="rect">
            <a:avLst/>
          </a:prstGeom>
        </p:spPr>
      </p:pic>
      <p:pic>
        <p:nvPicPr>
          <p:cNvPr id="15" name="Picture 14"/>
          <p:cNvPicPr>
            <a:picLocks noChangeAspect="1"/>
          </p:cNvPicPr>
          <p:nvPr/>
        </p:nvPicPr>
        <p:blipFill>
          <a:blip r:embed="rId5"/>
          <a:stretch>
            <a:fillRect/>
          </a:stretch>
        </p:blipFill>
        <p:spPr>
          <a:xfrm>
            <a:off x="538955" y="1337277"/>
            <a:ext cx="2816432" cy="273873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09026" y="1619402"/>
            <a:ext cx="3278755" cy="2346624"/>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5613" y="4764911"/>
            <a:ext cx="418078" cy="418078"/>
          </a:xfrm>
          <a:prstGeom prst="rect">
            <a:avLst/>
          </a:prstGeom>
        </p:spPr>
      </p:pic>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12827" y="4885798"/>
            <a:ext cx="547107" cy="525450"/>
          </a:xfrm>
          <a:prstGeom prst="rect">
            <a:avLst/>
          </a:prstGeom>
        </p:spPr>
      </p:pic>
      <p:pic>
        <p:nvPicPr>
          <p:cNvPr id="31" name="Picture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64735" y="5800327"/>
            <a:ext cx="501570" cy="503808"/>
          </a:xfrm>
          <a:prstGeom prst="rect">
            <a:avLst/>
          </a:prstGeom>
        </p:spPr>
      </p:pic>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85388" y="4594264"/>
            <a:ext cx="410226" cy="410226"/>
          </a:xfrm>
          <a:prstGeom prst="rect">
            <a:avLst/>
          </a:prstGeom>
        </p:spPr>
      </p:pic>
      <p:pic>
        <p:nvPicPr>
          <p:cNvPr id="34" name="Picture 3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64140" y="5921270"/>
            <a:ext cx="601777" cy="395392"/>
          </a:xfrm>
          <a:prstGeom prst="rect">
            <a:avLst/>
          </a:prstGeom>
        </p:spPr>
      </p:pic>
      <p:cxnSp>
        <p:nvCxnSpPr>
          <p:cNvPr id="36" name="Straight Connector 35"/>
          <p:cNvCxnSpPr>
            <a:stCxn id="27" idx="3"/>
            <a:endCxn id="33" idx="1"/>
          </p:cNvCxnSpPr>
          <p:nvPr/>
        </p:nvCxnSpPr>
        <p:spPr>
          <a:xfrm flipV="1">
            <a:off x="1063691" y="4799377"/>
            <a:ext cx="621697" cy="174573"/>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33" idx="3"/>
            <a:endCxn id="30" idx="1"/>
          </p:cNvCxnSpPr>
          <p:nvPr/>
        </p:nvCxnSpPr>
        <p:spPr>
          <a:xfrm>
            <a:off x="2095614" y="4799377"/>
            <a:ext cx="517213" cy="349146"/>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30" idx="1"/>
          </p:cNvCxnSpPr>
          <p:nvPr/>
        </p:nvCxnSpPr>
        <p:spPr>
          <a:xfrm flipV="1">
            <a:off x="2029513" y="5148523"/>
            <a:ext cx="583314" cy="820649"/>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34" idx="3"/>
            <a:endCxn id="31" idx="1"/>
          </p:cNvCxnSpPr>
          <p:nvPr/>
        </p:nvCxnSpPr>
        <p:spPr>
          <a:xfrm flipV="1">
            <a:off x="2065917" y="6052231"/>
            <a:ext cx="398818" cy="66735"/>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45" name="Picture 4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31047" y="5092241"/>
            <a:ext cx="682116" cy="638014"/>
          </a:xfrm>
          <a:prstGeom prst="rect">
            <a:avLst/>
          </a:prstGeom>
        </p:spPr>
      </p:pic>
      <p:cxnSp>
        <p:nvCxnSpPr>
          <p:cNvPr id="51" name="Straight Connector 50"/>
          <p:cNvCxnSpPr>
            <a:stCxn id="45" idx="3"/>
            <a:endCxn id="31" idx="1"/>
          </p:cNvCxnSpPr>
          <p:nvPr/>
        </p:nvCxnSpPr>
        <p:spPr>
          <a:xfrm>
            <a:off x="2013163" y="5411248"/>
            <a:ext cx="451572" cy="640983"/>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5" idx="1"/>
            <a:endCxn id="27" idx="3"/>
          </p:cNvCxnSpPr>
          <p:nvPr/>
        </p:nvCxnSpPr>
        <p:spPr>
          <a:xfrm flipH="1" flipV="1">
            <a:off x="1063691" y="4973950"/>
            <a:ext cx="267356" cy="437298"/>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618037" y="4901226"/>
            <a:ext cx="829029" cy="829029"/>
          </a:xfrm>
          <a:prstGeom prst="rect">
            <a:avLst/>
          </a:prstGeom>
        </p:spPr>
      </p:pic>
      <p:cxnSp>
        <p:nvCxnSpPr>
          <p:cNvPr id="58" name="Straight Connector 57"/>
          <p:cNvCxnSpPr/>
          <p:nvPr/>
        </p:nvCxnSpPr>
        <p:spPr>
          <a:xfrm>
            <a:off x="5322713" y="5344633"/>
            <a:ext cx="1007538" cy="459841"/>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9" name="Oval 58"/>
          <p:cNvSpPr/>
          <p:nvPr/>
        </p:nvSpPr>
        <p:spPr bwMode="auto">
          <a:xfrm>
            <a:off x="9158702" y="5034223"/>
            <a:ext cx="228600" cy="2286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0" name="TextBox 59"/>
          <p:cNvSpPr txBox="1"/>
          <p:nvPr/>
        </p:nvSpPr>
        <p:spPr>
          <a:xfrm>
            <a:off x="8505236" y="5166053"/>
            <a:ext cx="829394" cy="447815"/>
          </a:xfrm>
          <a:prstGeom prst="rect">
            <a:avLst/>
          </a:prstGeom>
          <a:noFill/>
        </p:spPr>
        <p:txBody>
          <a:bodyPr wrap="none" lIns="182880" tIns="146304" rIns="182880" bIns="146304" rtlCol="0">
            <a:spAutoFit/>
          </a:bodyPr>
          <a:lstStyle/>
          <a:p>
            <a:pPr>
              <a:lnSpc>
                <a:spcPct val="90000"/>
              </a:lnSpc>
              <a:spcAft>
                <a:spcPts val="600"/>
              </a:spcAft>
            </a:pPr>
            <a:r>
              <a:rPr lang="en-US" sz="1100" dirty="0">
                <a:gradFill>
                  <a:gsLst>
                    <a:gs pos="2917">
                      <a:schemeClr val="tx1"/>
                    </a:gs>
                    <a:gs pos="30000">
                      <a:schemeClr val="tx1"/>
                    </a:gs>
                  </a:gsLst>
                  <a:lin ang="5400000" scaled="0"/>
                </a:gradFill>
              </a:rPr>
              <a:t>Sample</a:t>
            </a:r>
          </a:p>
        </p:txBody>
      </p:sp>
      <p:sp>
        <p:nvSpPr>
          <p:cNvPr id="61" name="Oval 60"/>
          <p:cNvSpPr/>
          <p:nvPr/>
        </p:nvSpPr>
        <p:spPr bwMode="auto">
          <a:xfrm>
            <a:off x="9865060" y="4745350"/>
            <a:ext cx="228600" cy="228600"/>
          </a:xfrm>
          <a:prstGeom prst="ellipse">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2" name="Oval 61"/>
          <p:cNvSpPr/>
          <p:nvPr/>
        </p:nvSpPr>
        <p:spPr bwMode="auto">
          <a:xfrm>
            <a:off x="10363728" y="4745350"/>
            <a:ext cx="228600" cy="228600"/>
          </a:xfrm>
          <a:prstGeom prst="ellipse">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3" name="Oval 62"/>
          <p:cNvSpPr/>
          <p:nvPr/>
        </p:nvSpPr>
        <p:spPr bwMode="auto">
          <a:xfrm>
            <a:off x="10906060" y="4745350"/>
            <a:ext cx="228600" cy="228600"/>
          </a:xfrm>
          <a:prstGeom prst="ellipse">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6" name="Freeform 65"/>
          <p:cNvSpPr/>
          <p:nvPr/>
        </p:nvSpPr>
        <p:spPr bwMode="auto">
          <a:xfrm>
            <a:off x="9401175" y="4960250"/>
            <a:ext cx="552450" cy="209550"/>
          </a:xfrm>
          <a:custGeom>
            <a:avLst/>
            <a:gdLst>
              <a:gd name="connsiteX0" fmla="*/ 0 w 552450"/>
              <a:gd name="connsiteY0" fmla="*/ 209550 h 209550"/>
              <a:gd name="connsiteX1" fmla="*/ 409575 w 552450"/>
              <a:gd name="connsiteY1" fmla="*/ 161925 h 209550"/>
              <a:gd name="connsiteX2" fmla="*/ 552450 w 552450"/>
              <a:gd name="connsiteY2" fmla="*/ 0 h 209550"/>
            </a:gdLst>
            <a:ahLst/>
            <a:cxnLst>
              <a:cxn ang="0">
                <a:pos x="connsiteX0" y="connsiteY0"/>
              </a:cxn>
              <a:cxn ang="0">
                <a:pos x="connsiteX1" y="connsiteY1"/>
              </a:cxn>
              <a:cxn ang="0">
                <a:pos x="connsiteX2" y="connsiteY2"/>
              </a:cxn>
            </a:cxnLst>
            <a:rect l="l" t="t" r="r" b="b"/>
            <a:pathLst>
              <a:path w="552450" h="209550">
                <a:moveTo>
                  <a:pt x="0" y="209550"/>
                </a:moveTo>
                <a:cubicBezTo>
                  <a:pt x="158750" y="203200"/>
                  <a:pt x="317500" y="196850"/>
                  <a:pt x="409575" y="161925"/>
                </a:cubicBezTo>
                <a:cubicBezTo>
                  <a:pt x="501650" y="127000"/>
                  <a:pt x="527050" y="63500"/>
                  <a:pt x="552450" y="0"/>
                </a:cubicBezTo>
              </a:path>
            </a:pathLst>
          </a:custGeom>
          <a:noFill/>
          <a:ln w="158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8" name="Freeform 67"/>
          <p:cNvSpPr/>
          <p:nvPr/>
        </p:nvSpPr>
        <p:spPr bwMode="auto">
          <a:xfrm>
            <a:off x="9401175" y="4950725"/>
            <a:ext cx="1623669" cy="221559"/>
          </a:xfrm>
          <a:custGeom>
            <a:avLst/>
            <a:gdLst>
              <a:gd name="connsiteX0" fmla="*/ 0 w 1623669"/>
              <a:gd name="connsiteY0" fmla="*/ 219075 h 221559"/>
              <a:gd name="connsiteX1" fmla="*/ 1371600 w 1623669"/>
              <a:gd name="connsiteY1" fmla="*/ 190500 h 221559"/>
              <a:gd name="connsiteX2" fmla="*/ 1619250 w 1623669"/>
              <a:gd name="connsiteY2" fmla="*/ 0 h 221559"/>
            </a:gdLst>
            <a:ahLst/>
            <a:cxnLst>
              <a:cxn ang="0">
                <a:pos x="connsiteX0" y="connsiteY0"/>
              </a:cxn>
              <a:cxn ang="0">
                <a:pos x="connsiteX1" y="connsiteY1"/>
              </a:cxn>
              <a:cxn ang="0">
                <a:pos x="connsiteX2" y="connsiteY2"/>
              </a:cxn>
            </a:cxnLst>
            <a:rect l="l" t="t" r="r" b="b"/>
            <a:pathLst>
              <a:path w="1623669" h="221559">
                <a:moveTo>
                  <a:pt x="0" y="219075"/>
                </a:moveTo>
                <a:cubicBezTo>
                  <a:pt x="550862" y="223043"/>
                  <a:pt x="1101725" y="227012"/>
                  <a:pt x="1371600" y="190500"/>
                </a:cubicBezTo>
                <a:cubicBezTo>
                  <a:pt x="1641475" y="153988"/>
                  <a:pt x="1630362" y="76994"/>
                  <a:pt x="1619250" y="0"/>
                </a:cubicBezTo>
              </a:path>
            </a:pathLst>
          </a:custGeom>
          <a:noFill/>
          <a:ln w="158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9" name="TextBox 68"/>
          <p:cNvSpPr txBox="1"/>
          <p:nvPr/>
        </p:nvSpPr>
        <p:spPr>
          <a:xfrm>
            <a:off x="10363728" y="4401395"/>
            <a:ext cx="835806" cy="447815"/>
          </a:xfrm>
          <a:prstGeom prst="rect">
            <a:avLst/>
          </a:prstGeom>
          <a:noFill/>
        </p:spPr>
        <p:txBody>
          <a:bodyPr wrap="none" lIns="182880" tIns="146304" rIns="182880" bIns="146304" rtlCol="0">
            <a:spAutoFit/>
          </a:bodyPr>
          <a:lstStyle/>
          <a:p>
            <a:pPr>
              <a:lnSpc>
                <a:spcPct val="90000"/>
              </a:lnSpc>
              <a:spcAft>
                <a:spcPts val="600"/>
              </a:spcAft>
            </a:pPr>
            <a:r>
              <a:rPr lang="en-US" altLang="zh-CN" sz="1100" dirty="0">
                <a:gradFill>
                  <a:gsLst>
                    <a:gs pos="2917">
                      <a:schemeClr val="tx1"/>
                    </a:gs>
                    <a:gs pos="30000">
                      <a:schemeClr val="tx1"/>
                    </a:gs>
                  </a:gsLst>
                  <a:lin ang="5400000" scaled="0"/>
                </a:gradFill>
              </a:rPr>
              <a:t>Feature</a:t>
            </a:r>
            <a:endParaRPr lang="en-US" sz="1100" dirty="0">
              <a:gradFill>
                <a:gsLst>
                  <a:gs pos="2917">
                    <a:schemeClr val="tx1"/>
                  </a:gs>
                  <a:gs pos="30000">
                    <a:schemeClr val="tx1"/>
                  </a:gs>
                </a:gsLst>
                <a:lin ang="5400000" scaled="0"/>
              </a:gradFill>
            </a:endParaRPr>
          </a:p>
        </p:txBody>
      </p:sp>
      <p:sp>
        <p:nvSpPr>
          <p:cNvPr id="70" name="Oval 69"/>
          <p:cNvSpPr/>
          <p:nvPr/>
        </p:nvSpPr>
        <p:spPr bwMode="auto">
          <a:xfrm>
            <a:off x="9172575" y="5514245"/>
            <a:ext cx="228600" cy="2286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1" name="Freeform 70"/>
          <p:cNvSpPr/>
          <p:nvPr/>
        </p:nvSpPr>
        <p:spPr bwMode="auto">
          <a:xfrm>
            <a:off x="9401175" y="4960250"/>
            <a:ext cx="1066800" cy="676275"/>
          </a:xfrm>
          <a:custGeom>
            <a:avLst/>
            <a:gdLst>
              <a:gd name="connsiteX0" fmla="*/ 0 w 1066800"/>
              <a:gd name="connsiteY0" fmla="*/ 676275 h 676275"/>
              <a:gd name="connsiteX1" fmla="*/ 857250 w 1066800"/>
              <a:gd name="connsiteY1" fmla="*/ 495300 h 676275"/>
              <a:gd name="connsiteX2" fmla="*/ 1066800 w 1066800"/>
              <a:gd name="connsiteY2" fmla="*/ 0 h 676275"/>
            </a:gdLst>
            <a:ahLst/>
            <a:cxnLst>
              <a:cxn ang="0">
                <a:pos x="connsiteX0" y="connsiteY0"/>
              </a:cxn>
              <a:cxn ang="0">
                <a:pos x="connsiteX1" y="connsiteY1"/>
              </a:cxn>
              <a:cxn ang="0">
                <a:pos x="connsiteX2" y="connsiteY2"/>
              </a:cxn>
            </a:cxnLst>
            <a:rect l="l" t="t" r="r" b="b"/>
            <a:pathLst>
              <a:path w="1066800" h="676275">
                <a:moveTo>
                  <a:pt x="0" y="676275"/>
                </a:moveTo>
                <a:cubicBezTo>
                  <a:pt x="339725" y="642143"/>
                  <a:pt x="679450" y="608012"/>
                  <a:pt x="857250" y="495300"/>
                </a:cubicBezTo>
                <a:cubicBezTo>
                  <a:pt x="1035050" y="382588"/>
                  <a:pt x="1050925" y="191294"/>
                  <a:pt x="1066800" y="0"/>
                </a:cubicBezTo>
              </a:path>
            </a:pathLst>
          </a:custGeom>
          <a:noFill/>
          <a:ln w="158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3" name="Freeform 72"/>
          <p:cNvSpPr/>
          <p:nvPr/>
        </p:nvSpPr>
        <p:spPr bwMode="auto">
          <a:xfrm>
            <a:off x="9420225" y="4979300"/>
            <a:ext cx="1609725" cy="666750"/>
          </a:xfrm>
          <a:custGeom>
            <a:avLst/>
            <a:gdLst>
              <a:gd name="connsiteX0" fmla="*/ 0 w 1609725"/>
              <a:gd name="connsiteY0" fmla="*/ 666750 h 666750"/>
              <a:gd name="connsiteX1" fmla="*/ 1209675 w 1609725"/>
              <a:gd name="connsiteY1" fmla="*/ 504825 h 666750"/>
              <a:gd name="connsiteX2" fmla="*/ 1609725 w 1609725"/>
              <a:gd name="connsiteY2" fmla="*/ 0 h 666750"/>
            </a:gdLst>
            <a:ahLst/>
            <a:cxnLst>
              <a:cxn ang="0">
                <a:pos x="connsiteX0" y="connsiteY0"/>
              </a:cxn>
              <a:cxn ang="0">
                <a:pos x="connsiteX1" y="connsiteY1"/>
              </a:cxn>
              <a:cxn ang="0">
                <a:pos x="connsiteX2" y="connsiteY2"/>
              </a:cxn>
            </a:cxnLst>
            <a:rect l="l" t="t" r="r" b="b"/>
            <a:pathLst>
              <a:path w="1609725" h="666750">
                <a:moveTo>
                  <a:pt x="0" y="666750"/>
                </a:moveTo>
                <a:cubicBezTo>
                  <a:pt x="470694" y="641350"/>
                  <a:pt x="941388" y="615950"/>
                  <a:pt x="1209675" y="504825"/>
                </a:cubicBezTo>
                <a:cubicBezTo>
                  <a:pt x="1477962" y="393700"/>
                  <a:pt x="1543843" y="196850"/>
                  <a:pt x="1609725" y="0"/>
                </a:cubicBezTo>
              </a:path>
            </a:pathLst>
          </a:custGeom>
          <a:noFill/>
          <a:ln w="158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4" name="Freeform 73"/>
          <p:cNvSpPr/>
          <p:nvPr/>
        </p:nvSpPr>
        <p:spPr bwMode="auto">
          <a:xfrm>
            <a:off x="9420225" y="4941200"/>
            <a:ext cx="2171700" cy="707725"/>
          </a:xfrm>
          <a:custGeom>
            <a:avLst/>
            <a:gdLst>
              <a:gd name="connsiteX0" fmla="*/ 0 w 2171700"/>
              <a:gd name="connsiteY0" fmla="*/ 704850 h 707725"/>
              <a:gd name="connsiteX1" fmla="*/ 1809750 w 2171700"/>
              <a:gd name="connsiteY1" fmla="*/ 600075 h 707725"/>
              <a:gd name="connsiteX2" fmla="*/ 2171700 w 2171700"/>
              <a:gd name="connsiteY2" fmla="*/ 0 h 707725"/>
            </a:gdLst>
            <a:ahLst/>
            <a:cxnLst>
              <a:cxn ang="0">
                <a:pos x="connsiteX0" y="connsiteY0"/>
              </a:cxn>
              <a:cxn ang="0">
                <a:pos x="connsiteX1" y="connsiteY1"/>
              </a:cxn>
              <a:cxn ang="0">
                <a:pos x="connsiteX2" y="connsiteY2"/>
              </a:cxn>
            </a:cxnLst>
            <a:rect l="l" t="t" r="r" b="b"/>
            <a:pathLst>
              <a:path w="2171700" h="707725">
                <a:moveTo>
                  <a:pt x="0" y="704850"/>
                </a:moveTo>
                <a:cubicBezTo>
                  <a:pt x="723900" y="711200"/>
                  <a:pt x="1447800" y="717550"/>
                  <a:pt x="1809750" y="600075"/>
                </a:cubicBezTo>
                <a:cubicBezTo>
                  <a:pt x="2171700" y="482600"/>
                  <a:pt x="2171700" y="241300"/>
                  <a:pt x="2171700" y="0"/>
                </a:cubicBezTo>
              </a:path>
            </a:pathLst>
          </a:custGeom>
          <a:noFill/>
          <a:ln w="158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77" name="Straight Connector 76"/>
          <p:cNvCxnSpPr/>
          <p:nvPr/>
        </p:nvCxnSpPr>
        <p:spPr>
          <a:xfrm>
            <a:off x="5322713" y="5323319"/>
            <a:ext cx="1472423" cy="87929"/>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5313851" y="4973951"/>
            <a:ext cx="1481285" cy="338724"/>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4" name="Oval 63"/>
          <p:cNvSpPr/>
          <p:nvPr/>
        </p:nvSpPr>
        <p:spPr bwMode="auto">
          <a:xfrm>
            <a:off x="11463944" y="4745350"/>
            <a:ext cx="228600" cy="228600"/>
          </a:xfrm>
          <a:prstGeom prst="ellipse">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43" name="Straight Connector 42"/>
          <p:cNvCxnSpPr>
            <a:cxnSpLocks/>
          </p:cNvCxnSpPr>
          <p:nvPr/>
        </p:nvCxnSpPr>
        <p:spPr>
          <a:xfrm>
            <a:off x="3779837" y="1695526"/>
            <a:ext cx="0" cy="4898872"/>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p:nvCxnSpPr>
        <p:spPr>
          <a:xfrm>
            <a:off x="8504237" y="1695526"/>
            <a:ext cx="0" cy="4898872"/>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366658" y="3954462"/>
            <a:ext cx="1703159" cy="544765"/>
          </a:xfrm>
          <a:prstGeom prst="rect">
            <a:avLst/>
          </a:prstGeom>
          <a:noFill/>
        </p:spPr>
        <p:txBody>
          <a:bodyPr wrap="none" lIns="182880" tIns="146304" rIns="182880" bIns="146304" rtlCol="0">
            <a:spAutoFit/>
          </a:bodyPr>
          <a:lstStyle/>
          <a:p>
            <a:pPr>
              <a:lnSpc>
                <a:spcPct val="90000"/>
              </a:lnSpc>
              <a:spcAft>
                <a:spcPts val="600"/>
              </a:spcAft>
            </a:pPr>
            <a:r>
              <a:rPr lang="en-US" b="1" dirty="0">
                <a:gradFill>
                  <a:gsLst>
                    <a:gs pos="2917">
                      <a:schemeClr val="tx1"/>
                    </a:gs>
                    <a:gs pos="30000">
                      <a:schemeClr val="tx1"/>
                    </a:gs>
                  </a:gsLst>
                  <a:lin ang="5400000" scaled="0"/>
                </a:gradFill>
              </a:rPr>
              <a:t>Topic Model</a:t>
            </a:r>
          </a:p>
        </p:txBody>
      </p:sp>
      <p:sp>
        <p:nvSpPr>
          <p:cNvPr id="48" name="TextBox 47"/>
          <p:cNvSpPr txBox="1"/>
          <p:nvPr/>
        </p:nvSpPr>
        <p:spPr>
          <a:xfrm>
            <a:off x="806792" y="3954462"/>
            <a:ext cx="2280753" cy="544765"/>
          </a:xfrm>
          <a:prstGeom prst="rect">
            <a:avLst/>
          </a:prstGeom>
          <a:noFill/>
        </p:spPr>
        <p:txBody>
          <a:bodyPr wrap="none" lIns="182880" tIns="146304" rIns="182880" bIns="146304" rtlCol="0">
            <a:spAutoFit/>
          </a:bodyPr>
          <a:lstStyle/>
          <a:p>
            <a:pPr>
              <a:lnSpc>
                <a:spcPct val="90000"/>
              </a:lnSpc>
              <a:spcAft>
                <a:spcPts val="600"/>
              </a:spcAft>
            </a:pPr>
            <a:r>
              <a:rPr lang="en-US" altLang="zh-CN" b="1" dirty="0">
                <a:gradFill>
                  <a:gsLst>
                    <a:gs pos="2917">
                      <a:schemeClr val="tx1"/>
                    </a:gs>
                    <a:gs pos="30000">
                      <a:schemeClr val="tx1"/>
                    </a:gs>
                  </a:gsLst>
                  <a:lin ang="5400000" scaled="0"/>
                </a:gradFill>
              </a:rPr>
              <a:t>Recommendation</a:t>
            </a:r>
            <a:endParaRPr lang="en-US" b="1" dirty="0">
              <a:gradFill>
                <a:gsLst>
                  <a:gs pos="2917">
                    <a:schemeClr val="tx1"/>
                  </a:gs>
                  <a:gs pos="30000">
                    <a:schemeClr val="tx1"/>
                  </a:gs>
                </a:gsLst>
                <a:lin ang="5400000" scaled="0"/>
              </a:gradFill>
            </a:endParaRPr>
          </a:p>
        </p:txBody>
      </p:sp>
      <p:sp>
        <p:nvSpPr>
          <p:cNvPr id="49" name="TextBox 48"/>
          <p:cNvSpPr txBox="1"/>
          <p:nvPr/>
        </p:nvSpPr>
        <p:spPr>
          <a:xfrm>
            <a:off x="9407427" y="3954462"/>
            <a:ext cx="2061205" cy="544765"/>
          </a:xfrm>
          <a:prstGeom prst="rect">
            <a:avLst/>
          </a:prstGeom>
          <a:noFill/>
        </p:spPr>
        <p:txBody>
          <a:bodyPr wrap="none" lIns="182880" tIns="146304" rIns="182880" bIns="146304" rtlCol="0">
            <a:spAutoFit/>
          </a:bodyPr>
          <a:lstStyle/>
          <a:p>
            <a:pPr>
              <a:lnSpc>
                <a:spcPct val="90000"/>
              </a:lnSpc>
              <a:spcAft>
                <a:spcPts val="600"/>
              </a:spcAft>
            </a:pPr>
            <a:r>
              <a:rPr lang="en-US" altLang="zh-CN" b="1" dirty="0">
                <a:gradFill>
                  <a:gsLst>
                    <a:gs pos="2917">
                      <a:schemeClr val="tx1"/>
                    </a:gs>
                    <a:gs pos="30000">
                      <a:schemeClr val="tx1"/>
                    </a:gs>
                  </a:gsLst>
                  <a:lin ang="5400000" scaled="0"/>
                </a:gradFill>
              </a:rPr>
              <a:t>Click Prediction</a:t>
            </a:r>
            <a:endParaRPr lang="en-US" b="1"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4013226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p:bldP spid="61" grpId="0" animBg="1"/>
      <p:bldP spid="62" grpId="0" animBg="1"/>
      <p:bldP spid="63" grpId="0" animBg="1"/>
      <p:bldP spid="66" grpId="0" animBg="1"/>
      <p:bldP spid="68" grpId="0" animBg="1"/>
      <p:bldP spid="69" grpId="0"/>
      <p:bldP spid="70" grpId="0" animBg="1"/>
      <p:bldP spid="71" grpId="0" animBg="1"/>
      <p:bldP spid="73" grpId="0" animBg="1"/>
      <p:bldP spid="74" grpId="0" animBg="1"/>
      <p:bldP spid="6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6904037" y="3785476"/>
            <a:ext cx="5260166" cy="2671228"/>
          </a:xfrm>
          <a:prstGeom prst="rect">
            <a:avLst/>
          </a:prstGeom>
          <a:noFill/>
          <a:ln w="22225">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7" name="Title 16"/>
          <p:cNvSpPr>
            <a:spLocks noGrp="1"/>
          </p:cNvSpPr>
          <p:nvPr>
            <p:ph type="title"/>
          </p:nvPr>
        </p:nvSpPr>
        <p:spPr/>
        <p:txBody>
          <a:bodyPr/>
          <a:lstStyle/>
          <a:p>
            <a:r>
              <a:rPr lang="en-US" dirty="0"/>
              <a:t>Advantages of Graph Engine</a:t>
            </a:r>
          </a:p>
        </p:txBody>
      </p:sp>
      <p:sp>
        <p:nvSpPr>
          <p:cNvPr id="6" name="Text Placeholder 5"/>
          <p:cNvSpPr>
            <a:spLocks noGrp="1"/>
          </p:cNvSpPr>
          <p:nvPr>
            <p:ph type="body" sz="quarter" idx="10"/>
          </p:nvPr>
        </p:nvSpPr>
        <p:spPr>
          <a:xfrm>
            <a:off x="274637" y="1212850"/>
            <a:ext cx="7847069" cy="5558445"/>
          </a:xfrm>
        </p:spPr>
        <p:txBody>
          <a:bodyPr/>
          <a:lstStyle/>
          <a:p>
            <a:pPr lvl="0"/>
            <a:r>
              <a:rPr lang="en-US" dirty="0">
                <a:gradFill>
                  <a:gsLst>
                    <a:gs pos="1250">
                      <a:srgbClr val="0078D7"/>
                    </a:gs>
                    <a:gs pos="99000">
                      <a:srgbClr val="0078D7"/>
                    </a:gs>
                  </a:gsLst>
                  <a:lin ang="5400000" scaled="0"/>
                </a:gradFill>
              </a:rPr>
              <a:t>Simple programming model (e.g. GAS)</a:t>
            </a:r>
          </a:p>
          <a:p>
            <a:pPr marL="342900" lvl="1" indent="-342900">
              <a:buFont typeface="Segoe UI" panose="020B0502040204020203" pitchFamily="34" charset="0"/>
              <a:buChar char="⁻"/>
            </a:pPr>
            <a:r>
              <a:rPr lang="en-US" dirty="0"/>
              <a:t>PageRank, Shortest path, etc.</a:t>
            </a:r>
          </a:p>
          <a:p>
            <a:pPr lvl="1"/>
            <a:endParaRPr lang="en-US" dirty="0"/>
          </a:p>
          <a:p>
            <a:pPr lvl="1"/>
            <a:r>
              <a:rPr lang="en-US" sz="4000" dirty="0">
                <a:gradFill>
                  <a:gsLst>
                    <a:gs pos="1250">
                      <a:srgbClr val="0078D7"/>
                    </a:gs>
                    <a:gs pos="99000">
                      <a:srgbClr val="0078D7"/>
                    </a:gs>
                  </a:gsLst>
                  <a:lin ang="5400000" scaled="0"/>
                </a:gradFill>
                <a:latin typeface="Segoe UI Light"/>
              </a:rPr>
              <a:t>Graph-aware optimization</a:t>
            </a:r>
            <a:endParaRPr lang="en-US" altLang="zh-CN" dirty="0"/>
          </a:p>
          <a:p>
            <a:pPr marL="342900" lvl="1" indent="-342900">
              <a:buFont typeface="Segoe UI" panose="020B0502040204020203" pitchFamily="34" charset="0"/>
              <a:buChar char="⁻"/>
            </a:pPr>
            <a:r>
              <a:rPr lang="en-US" altLang="zh-CN" dirty="0"/>
              <a:t>Data layout [Grace(ATC’12), Naiad(SOSP’13)]</a:t>
            </a:r>
          </a:p>
          <a:p>
            <a:pPr marL="342900" lvl="1" indent="-342900">
              <a:buFont typeface="Segoe UI" panose="020B0502040204020203" pitchFamily="34" charset="0"/>
              <a:buChar char="⁻"/>
            </a:pPr>
            <a:r>
              <a:rPr lang="en-US" altLang="zh-CN" dirty="0"/>
              <a:t>Partitioning [</a:t>
            </a:r>
            <a:r>
              <a:rPr lang="en-US" altLang="zh-CN" dirty="0" err="1"/>
              <a:t>PowerLyra</a:t>
            </a:r>
            <a:r>
              <a:rPr lang="en-US" altLang="zh-CN" dirty="0"/>
              <a:t>(EuroSys’15)]</a:t>
            </a:r>
          </a:p>
          <a:p>
            <a:pPr marL="342900" lvl="1" indent="-342900">
              <a:buFont typeface="Segoe UI" panose="020B0502040204020203" pitchFamily="34" charset="0"/>
              <a:buChar char="⁻"/>
            </a:pPr>
            <a:endParaRPr lang="en-US" dirty="0"/>
          </a:p>
          <a:p>
            <a:pPr lvl="1"/>
            <a:r>
              <a:rPr lang="en-US" sz="4000" dirty="0">
                <a:gradFill>
                  <a:gsLst>
                    <a:gs pos="1250">
                      <a:srgbClr val="0078D7"/>
                    </a:gs>
                    <a:gs pos="99000">
                      <a:srgbClr val="0078D7"/>
                    </a:gs>
                  </a:gsLst>
                  <a:lin ang="5400000" scaled="0"/>
                </a:gradFill>
                <a:latin typeface="Segoe UI Light"/>
              </a:rPr>
              <a:t>Scalability to trillion-edge</a:t>
            </a:r>
          </a:p>
          <a:p>
            <a:pPr marL="342900" lvl="1" indent="-342900">
              <a:buFont typeface="Segoe UI" panose="020B0502040204020203" pitchFamily="34" charset="0"/>
              <a:buChar char="⁻"/>
            </a:pPr>
            <a:r>
              <a:rPr lang="en-US" dirty="0" err="1"/>
              <a:t>GraM</a:t>
            </a:r>
            <a:r>
              <a:rPr lang="en-US" dirty="0"/>
              <a:t> (SoCC’15)</a:t>
            </a:r>
          </a:p>
          <a:p>
            <a:pPr marL="342900" lvl="1" indent="-342900">
              <a:buFont typeface="Segoe UI" panose="020B0502040204020203" pitchFamily="34" charset="0"/>
              <a:buChar char="⁻"/>
            </a:pPr>
            <a:r>
              <a:rPr lang="en-US" dirty="0"/>
              <a:t>Chaos (SOSP’15)</a:t>
            </a:r>
          </a:p>
          <a:p>
            <a:pPr marL="342900" lvl="1" indent="-342900">
              <a:buFont typeface="Segoe UI" panose="020B0502040204020203" pitchFamily="34" charset="0"/>
              <a:buChar char="⁻"/>
            </a:pPr>
            <a:r>
              <a:rPr lang="en-US" altLang="zh-CN" dirty="0"/>
              <a:t>One Trillion Edges (VLDB’15)</a:t>
            </a:r>
            <a:endParaRPr lang="en-US" dirty="0"/>
          </a:p>
          <a:p>
            <a:pPr marL="571500" lvl="2" indent="-342900">
              <a:buFont typeface="Arial" panose="020B0604020202020204" pitchFamily="34" charset="0"/>
              <a:buChar char="•"/>
            </a:pPr>
            <a:endParaRPr lang="en-US" sz="1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2954" y="2385327"/>
            <a:ext cx="1903768" cy="1367251"/>
          </a:xfrm>
          <a:prstGeom prst="rect">
            <a:avLst/>
          </a:prstGeom>
        </p:spPr>
      </p:pic>
      <p:sp>
        <p:nvSpPr>
          <p:cNvPr id="4" name="TextBox 3"/>
          <p:cNvSpPr txBox="1"/>
          <p:nvPr/>
        </p:nvSpPr>
        <p:spPr>
          <a:xfrm>
            <a:off x="10823537" y="3395414"/>
            <a:ext cx="1484753"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a:gradFill>
                  <a:gsLst>
                    <a:gs pos="2917">
                      <a:schemeClr val="tx1"/>
                    </a:gs>
                    <a:gs pos="30000">
                      <a:schemeClr val="tx1"/>
                    </a:gs>
                  </a:gsLst>
                  <a:lin ang="5400000" scaled="0"/>
                </a:gradFill>
              </a:rPr>
              <a:t>Shortest path</a:t>
            </a:r>
          </a:p>
        </p:txBody>
      </p:sp>
      <p:sp>
        <p:nvSpPr>
          <p:cNvPr id="7" name="TextBox 6"/>
          <p:cNvSpPr txBox="1"/>
          <p:nvPr/>
        </p:nvSpPr>
        <p:spPr>
          <a:xfrm>
            <a:off x="8267613" y="6000497"/>
            <a:ext cx="2979824" cy="544765"/>
          </a:xfrm>
          <a:prstGeom prst="rect">
            <a:avLst/>
          </a:prstGeom>
          <a:noFill/>
        </p:spPr>
        <p:txBody>
          <a:bodyPr wrap="square" lIns="182880" tIns="146304" rIns="182880" bIns="146304" rtlCol="0">
            <a:spAutoFit/>
          </a:bodyPr>
          <a:lstStyle/>
          <a:p>
            <a:pPr>
              <a:lnSpc>
                <a:spcPct val="90000"/>
              </a:lnSpc>
              <a:spcAft>
                <a:spcPts val="600"/>
              </a:spcAft>
            </a:pPr>
            <a:r>
              <a:rPr lang="en-US" dirty="0" err="1">
                <a:gradFill>
                  <a:gsLst>
                    <a:gs pos="2917">
                      <a:schemeClr val="tx1"/>
                    </a:gs>
                    <a:gs pos="30000">
                      <a:schemeClr val="tx1"/>
                    </a:gs>
                  </a:gsLst>
                  <a:lin ang="5400000" scaled="0"/>
                </a:gradFill>
              </a:rPr>
              <a:t>PowerGraph</a:t>
            </a:r>
            <a:r>
              <a:rPr lang="en-US" dirty="0">
                <a:gradFill>
                  <a:gsLst>
                    <a:gs pos="2917">
                      <a:schemeClr val="tx1"/>
                    </a:gs>
                    <a:gs pos="30000">
                      <a:schemeClr val="tx1"/>
                    </a:gs>
                  </a:gsLst>
                  <a:lin ang="5400000" scaled="0"/>
                </a:gradFill>
              </a:rPr>
              <a:t>/</a:t>
            </a:r>
            <a:r>
              <a:rPr lang="en-US" dirty="0" err="1">
                <a:gradFill>
                  <a:gsLst>
                    <a:gs pos="2917">
                      <a:schemeClr val="tx1"/>
                    </a:gs>
                    <a:gs pos="30000">
                      <a:schemeClr val="tx1"/>
                    </a:gs>
                  </a:gsLst>
                  <a:lin ang="5400000" scaled="0"/>
                </a:gradFill>
              </a:rPr>
              <a:t>PowerLyra</a:t>
            </a:r>
            <a:endParaRPr lang="en-US" dirty="0">
              <a:gradFill>
                <a:gsLst>
                  <a:gs pos="2917">
                    <a:schemeClr val="tx1"/>
                  </a:gs>
                  <a:gs pos="30000">
                    <a:schemeClr val="tx1"/>
                  </a:gs>
                </a:gsLst>
                <a:lin ang="5400000" scaled="0"/>
              </a:gradFill>
            </a:endParaRPr>
          </a:p>
        </p:txBody>
      </p:sp>
      <p:sp>
        <p:nvSpPr>
          <p:cNvPr id="11" name="Rectangle 10"/>
          <p:cNvSpPr/>
          <p:nvPr/>
        </p:nvSpPr>
        <p:spPr bwMode="auto">
          <a:xfrm>
            <a:off x="6904037" y="1959184"/>
            <a:ext cx="5260166" cy="1826292"/>
          </a:xfrm>
          <a:prstGeom prst="rect">
            <a:avLst/>
          </a:prstGeom>
          <a:noFill/>
          <a:ln w="22225">
            <a:solidFill>
              <a:srgbClr val="FFC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TextBox 9"/>
          <p:cNvSpPr txBox="1"/>
          <p:nvPr/>
        </p:nvSpPr>
        <p:spPr>
          <a:xfrm>
            <a:off x="6826201" y="1917479"/>
            <a:ext cx="1268617" cy="489365"/>
          </a:xfrm>
          <a:prstGeom prst="rect">
            <a:avLst/>
          </a:prstGeom>
          <a:noFill/>
        </p:spPr>
        <p:txBody>
          <a:bodyPr wrap="none" lIns="182880" tIns="146304" rIns="182880" bIns="146304" rtlCol="0">
            <a:spAutoFit/>
          </a:bodyPr>
          <a:lstStyle/>
          <a:p>
            <a:pPr>
              <a:lnSpc>
                <a:spcPct val="90000"/>
              </a:lnSpc>
              <a:spcAft>
                <a:spcPts val="600"/>
              </a:spcAft>
            </a:pPr>
            <a:r>
              <a:rPr lang="en-US" sz="1400" dirty="0"/>
              <a:t>Application</a:t>
            </a:r>
          </a:p>
        </p:txBody>
      </p:sp>
      <p:sp>
        <p:nvSpPr>
          <p:cNvPr id="13" name="TextBox 12"/>
          <p:cNvSpPr txBox="1"/>
          <p:nvPr/>
        </p:nvSpPr>
        <p:spPr>
          <a:xfrm>
            <a:off x="6835243" y="6011862"/>
            <a:ext cx="1247265" cy="489365"/>
          </a:xfrm>
          <a:prstGeom prst="rect">
            <a:avLst/>
          </a:prstGeom>
          <a:noFill/>
        </p:spPr>
        <p:txBody>
          <a:bodyPr wrap="none" lIns="182880" tIns="146304" rIns="182880" bIns="146304" rtlCol="0">
            <a:spAutoFit/>
          </a:bodyPr>
          <a:lstStyle/>
          <a:p>
            <a:pPr>
              <a:lnSpc>
                <a:spcPct val="90000"/>
              </a:lnSpc>
              <a:spcAft>
                <a:spcPts val="600"/>
              </a:spcAft>
            </a:pPr>
            <a:r>
              <a:rPr lang="en-US" sz="1400" dirty="0"/>
              <a:t>Framework</a:t>
            </a:r>
          </a:p>
        </p:txBody>
      </p:sp>
      <p:sp>
        <p:nvSpPr>
          <p:cNvPr id="8" name="Rectangle 7"/>
          <p:cNvSpPr/>
          <p:nvPr/>
        </p:nvSpPr>
        <p:spPr>
          <a:xfrm>
            <a:off x="8385377" y="6521115"/>
            <a:ext cx="2479910" cy="276999"/>
          </a:xfrm>
          <a:prstGeom prst="rect">
            <a:avLst/>
          </a:prstGeom>
        </p:spPr>
        <p:txBody>
          <a:bodyPr wrap="none">
            <a:spAutoFit/>
          </a:bodyPr>
          <a:lstStyle/>
          <a:p>
            <a:r>
              <a:rPr lang="en-US" sz="1200" dirty="0"/>
              <a:t>*GAS figure from </a:t>
            </a:r>
            <a:r>
              <a:rPr lang="en-US" sz="1200" dirty="0" err="1"/>
              <a:t>PowerLyra</a:t>
            </a:r>
            <a:r>
              <a:rPr lang="en-US" sz="1200" dirty="0"/>
              <a:t> slides</a:t>
            </a:r>
          </a:p>
        </p:txBody>
      </p:sp>
      <p:sp>
        <p:nvSpPr>
          <p:cNvPr id="12" name="TextBox 11"/>
          <p:cNvSpPr txBox="1"/>
          <p:nvPr/>
        </p:nvSpPr>
        <p:spPr>
          <a:xfrm>
            <a:off x="7213763" y="4106862"/>
            <a:ext cx="1284647" cy="627864"/>
          </a:xfrm>
          <a:prstGeom prst="rect">
            <a:avLst/>
          </a:prstGeom>
          <a:noFill/>
        </p:spPr>
        <p:txBody>
          <a:bodyPr wrap="none" lIns="182880" tIns="146304" rIns="182880" bIns="146304" rtlCol="0">
            <a:spAutoFit/>
          </a:bodyPr>
          <a:lstStyle/>
          <a:p>
            <a:pPr>
              <a:lnSpc>
                <a:spcPct val="90000"/>
              </a:lnSpc>
              <a:spcAft>
                <a:spcPts val="600"/>
              </a:spcAft>
            </a:pPr>
            <a:r>
              <a:rPr lang="en-US" sz="2400" dirty="0">
                <a:solidFill>
                  <a:schemeClr val="accent5"/>
                </a:solidFill>
              </a:rPr>
              <a:t>Gather</a:t>
            </a:r>
          </a:p>
        </p:txBody>
      </p:sp>
      <p:sp>
        <p:nvSpPr>
          <p:cNvPr id="29" name="TextBox 28"/>
          <p:cNvSpPr txBox="1"/>
          <p:nvPr/>
        </p:nvSpPr>
        <p:spPr>
          <a:xfrm>
            <a:off x="9047931" y="4106862"/>
            <a:ext cx="1154803" cy="627864"/>
          </a:xfrm>
          <a:prstGeom prst="rect">
            <a:avLst/>
          </a:prstGeom>
          <a:noFill/>
        </p:spPr>
        <p:txBody>
          <a:bodyPr wrap="none" lIns="182880" tIns="146304" rIns="182880" bIns="146304" rtlCol="0">
            <a:spAutoFit/>
          </a:bodyPr>
          <a:lstStyle/>
          <a:p>
            <a:pPr>
              <a:lnSpc>
                <a:spcPct val="90000"/>
              </a:lnSpc>
              <a:spcAft>
                <a:spcPts val="600"/>
              </a:spcAft>
            </a:pPr>
            <a:r>
              <a:rPr lang="en-US" sz="2400" dirty="0">
                <a:solidFill>
                  <a:srgbClr val="FE0367"/>
                </a:solidFill>
              </a:rPr>
              <a:t>Apply</a:t>
            </a:r>
          </a:p>
        </p:txBody>
      </p:sp>
      <p:sp>
        <p:nvSpPr>
          <p:cNvPr id="30" name="TextBox 29"/>
          <p:cNvSpPr txBox="1"/>
          <p:nvPr/>
        </p:nvSpPr>
        <p:spPr>
          <a:xfrm>
            <a:off x="10663611" y="4106862"/>
            <a:ext cx="1306255" cy="627864"/>
          </a:xfrm>
          <a:prstGeom prst="rect">
            <a:avLst/>
          </a:prstGeom>
          <a:noFill/>
        </p:spPr>
        <p:txBody>
          <a:bodyPr wrap="none" lIns="182880" tIns="146304" rIns="182880" bIns="146304" rtlCol="0">
            <a:spAutoFit/>
          </a:bodyPr>
          <a:lstStyle/>
          <a:p>
            <a:pPr>
              <a:lnSpc>
                <a:spcPct val="90000"/>
              </a:lnSpc>
              <a:spcAft>
                <a:spcPts val="600"/>
              </a:spcAft>
            </a:pPr>
            <a:r>
              <a:rPr lang="en-US" sz="2400" dirty="0">
                <a:solidFill>
                  <a:schemeClr val="accent3">
                    <a:lumMod val="60000"/>
                    <a:lumOff val="40000"/>
                  </a:schemeClr>
                </a:solidFill>
              </a:rPr>
              <a:t>Scatter</a:t>
            </a:r>
          </a:p>
        </p:txBody>
      </p:sp>
      <p:grpSp>
        <p:nvGrpSpPr>
          <p:cNvPr id="79" name="Group 78"/>
          <p:cNvGrpSpPr/>
          <p:nvPr/>
        </p:nvGrpSpPr>
        <p:grpSpPr>
          <a:xfrm>
            <a:off x="7082570" y="4599039"/>
            <a:ext cx="1551300" cy="1385117"/>
            <a:chOff x="467584" y="4638870"/>
            <a:chExt cx="2016184" cy="1800200"/>
          </a:xfrm>
        </p:grpSpPr>
        <p:sp>
          <p:nvSpPr>
            <p:cNvPr id="67" name="Oval 66"/>
            <p:cNvSpPr/>
            <p:nvPr/>
          </p:nvSpPr>
          <p:spPr>
            <a:xfrm>
              <a:off x="1290541" y="5445184"/>
              <a:ext cx="360000" cy="360000"/>
            </a:xfrm>
            <a:prstGeom prst="ellipse">
              <a:avLst/>
            </a:prstGeom>
            <a:no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200" b="1" dirty="0">
                <a:solidFill>
                  <a:schemeClr val="tx1"/>
                </a:solidFill>
                <a:effectLst>
                  <a:outerShdw blurRad="38100" dist="38100" dir="2700000" algn="tl">
                    <a:srgbClr val="000000">
                      <a:alpha val="43137"/>
                    </a:srgbClr>
                  </a:outerShdw>
                </a:effectLst>
                <a:latin typeface="Century Gothic" pitchFamily="34" charset="0"/>
              </a:endParaRPr>
            </a:p>
          </p:txBody>
        </p:sp>
        <p:cxnSp>
          <p:nvCxnSpPr>
            <p:cNvPr id="68" name="Straight Connector 67"/>
            <p:cNvCxnSpPr>
              <a:stCxn id="67" idx="6"/>
              <a:endCxn id="72" idx="2"/>
            </p:cNvCxnSpPr>
            <p:nvPr/>
          </p:nvCxnSpPr>
          <p:spPr>
            <a:xfrm>
              <a:off x="1650541" y="5625184"/>
              <a:ext cx="473227" cy="0"/>
            </a:xfrm>
            <a:prstGeom prst="line">
              <a:avLst/>
            </a:prstGeom>
            <a:noFill/>
            <a:ln w="28575">
              <a:solidFill>
                <a:schemeClr val="tx1"/>
              </a:solidFill>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69" name="Straight Connector 68"/>
            <p:cNvCxnSpPr>
              <a:stCxn id="75" idx="7"/>
              <a:endCxn id="67" idx="3"/>
            </p:cNvCxnSpPr>
            <p:nvPr/>
          </p:nvCxnSpPr>
          <p:spPr>
            <a:xfrm flipV="1">
              <a:off x="1062895" y="5752463"/>
              <a:ext cx="280367" cy="379328"/>
            </a:xfrm>
            <a:prstGeom prst="line">
              <a:avLst/>
            </a:prstGeom>
            <a:noFill/>
            <a:ln w="28575">
              <a:solidFill>
                <a:schemeClr val="tx1"/>
              </a:solidFill>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70" name="Straight Connector 69"/>
            <p:cNvCxnSpPr>
              <a:stCxn id="67" idx="0"/>
              <a:endCxn id="73" idx="4"/>
            </p:cNvCxnSpPr>
            <p:nvPr/>
          </p:nvCxnSpPr>
          <p:spPr>
            <a:xfrm flipV="1">
              <a:off x="1470541" y="4998870"/>
              <a:ext cx="0" cy="446314"/>
            </a:xfrm>
            <a:prstGeom prst="line">
              <a:avLst/>
            </a:prstGeom>
            <a:noFill/>
            <a:ln w="28575">
              <a:solidFill>
                <a:schemeClr val="tx1"/>
              </a:solidFill>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71" name="Straight Connector 70"/>
            <p:cNvCxnSpPr>
              <a:stCxn id="74" idx="6"/>
              <a:endCxn id="67" idx="2"/>
            </p:cNvCxnSpPr>
            <p:nvPr/>
          </p:nvCxnSpPr>
          <p:spPr>
            <a:xfrm>
              <a:off x="827584" y="5625184"/>
              <a:ext cx="462957" cy="0"/>
            </a:xfrm>
            <a:prstGeom prst="line">
              <a:avLst/>
            </a:prstGeom>
            <a:noFill/>
            <a:ln w="28575">
              <a:solidFill>
                <a:schemeClr val="tx1"/>
              </a:solidFill>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cxnSp>
        <p:sp>
          <p:nvSpPr>
            <p:cNvPr id="72" name="Oval 71"/>
            <p:cNvSpPr/>
            <p:nvPr/>
          </p:nvSpPr>
          <p:spPr>
            <a:xfrm>
              <a:off x="2123768" y="5445184"/>
              <a:ext cx="360000" cy="360000"/>
            </a:xfrm>
            <a:prstGeom prst="ellipse">
              <a:avLst/>
            </a:prstGeom>
            <a:solidFill>
              <a:srgbClr val="CCFFFF"/>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200" b="1" dirty="0">
                <a:solidFill>
                  <a:schemeClr val="tx1"/>
                </a:solidFill>
                <a:effectLst>
                  <a:outerShdw blurRad="38100" dist="38100" dir="2700000" algn="tl">
                    <a:srgbClr val="000000">
                      <a:alpha val="43137"/>
                    </a:srgbClr>
                  </a:outerShdw>
                </a:effectLst>
                <a:latin typeface="Century Gothic" pitchFamily="34" charset="0"/>
              </a:endParaRPr>
            </a:p>
          </p:txBody>
        </p:sp>
        <p:sp>
          <p:nvSpPr>
            <p:cNvPr id="73" name="Oval 72"/>
            <p:cNvSpPr/>
            <p:nvPr/>
          </p:nvSpPr>
          <p:spPr>
            <a:xfrm>
              <a:off x="1290541" y="4638870"/>
              <a:ext cx="360000" cy="360000"/>
            </a:xfrm>
            <a:prstGeom prst="ellipse">
              <a:avLst/>
            </a:prstGeom>
            <a:solidFill>
              <a:srgbClr val="CCFFFF"/>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200" b="1" dirty="0">
                <a:solidFill>
                  <a:schemeClr val="tx1"/>
                </a:solidFill>
                <a:effectLst>
                  <a:outerShdw blurRad="38100" dist="38100" dir="2700000" algn="tl">
                    <a:srgbClr val="000000">
                      <a:alpha val="43137"/>
                    </a:srgbClr>
                  </a:outerShdw>
                </a:effectLst>
                <a:latin typeface="Century Gothic" pitchFamily="34" charset="0"/>
              </a:endParaRPr>
            </a:p>
          </p:txBody>
        </p:sp>
        <p:sp>
          <p:nvSpPr>
            <p:cNvPr id="74" name="Oval 73"/>
            <p:cNvSpPr/>
            <p:nvPr/>
          </p:nvSpPr>
          <p:spPr>
            <a:xfrm>
              <a:off x="467584" y="5445184"/>
              <a:ext cx="360000" cy="360000"/>
            </a:xfrm>
            <a:prstGeom prst="ellipse">
              <a:avLst/>
            </a:prstGeom>
            <a:no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200" b="1" dirty="0">
                <a:solidFill>
                  <a:schemeClr val="tx1"/>
                </a:solidFill>
                <a:effectLst>
                  <a:outerShdw blurRad="38100" dist="38100" dir="2700000" algn="tl">
                    <a:srgbClr val="000000">
                      <a:alpha val="43137"/>
                    </a:srgbClr>
                  </a:outerShdw>
                </a:effectLst>
                <a:latin typeface="Century Gothic" pitchFamily="34" charset="0"/>
              </a:endParaRPr>
            </a:p>
          </p:txBody>
        </p:sp>
        <p:sp>
          <p:nvSpPr>
            <p:cNvPr id="75" name="Oval 74"/>
            <p:cNvSpPr/>
            <p:nvPr/>
          </p:nvSpPr>
          <p:spPr>
            <a:xfrm>
              <a:off x="755616" y="6079070"/>
              <a:ext cx="360000" cy="360000"/>
            </a:xfrm>
            <a:prstGeom prst="ellipse">
              <a:avLst/>
            </a:prstGeom>
            <a:no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200" b="1" dirty="0">
                <a:solidFill>
                  <a:schemeClr val="tx1"/>
                </a:solidFill>
                <a:effectLst>
                  <a:outerShdw blurRad="38100" dist="38100" dir="2700000" algn="tl">
                    <a:srgbClr val="000000">
                      <a:alpha val="43137"/>
                    </a:srgbClr>
                  </a:outerShdw>
                </a:effectLst>
                <a:latin typeface="Century Gothic" pitchFamily="34" charset="0"/>
              </a:endParaRPr>
            </a:p>
          </p:txBody>
        </p:sp>
        <p:cxnSp>
          <p:nvCxnSpPr>
            <p:cNvPr id="76" name="Straight Connector 75"/>
            <p:cNvCxnSpPr/>
            <p:nvPr/>
          </p:nvCxnSpPr>
          <p:spPr>
            <a:xfrm flipV="1">
              <a:off x="1331640" y="5070918"/>
              <a:ext cx="0" cy="360000"/>
            </a:xfrm>
            <a:prstGeom prst="line">
              <a:avLst/>
            </a:prstGeom>
            <a:noFill/>
            <a:ln w="28575">
              <a:solidFill>
                <a:schemeClr val="accent5"/>
              </a:solidFill>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77" name="Straight Connector 76"/>
            <p:cNvCxnSpPr/>
            <p:nvPr/>
          </p:nvCxnSpPr>
          <p:spPr>
            <a:xfrm>
              <a:off x="1691720" y="5502966"/>
              <a:ext cx="360000" cy="0"/>
            </a:xfrm>
            <a:prstGeom prst="line">
              <a:avLst/>
            </a:prstGeom>
            <a:noFill/>
            <a:ln w="28575">
              <a:solidFill>
                <a:schemeClr val="accent5"/>
              </a:solidFill>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cxnSp>
        <p:sp>
          <p:nvSpPr>
            <p:cNvPr id="78" name="Oval 77"/>
            <p:cNvSpPr/>
            <p:nvPr/>
          </p:nvSpPr>
          <p:spPr>
            <a:xfrm>
              <a:off x="1376022" y="5530697"/>
              <a:ext cx="216001" cy="216001"/>
            </a:xfrm>
            <a:prstGeom prst="ellipse">
              <a:avLst/>
            </a:prstGeom>
            <a:solidFill>
              <a:schemeClr val="tx1"/>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200" b="1" dirty="0">
                <a:solidFill>
                  <a:schemeClr val="tx1"/>
                </a:solidFill>
                <a:effectLst>
                  <a:outerShdw blurRad="38100" dist="38100" dir="2700000" algn="tl">
                    <a:srgbClr val="000000">
                      <a:alpha val="43137"/>
                    </a:srgbClr>
                  </a:outerShdw>
                </a:effectLst>
                <a:latin typeface="Century Gothic" pitchFamily="34" charset="0"/>
              </a:endParaRPr>
            </a:p>
          </p:txBody>
        </p:sp>
      </p:grpSp>
      <p:grpSp>
        <p:nvGrpSpPr>
          <p:cNvPr id="92" name="Group 91"/>
          <p:cNvGrpSpPr/>
          <p:nvPr/>
        </p:nvGrpSpPr>
        <p:grpSpPr>
          <a:xfrm>
            <a:off x="8815103" y="4599039"/>
            <a:ext cx="1551300" cy="1385117"/>
            <a:chOff x="467584" y="4638870"/>
            <a:chExt cx="2016184" cy="1800200"/>
          </a:xfrm>
        </p:grpSpPr>
        <p:cxnSp>
          <p:nvCxnSpPr>
            <p:cNvPr id="80" name="Straight Connector 79"/>
            <p:cNvCxnSpPr>
              <a:stCxn id="89" idx="6"/>
              <a:endCxn id="84" idx="2"/>
            </p:cNvCxnSpPr>
            <p:nvPr/>
          </p:nvCxnSpPr>
          <p:spPr>
            <a:xfrm>
              <a:off x="1650541" y="5625184"/>
              <a:ext cx="473227" cy="0"/>
            </a:xfrm>
            <a:prstGeom prst="line">
              <a:avLst/>
            </a:prstGeom>
            <a:noFill/>
            <a:ln w="28575">
              <a:solidFill>
                <a:schemeClr val="tx1"/>
              </a:solidFill>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81" name="Straight Connector 80"/>
            <p:cNvCxnSpPr>
              <a:stCxn id="87" idx="7"/>
              <a:endCxn id="89" idx="3"/>
            </p:cNvCxnSpPr>
            <p:nvPr/>
          </p:nvCxnSpPr>
          <p:spPr>
            <a:xfrm flipV="1">
              <a:off x="1062895" y="5752463"/>
              <a:ext cx="280367" cy="379328"/>
            </a:xfrm>
            <a:prstGeom prst="line">
              <a:avLst/>
            </a:prstGeom>
            <a:noFill/>
            <a:ln w="28575">
              <a:solidFill>
                <a:schemeClr val="tx1"/>
              </a:solidFill>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Connector 81"/>
            <p:cNvCxnSpPr>
              <a:stCxn id="89" idx="0"/>
              <a:endCxn id="85" idx="4"/>
            </p:cNvCxnSpPr>
            <p:nvPr/>
          </p:nvCxnSpPr>
          <p:spPr>
            <a:xfrm flipV="1">
              <a:off x="1470541" y="4998870"/>
              <a:ext cx="0" cy="446314"/>
            </a:xfrm>
            <a:prstGeom prst="line">
              <a:avLst/>
            </a:prstGeom>
            <a:noFill/>
            <a:ln w="28575">
              <a:solidFill>
                <a:schemeClr val="tx1"/>
              </a:solidFill>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Connector 82"/>
            <p:cNvCxnSpPr>
              <a:stCxn id="86" idx="6"/>
              <a:endCxn id="89" idx="2"/>
            </p:cNvCxnSpPr>
            <p:nvPr/>
          </p:nvCxnSpPr>
          <p:spPr>
            <a:xfrm>
              <a:off x="827584" y="5625184"/>
              <a:ext cx="462957" cy="0"/>
            </a:xfrm>
            <a:prstGeom prst="line">
              <a:avLst/>
            </a:prstGeom>
            <a:noFill/>
            <a:ln w="28575">
              <a:solidFill>
                <a:schemeClr val="tx1"/>
              </a:solidFill>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cxnSp>
        <p:sp>
          <p:nvSpPr>
            <p:cNvPr id="84" name="Oval 83"/>
            <p:cNvSpPr/>
            <p:nvPr/>
          </p:nvSpPr>
          <p:spPr>
            <a:xfrm>
              <a:off x="2123768" y="5445184"/>
              <a:ext cx="360000" cy="360000"/>
            </a:xfrm>
            <a:prstGeom prst="ellipse">
              <a:avLst/>
            </a:prstGeom>
            <a:solidFill>
              <a:srgbClr val="CCFFFF"/>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200" b="1" dirty="0">
                <a:solidFill>
                  <a:schemeClr val="tx1"/>
                </a:solidFill>
                <a:effectLst>
                  <a:outerShdw blurRad="38100" dist="38100" dir="2700000" algn="tl">
                    <a:srgbClr val="000000">
                      <a:alpha val="43137"/>
                    </a:srgbClr>
                  </a:outerShdw>
                </a:effectLst>
                <a:latin typeface="Century Gothic" pitchFamily="34" charset="0"/>
              </a:endParaRPr>
            </a:p>
          </p:txBody>
        </p:sp>
        <p:sp>
          <p:nvSpPr>
            <p:cNvPr id="85" name="Oval 84"/>
            <p:cNvSpPr/>
            <p:nvPr/>
          </p:nvSpPr>
          <p:spPr>
            <a:xfrm>
              <a:off x="1290541" y="4638870"/>
              <a:ext cx="360000" cy="360000"/>
            </a:xfrm>
            <a:prstGeom prst="ellipse">
              <a:avLst/>
            </a:prstGeom>
            <a:solidFill>
              <a:srgbClr val="CCFFFF"/>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200" b="1" dirty="0">
                <a:solidFill>
                  <a:schemeClr val="tx1"/>
                </a:solidFill>
                <a:effectLst>
                  <a:outerShdw blurRad="38100" dist="38100" dir="2700000" algn="tl">
                    <a:srgbClr val="000000">
                      <a:alpha val="43137"/>
                    </a:srgbClr>
                  </a:outerShdw>
                </a:effectLst>
                <a:latin typeface="Century Gothic" pitchFamily="34" charset="0"/>
              </a:endParaRPr>
            </a:p>
          </p:txBody>
        </p:sp>
        <p:sp>
          <p:nvSpPr>
            <p:cNvPr id="86" name="Oval 85"/>
            <p:cNvSpPr/>
            <p:nvPr/>
          </p:nvSpPr>
          <p:spPr>
            <a:xfrm>
              <a:off x="467584" y="5445184"/>
              <a:ext cx="360000" cy="360000"/>
            </a:xfrm>
            <a:prstGeom prst="ellipse">
              <a:avLst/>
            </a:prstGeom>
            <a:no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200" b="1" dirty="0">
                <a:solidFill>
                  <a:schemeClr val="tx1"/>
                </a:solidFill>
                <a:effectLst>
                  <a:outerShdw blurRad="38100" dist="38100" dir="2700000" algn="tl">
                    <a:srgbClr val="000000">
                      <a:alpha val="43137"/>
                    </a:srgbClr>
                  </a:outerShdw>
                </a:effectLst>
                <a:latin typeface="Century Gothic" pitchFamily="34" charset="0"/>
              </a:endParaRPr>
            </a:p>
          </p:txBody>
        </p:sp>
        <p:sp>
          <p:nvSpPr>
            <p:cNvPr id="87" name="Oval 86"/>
            <p:cNvSpPr/>
            <p:nvPr/>
          </p:nvSpPr>
          <p:spPr>
            <a:xfrm>
              <a:off x="755616" y="6079070"/>
              <a:ext cx="360000" cy="360000"/>
            </a:xfrm>
            <a:prstGeom prst="ellipse">
              <a:avLst/>
            </a:prstGeom>
            <a:no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200" b="1" dirty="0">
                <a:solidFill>
                  <a:schemeClr val="tx1"/>
                </a:solidFill>
                <a:effectLst>
                  <a:outerShdw blurRad="38100" dist="38100" dir="2700000" algn="tl">
                    <a:srgbClr val="000000">
                      <a:alpha val="43137"/>
                    </a:srgbClr>
                  </a:outerShdw>
                </a:effectLst>
                <a:latin typeface="Century Gothic" pitchFamily="34" charset="0"/>
              </a:endParaRPr>
            </a:p>
          </p:txBody>
        </p:sp>
        <p:sp>
          <p:nvSpPr>
            <p:cNvPr id="88" name="Oval 87"/>
            <p:cNvSpPr/>
            <p:nvPr/>
          </p:nvSpPr>
          <p:spPr>
            <a:xfrm>
              <a:off x="1362541" y="5517184"/>
              <a:ext cx="216000" cy="216000"/>
            </a:xfrm>
            <a:prstGeom prst="ellipse">
              <a:avLst/>
            </a:prstGeom>
            <a:solidFill>
              <a:schemeClr val="tx1"/>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200" b="1" dirty="0">
                <a:solidFill>
                  <a:schemeClr val="tx1"/>
                </a:solidFill>
                <a:effectLst>
                  <a:outerShdw blurRad="38100" dist="38100" dir="2700000" algn="tl">
                    <a:srgbClr val="000000">
                      <a:alpha val="43137"/>
                    </a:srgbClr>
                  </a:outerShdw>
                </a:effectLst>
                <a:latin typeface="Century Gothic" pitchFamily="34" charset="0"/>
              </a:endParaRPr>
            </a:p>
          </p:txBody>
        </p:sp>
        <p:sp>
          <p:nvSpPr>
            <p:cNvPr id="89" name="Oval 88"/>
            <p:cNvSpPr/>
            <p:nvPr/>
          </p:nvSpPr>
          <p:spPr>
            <a:xfrm>
              <a:off x="1290541" y="5445184"/>
              <a:ext cx="360000" cy="360000"/>
            </a:xfrm>
            <a:prstGeom prst="ellipse">
              <a:avLst/>
            </a:prstGeom>
            <a:no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200" b="1" dirty="0">
                <a:solidFill>
                  <a:schemeClr val="tx1"/>
                </a:solidFill>
                <a:effectLst>
                  <a:outerShdw blurRad="38100" dist="38100" dir="2700000" algn="tl">
                    <a:srgbClr val="000000">
                      <a:alpha val="43137"/>
                    </a:srgbClr>
                  </a:outerShdw>
                </a:effectLst>
                <a:latin typeface="Century Gothic" pitchFamily="34" charset="0"/>
              </a:endParaRPr>
            </a:p>
          </p:txBody>
        </p:sp>
        <p:sp>
          <p:nvSpPr>
            <p:cNvPr id="90" name="Oval 89"/>
            <p:cNvSpPr/>
            <p:nvPr/>
          </p:nvSpPr>
          <p:spPr>
            <a:xfrm>
              <a:off x="1290541" y="5445184"/>
              <a:ext cx="360000" cy="360000"/>
            </a:xfrm>
            <a:prstGeom prst="ellipse">
              <a:avLst/>
            </a:prstGeom>
            <a:solidFill>
              <a:srgbClr val="FFFFCC"/>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200" b="1" dirty="0">
                <a:solidFill>
                  <a:schemeClr val="tx1"/>
                </a:solidFill>
                <a:effectLst>
                  <a:outerShdw blurRad="38100" dist="38100" dir="2700000" algn="tl">
                    <a:srgbClr val="000000">
                      <a:alpha val="43137"/>
                    </a:srgbClr>
                  </a:outerShdw>
                </a:effectLst>
                <a:latin typeface="Century Gothic" pitchFamily="34" charset="0"/>
              </a:endParaRPr>
            </a:p>
          </p:txBody>
        </p:sp>
        <p:sp>
          <p:nvSpPr>
            <p:cNvPr id="91" name="Circular Arrow 90"/>
            <p:cNvSpPr/>
            <p:nvPr/>
          </p:nvSpPr>
          <p:spPr>
            <a:xfrm rot="5400000">
              <a:off x="1200541" y="5355184"/>
              <a:ext cx="540000" cy="540000"/>
            </a:xfrm>
            <a:prstGeom prst="circularArrow">
              <a:avLst>
                <a:gd name="adj1" fmla="val 12500"/>
                <a:gd name="adj2" fmla="val 1142319"/>
                <a:gd name="adj3" fmla="val 20457681"/>
                <a:gd name="adj4" fmla="val 1284852"/>
                <a:gd name="adj5" fmla="val 3879"/>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07" name="Group 106"/>
          <p:cNvGrpSpPr/>
          <p:nvPr/>
        </p:nvGrpSpPr>
        <p:grpSpPr>
          <a:xfrm>
            <a:off x="10546544" y="4600767"/>
            <a:ext cx="1551300" cy="1385117"/>
            <a:chOff x="467584" y="4638870"/>
            <a:chExt cx="2016184" cy="1800200"/>
          </a:xfrm>
        </p:grpSpPr>
        <p:cxnSp>
          <p:nvCxnSpPr>
            <p:cNvPr id="93" name="Straight Connector 92"/>
            <p:cNvCxnSpPr>
              <a:stCxn id="101" idx="6"/>
              <a:endCxn id="97" idx="2"/>
            </p:cNvCxnSpPr>
            <p:nvPr/>
          </p:nvCxnSpPr>
          <p:spPr>
            <a:xfrm>
              <a:off x="1650541" y="5625184"/>
              <a:ext cx="473227" cy="0"/>
            </a:xfrm>
            <a:prstGeom prst="line">
              <a:avLst/>
            </a:prstGeom>
            <a:noFill/>
            <a:ln w="28575">
              <a:solidFill>
                <a:schemeClr val="tx1"/>
              </a:solidFill>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94" name="Straight Connector 93"/>
            <p:cNvCxnSpPr>
              <a:stCxn id="100" idx="7"/>
              <a:endCxn id="101" idx="3"/>
            </p:cNvCxnSpPr>
            <p:nvPr/>
          </p:nvCxnSpPr>
          <p:spPr>
            <a:xfrm flipV="1">
              <a:off x="1062895" y="5752463"/>
              <a:ext cx="280367" cy="379328"/>
            </a:xfrm>
            <a:prstGeom prst="line">
              <a:avLst/>
            </a:prstGeom>
            <a:noFill/>
            <a:ln w="28575">
              <a:solidFill>
                <a:schemeClr val="tx1"/>
              </a:solidFill>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95" name="Straight Connector 94"/>
            <p:cNvCxnSpPr>
              <a:stCxn id="101" idx="0"/>
              <a:endCxn id="98" idx="4"/>
            </p:cNvCxnSpPr>
            <p:nvPr/>
          </p:nvCxnSpPr>
          <p:spPr>
            <a:xfrm flipV="1">
              <a:off x="1470541" y="4998870"/>
              <a:ext cx="0" cy="446314"/>
            </a:xfrm>
            <a:prstGeom prst="line">
              <a:avLst/>
            </a:prstGeom>
            <a:noFill/>
            <a:ln w="28575">
              <a:solidFill>
                <a:schemeClr val="tx1"/>
              </a:solidFill>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96" name="Straight Connector 95"/>
            <p:cNvCxnSpPr>
              <a:stCxn id="99" idx="6"/>
              <a:endCxn id="101" idx="2"/>
            </p:cNvCxnSpPr>
            <p:nvPr/>
          </p:nvCxnSpPr>
          <p:spPr>
            <a:xfrm>
              <a:off x="827584" y="5625184"/>
              <a:ext cx="462957" cy="0"/>
            </a:xfrm>
            <a:prstGeom prst="line">
              <a:avLst/>
            </a:prstGeom>
            <a:noFill/>
            <a:ln w="28575">
              <a:solidFill>
                <a:schemeClr val="tx1"/>
              </a:solidFill>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cxnSp>
        <p:sp>
          <p:nvSpPr>
            <p:cNvPr id="97" name="Oval 96"/>
            <p:cNvSpPr/>
            <p:nvPr/>
          </p:nvSpPr>
          <p:spPr>
            <a:xfrm>
              <a:off x="2123768" y="5445184"/>
              <a:ext cx="360000" cy="360000"/>
            </a:xfrm>
            <a:prstGeom prst="ellipse">
              <a:avLst/>
            </a:prstGeom>
            <a:solidFill>
              <a:srgbClr val="CCFFFF"/>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200" b="1" dirty="0">
                <a:solidFill>
                  <a:schemeClr val="tx1"/>
                </a:solidFill>
                <a:effectLst>
                  <a:outerShdw blurRad="38100" dist="38100" dir="2700000" algn="tl">
                    <a:srgbClr val="000000">
                      <a:alpha val="43137"/>
                    </a:srgbClr>
                  </a:outerShdw>
                </a:effectLst>
                <a:latin typeface="Century Gothic" pitchFamily="34" charset="0"/>
              </a:endParaRPr>
            </a:p>
          </p:txBody>
        </p:sp>
        <p:sp>
          <p:nvSpPr>
            <p:cNvPr id="98" name="Oval 97"/>
            <p:cNvSpPr/>
            <p:nvPr/>
          </p:nvSpPr>
          <p:spPr>
            <a:xfrm>
              <a:off x="1290541" y="4638870"/>
              <a:ext cx="360000" cy="360000"/>
            </a:xfrm>
            <a:prstGeom prst="ellipse">
              <a:avLst/>
            </a:prstGeom>
            <a:solidFill>
              <a:srgbClr val="CCFFFF"/>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200" b="1" dirty="0">
                <a:solidFill>
                  <a:schemeClr val="tx1"/>
                </a:solidFill>
                <a:effectLst>
                  <a:outerShdw blurRad="38100" dist="38100" dir="2700000" algn="tl">
                    <a:srgbClr val="000000">
                      <a:alpha val="43137"/>
                    </a:srgbClr>
                  </a:outerShdw>
                </a:effectLst>
                <a:latin typeface="Century Gothic" pitchFamily="34" charset="0"/>
              </a:endParaRPr>
            </a:p>
          </p:txBody>
        </p:sp>
        <p:sp>
          <p:nvSpPr>
            <p:cNvPr id="99" name="Oval 98"/>
            <p:cNvSpPr/>
            <p:nvPr/>
          </p:nvSpPr>
          <p:spPr>
            <a:xfrm>
              <a:off x="467584" y="5445184"/>
              <a:ext cx="360000" cy="360000"/>
            </a:xfrm>
            <a:prstGeom prst="ellipse">
              <a:avLst/>
            </a:prstGeom>
            <a:no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200" b="1" dirty="0">
                <a:solidFill>
                  <a:schemeClr val="tx1"/>
                </a:solidFill>
                <a:effectLst>
                  <a:outerShdw blurRad="38100" dist="38100" dir="2700000" algn="tl">
                    <a:srgbClr val="000000">
                      <a:alpha val="43137"/>
                    </a:srgbClr>
                  </a:outerShdw>
                </a:effectLst>
                <a:latin typeface="Century Gothic" pitchFamily="34" charset="0"/>
              </a:endParaRPr>
            </a:p>
          </p:txBody>
        </p:sp>
        <p:sp>
          <p:nvSpPr>
            <p:cNvPr id="100" name="Oval 99"/>
            <p:cNvSpPr/>
            <p:nvPr/>
          </p:nvSpPr>
          <p:spPr>
            <a:xfrm>
              <a:off x="755616" y="6079070"/>
              <a:ext cx="360000" cy="360000"/>
            </a:xfrm>
            <a:prstGeom prst="ellipse">
              <a:avLst/>
            </a:prstGeom>
            <a:no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200" b="1" dirty="0">
                <a:solidFill>
                  <a:schemeClr val="tx1"/>
                </a:solidFill>
                <a:effectLst>
                  <a:outerShdw blurRad="38100" dist="38100" dir="2700000" algn="tl">
                    <a:srgbClr val="000000">
                      <a:alpha val="43137"/>
                    </a:srgbClr>
                  </a:outerShdw>
                </a:effectLst>
                <a:latin typeface="Century Gothic" pitchFamily="34" charset="0"/>
              </a:endParaRPr>
            </a:p>
          </p:txBody>
        </p:sp>
        <p:sp>
          <p:nvSpPr>
            <p:cNvPr id="101" name="Oval 100"/>
            <p:cNvSpPr/>
            <p:nvPr/>
          </p:nvSpPr>
          <p:spPr>
            <a:xfrm>
              <a:off x="1290541" y="5445184"/>
              <a:ext cx="360000" cy="360000"/>
            </a:xfrm>
            <a:prstGeom prst="ellipse">
              <a:avLst/>
            </a:prstGeom>
            <a:solidFill>
              <a:srgbClr val="FFFFCC"/>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200" b="1" dirty="0">
                <a:solidFill>
                  <a:schemeClr val="tx1"/>
                </a:solidFill>
                <a:effectLst>
                  <a:outerShdw blurRad="38100" dist="38100" dir="2700000" algn="tl">
                    <a:srgbClr val="000000">
                      <a:alpha val="43137"/>
                    </a:srgbClr>
                  </a:outerShdw>
                </a:effectLst>
                <a:latin typeface="Century Gothic" pitchFamily="34" charset="0"/>
              </a:endParaRPr>
            </a:p>
          </p:txBody>
        </p:sp>
        <p:sp>
          <p:nvSpPr>
            <p:cNvPr id="102" name="Oval 101"/>
            <p:cNvSpPr/>
            <p:nvPr/>
          </p:nvSpPr>
          <p:spPr>
            <a:xfrm>
              <a:off x="467584" y="5445027"/>
              <a:ext cx="360000" cy="360000"/>
            </a:xfrm>
            <a:prstGeom prst="ellipse">
              <a:avLst/>
            </a:prstGeom>
            <a:solidFill>
              <a:schemeClr val="bg1"/>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200" b="1" dirty="0">
                <a:solidFill>
                  <a:schemeClr val="tx1"/>
                </a:solidFill>
                <a:effectLst>
                  <a:outerShdw blurRad="38100" dist="38100" dir="2700000" algn="tl">
                    <a:srgbClr val="000000">
                      <a:alpha val="43137"/>
                    </a:srgbClr>
                  </a:outerShdw>
                </a:effectLst>
                <a:latin typeface="Century Gothic" pitchFamily="34" charset="0"/>
              </a:endParaRPr>
            </a:p>
          </p:txBody>
        </p:sp>
        <p:cxnSp>
          <p:nvCxnSpPr>
            <p:cNvPr id="103" name="Straight Connector 102"/>
            <p:cNvCxnSpPr/>
            <p:nvPr/>
          </p:nvCxnSpPr>
          <p:spPr>
            <a:xfrm>
              <a:off x="899592" y="5502966"/>
              <a:ext cx="360000" cy="0"/>
            </a:xfrm>
            <a:prstGeom prst="line">
              <a:avLst/>
            </a:prstGeom>
            <a:noFill/>
            <a:ln w="28575">
              <a:solidFill>
                <a:schemeClr val="accent3">
                  <a:lumMod val="60000"/>
                  <a:lumOff val="40000"/>
                </a:schemeClr>
              </a:solidFill>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104" name="Straight Connector 103"/>
            <p:cNvCxnSpPr/>
            <p:nvPr/>
          </p:nvCxnSpPr>
          <p:spPr>
            <a:xfrm flipV="1">
              <a:off x="1007616" y="5697049"/>
              <a:ext cx="216000" cy="288000"/>
            </a:xfrm>
            <a:prstGeom prst="line">
              <a:avLst/>
            </a:prstGeom>
            <a:noFill/>
            <a:ln w="28575">
              <a:solidFill>
                <a:schemeClr val="accent3">
                  <a:lumMod val="60000"/>
                  <a:lumOff val="40000"/>
                </a:schemeClr>
              </a:solidFill>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cxnSp>
        <p:sp>
          <p:nvSpPr>
            <p:cNvPr id="105" name="Oval 104"/>
            <p:cNvSpPr/>
            <p:nvPr/>
          </p:nvSpPr>
          <p:spPr>
            <a:xfrm>
              <a:off x="755616" y="6079070"/>
              <a:ext cx="360000" cy="360000"/>
            </a:xfrm>
            <a:prstGeom prst="ellipse">
              <a:avLst/>
            </a:prstGeom>
            <a:solidFill>
              <a:srgbClr val="FF6BE2"/>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200" b="1" dirty="0">
                <a:solidFill>
                  <a:schemeClr val="tx1"/>
                </a:solidFill>
                <a:effectLst>
                  <a:outerShdw blurRad="38100" dist="38100" dir="2700000" algn="tl">
                    <a:srgbClr val="000000">
                      <a:alpha val="43137"/>
                    </a:srgbClr>
                  </a:outerShdw>
                </a:effectLst>
                <a:latin typeface="Century Gothic" pitchFamily="34" charset="0"/>
              </a:endParaRPr>
            </a:p>
          </p:txBody>
        </p:sp>
        <p:sp>
          <p:nvSpPr>
            <p:cNvPr id="106" name="Oval 105"/>
            <p:cNvSpPr/>
            <p:nvPr/>
          </p:nvSpPr>
          <p:spPr>
            <a:xfrm>
              <a:off x="467584" y="5445027"/>
              <a:ext cx="360000" cy="360000"/>
            </a:xfrm>
            <a:prstGeom prst="ellipse">
              <a:avLst/>
            </a:prstGeom>
            <a:solidFill>
              <a:srgbClr val="FF6BE2"/>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200" b="1" dirty="0">
                <a:solidFill>
                  <a:schemeClr val="tx1"/>
                </a:solidFill>
                <a:effectLst>
                  <a:outerShdw blurRad="38100" dist="38100" dir="2700000" algn="tl">
                    <a:srgbClr val="000000">
                      <a:alpha val="43137"/>
                    </a:srgbClr>
                  </a:outerShdw>
                </a:effectLst>
                <a:latin typeface="Century Gothic" pitchFamily="34" charset="0"/>
              </a:endParaRPr>
            </a:p>
          </p:txBody>
        </p:sp>
      </p:grpSp>
      <p:sp>
        <p:nvSpPr>
          <p:cNvPr id="108" name="Rounded Rectangle 107"/>
          <p:cNvSpPr/>
          <p:nvPr/>
        </p:nvSpPr>
        <p:spPr bwMode="auto">
          <a:xfrm>
            <a:off x="7056437" y="4246847"/>
            <a:ext cx="1629963" cy="1870970"/>
          </a:xfrm>
          <a:prstGeom prst="roundRect">
            <a:avLst/>
          </a:prstGeom>
          <a:noFill/>
          <a:ln w="19050">
            <a:solidFill>
              <a:schemeClr val="accent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9" name="Rounded Rectangle 108"/>
          <p:cNvSpPr/>
          <p:nvPr/>
        </p:nvSpPr>
        <p:spPr bwMode="auto">
          <a:xfrm>
            <a:off x="8779274" y="4246847"/>
            <a:ext cx="1629963" cy="1870970"/>
          </a:xfrm>
          <a:prstGeom prst="roundRect">
            <a:avLst/>
          </a:prstGeom>
          <a:noFill/>
          <a:ln w="19050">
            <a:solidFill>
              <a:schemeClr val="accent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0" name="Rounded Rectangle 109"/>
          <p:cNvSpPr/>
          <p:nvPr/>
        </p:nvSpPr>
        <p:spPr bwMode="auto">
          <a:xfrm>
            <a:off x="10501756" y="4246847"/>
            <a:ext cx="1629963" cy="1870970"/>
          </a:xfrm>
          <a:prstGeom prst="roundRect">
            <a:avLst/>
          </a:prstGeom>
          <a:noFill/>
          <a:ln w="19050">
            <a:solidFill>
              <a:schemeClr val="accent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1" name="Right Arrow 110"/>
          <p:cNvSpPr/>
          <p:nvPr/>
        </p:nvSpPr>
        <p:spPr bwMode="auto">
          <a:xfrm>
            <a:off x="8487472" y="4726742"/>
            <a:ext cx="585993" cy="463334"/>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2" name="Right Arrow 111"/>
          <p:cNvSpPr/>
          <p:nvPr/>
        </p:nvSpPr>
        <p:spPr bwMode="auto">
          <a:xfrm>
            <a:off x="10202734" y="4726742"/>
            <a:ext cx="585993" cy="463334"/>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5838" y="2356835"/>
            <a:ext cx="2209426" cy="1210766"/>
          </a:xfrm>
          <a:prstGeom prst="rect">
            <a:avLst/>
          </a:prstGeom>
        </p:spPr>
      </p:pic>
    </p:spTree>
    <p:extLst>
      <p:ext uri="{BB962C8B-B14F-4D97-AF65-F5344CB8AC3E}">
        <p14:creationId xmlns:p14="http://schemas.microsoft.com/office/powerpoint/2010/main" val="4036713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reeform 46"/>
          <p:cNvSpPr/>
          <p:nvPr/>
        </p:nvSpPr>
        <p:spPr bwMode="auto">
          <a:xfrm>
            <a:off x="8173712" y="3049539"/>
            <a:ext cx="1477310" cy="2007565"/>
          </a:xfrm>
          <a:custGeom>
            <a:avLst/>
            <a:gdLst>
              <a:gd name="connsiteX0" fmla="*/ 55888 w 1477310"/>
              <a:gd name="connsiteY0" fmla="*/ 85966 h 2007565"/>
              <a:gd name="connsiteX1" fmla="*/ 523248 w 1477310"/>
              <a:gd name="connsiteY1" fmla="*/ 14846 h 2007565"/>
              <a:gd name="connsiteX2" fmla="*/ 929648 w 1477310"/>
              <a:gd name="connsiteY2" fmla="*/ 329806 h 2007565"/>
              <a:gd name="connsiteX3" fmla="*/ 1356368 w 1477310"/>
              <a:gd name="connsiteY3" fmla="*/ 705726 h 2007565"/>
              <a:gd name="connsiteX4" fmla="*/ 1346208 w 1477310"/>
              <a:gd name="connsiteY4" fmla="*/ 1203566 h 2007565"/>
              <a:gd name="connsiteX5" fmla="*/ 1468128 w 1477310"/>
              <a:gd name="connsiteY5" fmla="*/ 1772526 h 2007565"/>
              <a:gd name="connsiteX6" fmla="*/ 1061728 w 1477310"/>
              <a:gd name="connsiteY6" fmla="*/ 2006206 h 2007565"/>
              <a:gd name="connsiteX7" fmla="*/ 645168 w 1477310"/>
              <a:gd name="connsiteY7" fmla="*/ 1681086 h 2007565"/>
              <a:gd name="connsiteX8" fmla="*/ 563888 w 1477310"/>
              <a:gd name="connsiteY8" fmla="*/ 1020686 h 2007565"/>
              <a:gd name="connsiteX9" fmla="*/ 411488 w 1477310"/>
              <a:gd name="connsiteY9" fmla="*/ 756526 h 2007565"/>
              <a:gd name="connsiteX10" fmla="*/ 45728 w 1477310"/>
              <a:gd name="connsiteY10" fmla="*/ 390766 h 2007565"/>
              <a:gd name="connsiteX11" fmla="*/ 55888 w 1477310"/>
              <a:gd name="connsiteY11" fmla="*/ 85966 h 200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7310" h="2007565">
                <a:moveTo>
                  <a:pt x="55888" y="85966"/>
                </a:moveTo>
                <a:cubicBezTo>
                  <a:pt x="135475" y="23313"/>
                  <a:pt x="377621" y="-25794"/>
                  <a:pt x="523248" y="14846"/>
                </a:cubicBezTo>
                <a:cubicBezTo>
                  <a:pt x="668875" y="55486"/>
                  <a:pt x="790795" y="214659"/>
                  <a:pt x="929648" y="329806"/>
                </a:cubicBezTo>
                <a:cubicBezTo>
                  <a:pt x="1068501" y="444953"/>
                  <a:pt x="1286941" y="560099"/>
                  <a:pt x="1356368" y="705726"/>
                </a:cubicBezTo>
                <a:cubicBezTo>
                  <a:pt x="1425795" y="851353"/>
                  <a:pt x="1327581" y="1025766"/>
                  <a:pt x="1346208" y="1203566"/>
                </a:cubicBezTo>
                <a:cubicBezTo>
                  <a:pt x="1364835" y="1381366"/>
                  <a:pt x="1515541" y="1638753"/>
                  <a:pt x="1468128" y="1772526"/>
                </a:cubicBezTo>
                <a:cubicBezTo>
                  <a:pt x="1420715" y="1906299"/>
                  <a:pt x="1198888" y="2021446"/>
                  <a:pt x="1061728" y="2006206"/>
                </a:cubicBezTo>
                <a:cubicBezTo>
                  <a:pt x="924568" y="1990966"/>
                  <a:pt x="728141" y="1845339"/>
                  <a:pt x="645168" y="1681086"/>
                </a:cubicBezTo>
                <a:cubicBezTo>
                  <a:pt x="562195" y="1516833"/>
                  <a:pt x="602835" y="1174779"/>
                  <a:pt x="563888" y="1020686"/>
                </a:cubicBezTo>
                <a:cubicBezTo>
                  <a:pt x="524941" y="866593"/>
                  <a:pt x="497848" y="861513"/>
                  <a:pt x="411488" y="756526"/>
                </a:cubicBezTo>
                <a:cubicBezTo>
                  <a:pt x="325128" y="651539"/>
                  <a:pt x="101608" y="500833"/>
                  <a:pt x="45728" y="390766"/>
                </a:cubicBezTo>
                <a:cubicBezTo>
                  <a:pt x="-10152" y="280699"/>
                  <a:pt x="-23699" y="148619"/>
                  <a:pt x="55888" y="85966"/>
                </a:cubicBezTo>
                <a:close/>
              </a:path>
            </a:pathLst>
          </a:custGeom>
          <a:solidFill>
            <a:srgbClr val="FFC000">
              <a:alpha val="55000"/>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6" name="Freeform 45"/>
          <p:cNvSpPr/>
          <p:nvPr/>
        </p:nvSpPr>
        <p:spPr bwMode="auto">
          <a:xfrm>
            <a:off x="8625523" y="1883096"/>
            <a:ext cx="2285971" cy="2976226"/>
          </a:xfrm>
          <a:custGeom>
            <a:avLst/>
            <a:gdLst>
              <a:gd name="connsiteX0" fmla="*/ 173037 w 2285971"/>
              <a:gd name="connsiteY0" fmla="*/ 23049 h 2976226"/>
              <a:gd name="connsiteX1" fmla="*/ 731837 w 2285971"/>
              <a:gd name="connsiteY1" fmla="*/ 84009 h 2976226"/>
              <a:gd name="connsiteX2" fmla="*/ 1615757 w 2285971"/>
              <a:gd name="connsiteY2" fmla="*/ 561529 h 2976226"/>
              <a:gd name="connsiteX3" fmla="*/ 2265997 w 2285971"/>
              <a:gd name="connsiteY3" fmla="*/ 1689289 h 2976226"/>
              <a:gd name="connsiteX4" fmla="*/ 2052637 w 2285971"/>
              <a:gd name="connsiteY4" fmla="*/ 2898329 h 2976226"/>
              <a:gd name="connsiteX5" fmla="*/ 1382077 w 2285971"/>
              <a:gd name="connsiteY5" fmla="*/ 2766249 h 2976226"/>
              <a:gd name="connsiteX6" fmla="*/ 1463357 w 2285971"/>
              <a:gd name="connsiteY6" fmla="*/ 2034729 h 2976226"/>
              <a:gd name="connsiteX7" fmla="*/ 1229677 w 2285971"/>
              <a:gd name="connsiteY7" fmla="*/ 1232089 h 2976226"/>
              <a:gd name="connsiteX8" fmla="*/ 203517 w 2285971"/>
              <a:gd name="connsiteY8" fmla="*/ 978089 h 2976226"/>
              <a:gd name="connsiteX9" fmla="*/ 317 w 2285971"/>
              <a:gd name="connsiteY9" fmla="*/ 338009 h 2976226"/>
              <a:gd name="connsiteX10" fmla="*/ 173037 w 2285971"/>
              <a:gd name="connsiteY10" fmla="*/ 23049 h 297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5971" h="2976226">
                <a:moveTo>
                  <a:pt x="173037" y="23049"/>
                </a:moveTo>
                <a:cubicBezTo>
                  <a:pt x="294957" y="-19284"/>
                  <a:pt x="491384" y="-5738"/>
                  <a:pt x="731837" y="84009"/>
                </a:cubicBezTo>
                <a:cubicBezTo>
                  <a:pt x="972290" y="173756"/>
                  <a:pt x="1360064" y="293982"/>
                  <a:pt x="1615757" y="561529"/>
                </a:cubicBezTo>
                <a:cubicBezTo>
                  <a:pt x="1871450" y="829076"/>
                  <a:pt x="2193184" y="1299822"/>
                  <a:pt x="2265997" y="1689289"/>
                </a:cubicBezTo>
                <a:cubicBezTo>
                  <a:pt x="2338810" y="2078756"/>
                  <a:pt x="2199957" y="2718836"/>
                  <a:pt x="2052637" y="2898329"/>
                </a:cubicBezTo>
                <a:cubicBezTo>
                  <a:pt x="1905317" y="3077822"/>
                  <a:pt x="1480290" y="2910182"/>
                  <a:pt x="1382077" y="2766249"/>
                </a:cubicBezTo>
                <a:cubicBezTo>
                  <a:pt x="1283864" y="2622316"/>
                  <a:pt x="1488757" y="2290422"/>
                  <a:pt x="1463357" y="2034729"/>
                </a:cubicBezTo>
                <a:cubicBezTo>
                  <a:pt x="1437957" y="1779036"/>
                  <a:pt x="1439650" y="1408196"/>
                  <a:pt x="1229677" y="1232089"/>
                </a:cubicBezTo>
                <a:cubicBezTo>
                  <a:pt x="1019704" y="1055982"/>
                  <a:pt x="408410" y="1127102"/>
                  <a:pt x="203517" y="978089"/>
                </a:cubicBezTo>
                <a:cubicBezTo>
                  <a:pt x="-1376" y="829076"/>
                  <a:pt x="5397" y="495489"/>
                  <a:pt x="317" y="338009"/>
                </a:cubicBezTo>
                <a:cubicBezTo>
                  <a:pt x="-4763" y="180529"/>
                  <a:pt x="51117" y="65382"/>
                  <a:pt x="173037" y="23049"/>
                </a:cubicBezTo>
                <a:close/>
              </a:path>
            </a:pathLst>
          </a:custGeom>
          <a:solidFill>
            <a:srgbClr val="92D050">
              <a:alpha val="55000"/>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Gaps for ML on Graph Engine </a:t>
            </a:r>
          </a:p>
        </p:txBody>
      </p:sp>
      <p:sp>
        <p:nvSpPr>
          <p:cNvPr id="3" name="Text Placeholder 2"/>
          <p:cNvSpPr>
            <a:spLocks noGrp="1"/>
          </p:cNvSpPr>
          <p:nvPr>
            <p:ph type="body" sz="quarter" idx="10"/>
          </p:nvPr>
        </p:nvSpPr>
        <p:spPr>
          <a:xfrm>
            <a:off x="274638" y="1212850"/>
            <a:ext cx="11887200" cy="683264"/>
          </a:xfrm>
        </p:spPr>
        <p:txBody>
          <a:bodyPr/>
          <a:lstStyle/>
          <a:p>
            <a:r>
              <a:rPr lang="en-US" dirty="0"/>
              <a:t>1. Heterogeneous vertices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5329" y="2529558"/>
            <a:ext cx="545413" cy="5334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5078" y="2493687"/>
            <a:ext cx="418078" cy="41807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3640" y="3239191"/>
            <a:ext cx="547107" cy="52545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426" y="3149417"/>
            <a:ext cx="410226" cy="410226"/>
          </a:xfrm>
          <a:prstGeom prst="rect">
            <a:avLst/>
          </a:prstGeom>
        </p:spPr>
      </p:pic>
      <p:cxnSp>
        <p:nvCxnSpPr>
          <p:cNvPr id="14" name="Straight Connector 13"/>
          <p:cNvCxnSpPr>
            <a:stCxn id="68" idx="0"/>
            <a:endCxn id="67" idx="2"/>
          </p:cNvCxnSpPr>
          <p:nvPr/>
        </p:nvCxnSpPr>
        <p:spPr>
          <a:xfrm flipH="1" flipV="1">
            <a:off x="3162395" y="4043324"/>
            <a:ext cx="896535" cy="401122"/>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2" idx="3"/>
            <a:endCxn id="10" idx="1"/>
          </p:cNvCxnSpPr>
          <p:nvPr/>
        </p:nvCxnSpPr>
        <p:spPr>
          <a:xfrm>
            <a:off x="8792652" y="3354530"/>
            <a:ext cx="1440988" cy="147386"/>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55" idx="3"/>
            <a:endCxn id="10" idx="1"/>
          </p:cNvCxnSpPr>
          <p:nvPr/>
        </p:nvCxnSpPr>
        <p:spPr>
          <a:xfrm flipV="1">
            <a:off x="9495473" y="3501916"/>
            <a:ext cx="738167" cy="1137226"/>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55" idx="3"/>
            <a:endCxn id="56" idx="1"/>
          </p:cNvCxnSpPr>
          <p:nvPr/>
        </p:nvCxnSpPr>
        <p:spPr>
          <a:xfrm flipV="1">
            <a:off x="9495473" y="4345030"/>
            <a:ext cx="623834" cy="294112"/>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4" idx="3"/>
            <a:endCxn id="56" idx="1"/>
          </p:cNvCxnSpPr>
          <p:nvPr/>
        </p:nvCxnSpPr>
        <p:spPr>
          <a:xfrm>
            <a:off x="9441543" y="3947590"/>
            <a:ext cx="677764" cy="39744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4" idx="3"/>
            <a:endCxn id="9" idx="1"/>
          </p:cNvCxnSpPr>
          <p:nvPr/>
        </p:nvCxnSpPr>
        <p:spPr>
          <a:xfrm flipV="1">
            <a:off x="9441543" y="2702726"/>
            <a:ext cx="383535" cy="1244864"/>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81095" y="2007906"/>
            <a:ext cx="453149" cy="752115"/>
          </a:xfrm>
          <a:prstGeom prst="rect">
            <a:avLst/>
          </a:prstGeom>
        </p:spPr>
      </p:pic>
      <p:cxnSp>
        <p:nvCxnSpPr>
          <p:cNvPr id="39" name="Straight Connector 38"/>
          <p:cNvCxnSpPr>
            <a:stCxn id="32" idx="2"/>
            <a:endCxn id="54" idx="3"/>
          </p:cNvCxnSpPr>
          <p:nvPr/>
        </p:nvCxnSpPr>
        <p:spPr>
          <a:xfrm>
            <a:off x="9107670" y="2760021"/>
            <a:ext cx="333873" cy="1187569"/>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54" name="Picture 5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58847" y="3627576"/>
            <a:ext cx="682696" cy="640027"/>
          </a:xfrm>
          <a:prstGeom prst="rect">
            <a:avLst/>
          </a:prstGeom>
        </p:spPr>
      </p:pic>
      <p:pic>
        <p:nvPicPr>
          <p:cNvPr id="55" name="Picture 5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92019" y="4441038"/>
            <a:ext cx="603454" cy="396207"/>
          </a:xfrm>
          <a:prstGeom prst="rect">
            <a:avLst/>
          </a:prstGeom>
        </p:spPr>
      </p:pic>
      <p:pic>
        <p:nvPicPr>
          <p:cNvPr id="56" name="Picture 5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19307" y="4092067"/>
            <a:ext cx="499831" cy="505926"/>
          </a:xfrm>
          <a:prstGeom prst="rect">
            <a:avLst/>
          </a:prstGeom>
        </p:spPr>
      </p:pic>
      <p:pic>
        <p:nvPicPr>
          <p:cNvPr id="65" name="Picture 6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3623" y="3221422"/>
            <a:ext cx="545413" cy="533400"/>
          </a:xfrm>
          <a:prstGeom prst="rect">
            <a:avLst/>
          </a:prstGeom>
        </p:spPr>
      </p:pic>
      <p:pic>
        <p:nvPicPr>
          <p:cNvPr id="66" name="Picture 6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7037" y="3275439"/>
            <a:ext cx="545413" cy="533400"/>
          </a:xfrm>
          <a:prstGeom prst="rect">
            <a:avLst/>
          </a:prstGeom>
        </p:spPr>
      </p:pic>
      <p:pic>
        <p:nvPicPr>
          <p:cNvPr id="67" name="Picture 6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9688" y="3509924"/>
            <a:ext cx="545413" cy="533400"/>
          </a:xfrm>
          <a:prstGeom prst="rect">
            <a:avLst/>
          </a:prstGeom>
        </p:spPr>
      </p:pic>
      <p:pic>
        <p:nvPicPr>
          <p:cNvPr id="68" name="Picture 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6223" y="4444446"/>
            <a:ext cx="545413" cy="533400"/>
          </a:xfrm>
          <a:prstGeom prst="rect">
            <a:avLst/>
          </a:prstGeom>
        </p:spPr>
      </p:pic>
      <p:pic>
        <p:nvPicPr>
          <p:cNvPr id="69" name="Picture 6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5522" y="4375850"/>
            <a:ext cx="545413" cy="533400"/>
          </a:xfrm>
          <a:prstGeom prst="rect">
            <a:avLst/>
          </a:prstGeom>
        </p:spPr>
      </p:pic>
      <p:cxnSp>
        <p:nvCxnSpPr>
          <p:cNvPr id="70" name="Straight Connector 69"/>
          <p:cNvCxnSpPr>
            <a:stCxn id="4" idx="2"/>
            <a:endCxn id="67" idx="0"/>
          </p:cNvCxnSpPr>
          <p:nvPr/>
        </p:nvCxnSpPr>
        <p:spPr>
          <a:xfrm flipH="1">
            <a:off x="3162395" y="3062958"/>
            <a:ext cx="245641" cy="446966"/>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66" idx="1"/>
            <a:endCxn id="67" idx="3"/>
          </p:cNvCxnSpPr>
          <p:nvPr/>
        </p:nvCxnSpPr>
        <p:spPr>
          <a:xfrm flipH="1">
            <a:off x="3435101" y="3542139"/>
            <a:ext cx="801936" cy="234485"/>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9" idx="1"/>
            <a:endCxn id="12" idx="3"/>
          </p:cNvCxnSpPr>
          <p:nvPr/>
        </p:nvCxnSpPr>
        <p:spPr>
          <a:xfrm flipH="1">
            <a:off x="8792652" y="2702726"/>
            <a:ext cx="1032426" cy="651804"/>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67" idx="2"/>
            <a:endCxn id="69" idx="0"/>
          </p:cNvCxnSpPr>
          <p:nvPr/>
        </p:nvCxnSpPr>
        <p:spPr>
          <a:xfrm flipH="1">
            <a:off x="2798229" y="4043324"/>
            <a:ext cx="364166" cy="332526"/>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67" idx="1"/>
            <a:endCxn id="65" idx="3"/>
          </p:cNvCxnSpPr>
          <p:nvPr/>
        </p:nvCxnSpPr>
        <p:spPr>
          <a:xfrm flipH="1" flipV="1">
            <a:off x="2579036" y="3488122"/>
            <a:ext cx="310652" cy="288502"/>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66" idx="2"/>
            <a:endCxn id="68" idx="0"/>
          </p:cNvCxnSpPr>
          <p:nvPr/>
        </p:nvCxnSpPr>
        <p:spPr>
          <a:xfrm flipH="1">
            <a:off x="4058930" y="3808839"/>
            <a:ext cx="450814" cy="635607"/>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4" idx="2"/>
            <a:endCxn id="65" idx="3"/>
          </p:cNvCxnSpPr>
          <p:nvPr/>
        </p:nvCxnSpPr>
        <p:spPr>
          <a:xfrm flipH="1">
            <a:off x="2579036" y="3062958"/>
            <a:ext cx="829000" cy="425164"/>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68" idx="1"/>
            <a:endCxn id="69" idx="3"/>
          </p:cNvCxnSpPr>
          <p:nvPr/>
        </p:nvCxnSpPr>
        <p:spPr>
          <a:xfrm flipH="1" flipV="1">
            <a:off x="3070935" y="4642550"/>
            <a:ext cx="715288" cy="68596"/>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1632038" y="5073294"/>
            <a:ext cx="3306354" cy="1037207"/>
          </a:xfrm>
          <a:prstGeom prst="rect">
            <a:avLst/>
          </a:prstGeom>
          <a:noFill/>
        </p:spPr>
        <p:txBody>
          <a:bodyPr wrap="none" lIns="182880" tIns="146304" rIns="182880" bIns="146304" rtlCol="0">
            <a:spAutoFit/>
          </a:bodyPr>
          <a:lstStyle/>
          <a:p>
            <a:pPr algn="ctr">
              <a:lnSpc>
                <a:spcPct val="90000"/>
              </a:lnSpc>
              <a:spcAft>
                <a:spcPts val="600"/>
              </a:spcAft>
            </a:pPr>
            <a:r>
              <a:rPr lang="en-US" sz="2400" dirty="0">
                <a:gradFill>
                  <a:gsLst>
                    <a:gs pos="2917">
                      <a:schemeClr val="tx1"/>
                    </a:gs>
                    <a:gs pos="30000">
                      <a:schemeClr val="tx1"/>
                    </a:gs>
                  </a:gsLst>
                  <a:lin ang="5400000" scaled="0"/>
                </a:gradFill>
              </a:rPr>
              <a:t>PageRank </a:t>
            </a:r>
          </a:p>
          <a:p>
            <a:pPr algn="ctr">
              <a:lnSpc>
                <a:spcPct val="90000"/>
              </a:lnSpc>
              <a:spcAft>
                <a:spcPts val="600"/>
              </a:spcAft>
            </a:pPr>
            <a:r>
              <a:rPr lang="en-US" sz="2400" dirty="0">
                <a:gradFill>
                  <a:gsLst>
                    <a:gs pos="2917">
                      <a:schemeClr val="tx1"/>
                    </a:gs>
                    <a:gs pos="30000">
                      <a:schemeClr val="tx1"/>
                    </a:gs>
                  </a:gsLst>
                  <a:lin ang="5400000" scaled="0"/>
                </a:gradFill>
              </a:rPr>
              <a:t>for </a:t>
            </a:r>
            <a:r>
              <a:rPr lang="en-US" sz="2400" dirty="0" err="1">
                <a:gradFill>
                  <a:gsLst>
                    <a:gs pos="2917">
                      <a:schemeClr val="tx1"/>
                    </a:gs>
                    <a:gs pos="30000">
                      <a:schemeClr val="tx1"/>
                    </a:gs>
                  </a:gsLst>
                  <a:lin ang="5400000" scaled="0"/>
                </a:gradFill>
              </a:rPr>
              <a:t>WebPage</a:t>
            </a:r>
            <a:r>
              <a:rPr lang="en-US" sz="2400" dirty="0">
                <a:gradFill>
                  <a:gsLst>
                    <a:gs pos="2917">
                      <a:schemeClr val="tx1"/>
                    </a:gs>
                    <a:gs pos="30000">
                      <a:schemeClr val="tx1"/>
                    </a:gs>
                  </a:gsLst>
                  <a:lin ang="5400000" scaled="0"/>
                </a:gradFill>
              </a:rPr>
              <a:t> Ranking</a:t>
            </a:r>
          </a:p>
        </p:txBody>
      </p:sp>
      <p:sp>
        <p:nvSpPr>
          <p:cNvPr id="108" name="TextBox 107"/>
          <p:cNvSpPr txBox="1"/>
          <p:nvPr/>
        </p:nvSpPr>
        <p:spPr>
          <a:xfrm>
            <a:off x="7638626" y="5073294"/>
            <a:ext cx="3749040" cy="1037207"/>
          </a:xfrm>
          <a:prstGeom prst="rect">
            <a:avLst/>
          </a:prstGeom>
          <a:noFill/>
        </p:spPr>
        <p:txBody>
          <a:bodyPr wrap="none" lIns="182880" tIns="146304" rIns="182880" bIns="146304" rtlCol="0">
            <a:spAutoFit/>
          </a:bodyPr>
          <a:lstStyle/>
          <a:p>
            <a:pPr algn="ctr">
              <a:lnSpc>
                <a:spcPct val="90000"/>
              </a:lnSpc>
              <a:spcAft>
                <a:spcPts val="600"/>
              </a:spcAft>
            </a:pPr>
            <a:r>
              <a:rPr lang="en-US" altLang="zh-CN" sz="2400" dirty="0">
                <a:gradFill>
                  <a:gsLst>
                    <a:gs pos="2917">
                      <a:schemeClr val="tx1"/>
                    </a:gs>
                    <a:gs pos="30000">
                      <a:schemeClr val="tx1"/>
                    </a:gs>
                  </a:gsLst>
                  <a:lin ang="5400000" scaled="0"/>
                </a:gradFill>
              </a:rPr>
              <a:t>Matrix Factorization(MF) </a:t>
            </a:r>
          </a:p>
          <a:p>
            <a:pPr algn="ctr">
              <a:lnSpc>
                <a:spcPct val="90000"/>
              </a:lnSpc>
              <a:spcAft>
                <a:spcPts val="600"/>
              </a:spcAft>
            </a:pPr>
            <a:r>
              <a:rPr lang="en-US" altLang="zh-CN" sz="2400" dirty="0">
                <a:gradFill>
                  <a:gsLst>
                    <a:gs pos="2917">
                      <a:schemeClr val="tx1"/>
                    </a:gs>
                    <a:gs pos="30000">
                      <a:schemeClr val="tx1"/>
                    </a:gs>
                  </a:gsLst>
                  <a:lin ang="5400000" scaled="0"/>
                </a:gradFill>
              </a:rPr>
              <a:t>for Recommendation</a:t>
            </a:r>
            <a:endParaRPr lang="en-US" sz="2400" dirty="0">
              <a:gradFill>
                <a:gsLst>
                  <a:gs pos="2917">
                    <a:schemeClr val="tx1"/>
                  </a:gs>
                  <a:gs pos="30000">
                    <a:schemeClr val="tx1"/>
                  </a:gs>
                </a:gsLst>
                <a:lin ang="5400000" scaled="0"/>
              </a:gradFill>
            </a:endParaRPr>
          </a:p>
        </p:txBody>
      </p:sp>
      <p:cxnSp>
        <p:nvCxnSpPr>
          <p:cNvPr id="36" name="Straight Connector 35"/>
          <p:cNvCxnSpPr>
            <a:stCxn id="32" idx="2"/>
            <a:endCxn id="12" idx="3"/>
          </p:cNvCxnSpPr>
          <p:nvPr/>
        </p:nvCxnSpPr>
        <p:spPr>
          <a:xfrm flipH="1">
            <a:off x="8792652" y="2760021"/>
            <a:ext cx="315018" cy="594509"/>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591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6" grpId="0" animBg="1"/>
      <p:bldP spid="10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bwMode="auto">
          <a:xfrm>
            <a:off x="1859534" y="2346938"/>
            <a:ext cx="3277967" cy="2785031"/>
          </a:xfrm>
          <a:custGeom>
            <a:avLst/>
            <a:gdLst>
              <a:gd name="connsiteX0" fmla="*/ 540766 w 3277967"/>
              <a:gd name="connsiteY0" fmla="*/ 520953 h 2785031"/>
              <a:gd name="connsiteX1" fmla="*/ 1423993 w 3277967"/>
              <a:gd name="connsiteY1" fmla="*/ 1407 h 2785031"/>
              <a:gd name="connsiteX2" fmla="*/ 2359175 w 3277967"/>
              <a:gd name="connsiteY2" fmla="*/ 396262 h 2785031"/>
              <a:gd name="connsiteX3" fmla="*/ 3252793 w 3277967"/>
              <a:gd name="connsiteY3" fmla="*/ 1217144 h 2785031"/>
              <a:gd name="connsiteX4" fmla="*/ 2972239 w 3277967"/>
              <a:gd name="connsiteY4" fmla="*/ 2100371 h 2785031"/>
              <a:gd name="connsiteX5" fmla="*/ 2348784 w 3277967"/>
              <a:gd name="connsiteY5" fmla="*/ 2692653 h 2785031"/>
              <a:gd name="connsiteX6" fmla="*/ 613502 w 3277967"/>
              <a:gd name="connsiteY6" fmla="*/ 2619917 h 2785031"/>
              <a:gd name="connsiteX7" fmla="*/ 439 w 3277967"/>
              <a:gd name="connsiteY7" fmla="*/ 1154798 h 2785031"/>
              <a:gd name="connsiteX8" fmla="*/ 540766 w 3277967"/>
              <a:gd name="connsiteY8" fmla="*/ 520953 h 278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7967" h="2785031">
                <a:moveTo>
                  <a:pt x="540766" y="520953"/>
                </a:moveTo>
                <a:cubicBezTo>
                  <a:pt x="778025" y="328721"/>
                  <a:pt x="1120925" y="22189"/>
                  <a:pt x="1423993" y="1407"/>
                </a:cubicBezTo>
                <a:cubicBezTo>
                  <a:pt x="1727061" y="-19375"/>
                  <a:pt x="2054375" y="193639"/>
                  <a:pt x="2359175" y="396262"/>
                </a:cubicBezTo>
                <a:cubicBezTo>
                  <a:pt x="2663975" y="598885"/>
                  <a:pt x="3150616" y="933126"/>
                  <a:pt x="3252793" y="1217144"/>
                </a:cubicBezTo>
                <a:cubicBezTo>
                  <a:pt x="3354970" y="1501162"/>
                  <a:pt x="3122907" y="1854453"/>
                  <a:pt x="2972239" y="2100371"/>
                </a:cubicBezTo>
                <a:cubicBezTo>
                  <a:pt x="2821571" y="2346289"/>
                  <a:pt x="2741907" y="2606062"/>
                  <a:pt x="2348784" y="2692653"/>
                </a:cubicBezTo>
                <a:cubicBezTo>
                  <a:pt x="1955661" y="2779244"/>
                  <a:pt x="1004893" y="2876226"/>
                  <a:pt x="613502" y="2619917"/>
                </a:cubicBezTo>
                <a:cubicBezTo>
                  <a:pt x="222111" y="2363608"/>
                  <a:pt x="14293" y="1508089"/>
                  <a:pt x="439" y="1154798"/>
                </a:cubicBezTo>
                <a:cubicBezTo>
                  <a:pt x="-13415" y="801507"/>
                  <a:pt x="303507" y="713185"/>
                  <a:pt x="540766" y="520953"/>
                </a:cubicBezTo>
                <a:close/>
              </a:path>
            </a:pathLst>
          </a:custGeom>
          <a:noFill/>
          <a:ln w="38100">
            <a:solidFill>
              <a:schemeClr val="accent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7" name="Freeform 46"/>
          <p:cNvSpPr/>
          <p:nvPr/>
        </p:nvSpPr>
        <p:spPr bwMode="auto">
          <a:xfrm>
            <a:off x="8173712" y="3049539"/>
            <a:ext cx="1477310" cy="2007565"/>
          </a:xfrm>
          <a:custGeom>
            <a:avLst/>
            <a:gdLst>
              <a:gd name="connsiteX0" fmla="*/ 55888 w 1477310"/>
              <a:gd name="connsiteY0" fmla="*/ 85966 h 2007565"/>
              <a:gd name="connsiteX1" fmla="*/ 523248 w 1477310"/>
              <a:gd name="connsiteY1" fmla="*/ 14846 h 2007565"/>
              <a:gd name="connsiteX2" fmla="*/ 929648 w 1477310"/>
              <a:gd name="connsiteY2" fmla="*/ 329806 h 2007565"/>
              <a:gd name="connsiteX3" fmla="*/ 1356368 w 1477310"/>
              <a:gd name="connsiteY3" fmla="*/ 705726 h 2007565"/>
              <a:gd name="connsiteX4" fmla="*/ 1346208 w 1477310"/>
              <a:gd name="connsiteY4" fmla="*/ 1203566 h 2007565"/>
              <a:gd name="connsiteX5" fmla="*/ 1468128 w 1477310"/>
              <a:gd name="connsiteY5" fmla="*/ 1772526 h 2007565"/>
              <a:gd name="connsiteX6" fmla="*/ 1061728 w 1477310"/>
              <a:gd name="connsiteY6" fmla="*/ 2006206 h 2007565"/>
              <a:gd name="connsiteX7" fmla="*/ 645168 w 1477310"/>
              <a:gd name="connsiteY7" fmla="*/ 1681086 h 2007565"/>
              <a:gd name="connsiteX8" fmla="*/ 563888 w 1477310"/>
              <a:gd name="connsiteY8" fmla="*/ 1020686 h 2007565"/>
              <a:gd name="connsiteX9" fmla="*/ 411488 w 1477310"/>
              <a:gd name="connsiteY9" fmla="*/ 756526 h 2007565"/>
              <a:gd name="connsiteX10" fmla="*/ 45728 w 1477310"/>
              <a:gd name="connsiteY10" fmla="*/ 390766 h 2007565"/>
              <a:gd name="connsiteX11" fmla="*/ 55888 w 1477310"/>
              <a:gd name="connsiteY11" fmla="*/ 85966 h 200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7310" h="2007565">
                <a:moveTo>
                  <a:pt x="55888" y="85966"/>
                </a:moveTo>
                <a:cubicBezTo>
                  <a:pt x="135475" y="23313"/>
                  <a:pt x="377621" y="-25794"/>
                  <a:pt x="523248" y="14846"/>
                </a:cubicBezTo>
                <a:cubicBezTo>
                  <a:pt x="668875" y="55486"/>
                  <a:pt x="790795" y="214659"/>
                  <a:pt x="929648" y="329806"/>
                </a:cubicBezTo>
                <a:cubicBezTo>
                  <a:pt x="1068501" y="444953"/>
                  <a:pt x="1286941" y="560099"/>
                  <a:pt x="1356368" y="705726"/>
                </a:cubicBezTo>
                <a:cubicBezTo>
                  <a:pt x="1425795" y="851353"/>
                  <a:pt x="1327581" y="1025766"/>
                  <a:pt x="1346208" y="1203566"/>
                </a:cubicBezTo>
                <a:cubicBezTo>
                  <a:pt x="1364835" y="1381366"/>
                  <a:pt x="1515541" y="1638753"/>
                  <a:pt x="1468128" y="1772526"/>
                </a:cubicBezTo>
                <a:cubicBezTo>
                  <a:pt x="1420715" y="1906299"/>
                  <a:pt x="1198888" y="2021446"/>
                  <a:pt x="1061728" y="2006206"/>
                </a:cubicBezTo>
                <a:cubicBezTo>
                  <a:pt x="924568" y="1990966"/>
                  <a:pt x="728141" y="1845339"/>
                  <a:pt x="645168" y="1681086"/>
                </a:cubicBezTo>
                <a:cubicBezTo>
                  <a:pt x="562195" y="1516833"/>
                  <a:pt x="602835" y="1174779"/>
                  <a:pt x="563888" y="1020686"/>
                </a:cubicBezTo>
                <a:cubicBezTo>
                  <a:pt x="524941" y="866593"/>
                  <a:pt x="497848" y="861513"/>
                  <a:pt x="411488" y="756526"/>
                </a:cubicBezTo>
                <a:cubicBezTo>
                  <a:pt x="325128" y="651539"/>
                  <a:pt x="101608" y="500833"/>
                  <a:pt x="45728" y="390766"/>
                </a:cubicBezTo>
                <a:cubicBezTo>
                  <a:pt x="-10152" y="280699"/>
                  <a:pt x="-23699" y="148619"/>
                  <a:pt x="55888" y="85966"/>
                </a:cubicBezTo>
                <a:close/>
              </a:path>
            </a:pathLst>
          </a:custGeom>
          <a:solidFill>
            <a:srgbClr val="FFC000">
              <a:alpha val="55000"/>
            </a:srgbClr>
          </a:solidFill>
          <a:ln w="19050">
            <a:solidFill>
              <a:schemeClr val="tx1">
                <a:alpha val="5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6" name="Freeform 45"/>
          <p:cNvSpPr/>
          <p:nvPr/>
        </p:nvSpPr>
        <p:spPr bwMode="auto">
          <a:xfrm>
            <a:off x="8625523" y="1883096"/>
            <a:ext cx="2285971" cy="2976226"/>
          </a:xfrm>
          <a:custGeom>
            <a:avLst/>
            <a:gdLst>
              <a:gd name="connsiteX0" fmla="*/ 173037 w 2285971"/>
              <a:gd name="connsiteY0" fmla="*/ 23049 h 2976226"/>
              <a:gd name="connsiteX1" fmla="*/ 731837 w 2285971"/>
              <a:gd name="connsiteY1" fmla="*/ 84009 h 2976226"/>
              <a:gd name="connsiteX2" fmla="*/ 1615757 w 2285971"/>
              <a:gd name="connsiteY2" fmla="*/ 561529 h 2976226"/>
              <a:gd name="connsiteX3" fmla="*/ 2265997 w 2285971"/>
              <a:gd name="connsiteY3" fmla="*/ 1689289 h 2976226"/>
              <a:gd name="connsiteX4" fmla="*/ 2052637 w 2285971"/>
              <a:gd name="connsiteY4" fmla="*/ 2898329 h 2976226"/>
              <a:gd name="connsiteX5" fmla="*/ 1382077 w 2285971"/>
              <a:gd name="connsiteY5" fmla="*/ 2766249 h 2976226"/>
              <a:gd name="connsiteX6" fmla="*/ 1463357 w 2285971"/>
              <a:gd name="connsiteY6" fmla="*/ 2034729 h 2976226"/>
              <a:gd name="connsiteX7" fmla="*/ 1229677 w 2285971"/>
              <a:gd name="connsiteY7" fmla="*/ 1232089 h 2976226"/>
              <a:gd name="connsiteX8" fmla="*/ 203517 w 2285971"/>
              <a:gd name="connsiteY8" fmla="*/ 978089 h 2976226"/>
              <a:gd name="connsiteX9" fmla="*/ 317 w 2285971"/>
              <a:gd name="connsiteY9" fmla="*/ 338009 h 2976226"/>
              <a:gd name="connsiteX10" fmla="*/ 173037 w 2285971"/>
              <a:gd name="connsiteY10" fmla="*/ 23049 h 297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5971" h="2976226">
                <a:moveTo>
                  <a:pt x="173037" y="23049"/>
                </a:moveTo>
                <a:cubicBezTo>
                  <a:pt x="294957" y="-19284"/>
                  <a:pt x="491384" y="-5738"/>
                  <a:pt x="731837" y="84009"/>
                </a:cubicBezTo>
                <a:cubicBezTo>
                  <a:pt x="972290" y="173756"/>
                  <a:pt x="1360064" y="293982"/>
                  <a:pt x="1615757" y="561529"/>
                </a:cubicBezTo>
                <a:cubicBezTo>
                  <a:pt x="1871450" y="829076"/>
                  <a:pt x="2193184" y="1299822"/>
                  <a:pt x="2265997" y="1689289"/>
                </a:cubicBezTo>
                <a:cubicBezTo>
                  <a:pt x="2338810" y="2078756"/>
                  <a:pt x="2199957" y="2718836"/>
                  <a:pt x="2052637" y="2898329"/>
                </a:cubicBezTo>
                <a:cubicBezTo>
                  <a:pt x="1905317" y="3077822"/>
                  <a:pt x="1480290" y="2910182"/>
                  <a:pt x="1382077" y="2766249"/>
                </a:cubicBezTo>
                <a:cubicBezTo>
                  <a:pt x="1283864" y="2622316"/>
                  <a:pt x="1488757" y="2290422"/>
                  <a:pt x="1463357" y="2034729"/>
                </a:cubicBezTo>
                <a:cubicBezTo>
                  <a:pt x="1437957" y="1779036"/>
                  <a:pt x="1439650" y="1408196"/>
                  <a:pt x="1229677" y="1232089"/>
                </a:cubicBezTo>
                <a:cubicBezTo>
                  <a:pt x="1019704" y="1055982"/>
                  <a:pt x="408410" y="1127102"/>
                  <a:pt x="203517" y="978089"/>
                </a:cubicBezTo>
                <a:cubicBezTo>
                  <a:pt x="-1376" y="829076"/>
                  <a:pt x="5397" y="495489"/>
                  <a:pt x="317" y="338009"/>
                </a:cubicBezTo>
                <a:cubicBezTo>
                  <a:pt x="-4763" y="180529"/>
                  <a:pt x="51117" y="65382"/>
                  <a:pt x="173037" y="23049"/>
                </a:cubicBezTo>
                <a:close/>
              </a:path>
            </a:pathLst>
          </a:custGeom>
          <a:solidFill>
            <a:srgbClr val="92D050">
              <a:alpha val="55000"/>
            </a:srgbClr>
          </a:solidFill>
          <a:ln w="19050">
            <a:solidFill>
              <a:schemeClr val="tx1">
                <a:alpha val="5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Gaps for ML on Graph Engine </a:t>
            </a:r>
          </a:p>
        </p:txBody>
      </p:sp>
      <p:sp>
        <p:nvSpPr>
          <p:cNvPr id="3" name="Text Placeholder 2"/>
          <p:cNvSpPr>
            <a:spLocks noGrp="1"/>
          </p:cNvSpPr>
          <p:nvPr>
            <p:ph type="body" sz="quarter" idx="10"/>
          </p:nvPr>
        </p:nvSpPr>
        <p:spPr>
          <a:xfrm>
            <a:off x="274638" y="1212850"/>
            <a:ext cx="11887200" cy="683264"/>
          </a:xfrm>
        </p:spPr>
        <p:txBody>
          <a:bodyPr/>
          <a:lstStyle/>
          <a:p>
            <a:r>
              <a:rPr lang="en-US" altLang="zh-CN" dirty="0"/>
              <a:t>2. Mini-Batch</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5329" y="2529558"/>
            <a:ext cx="545413" cy="5334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5078" y="2493687"/>
            <a:ext cx="418078" cy="41807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3640" y="3239191"/>
            <a:ext cx="547107" cy="52545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426" y="3149417"/>
            <a:ext cx="410226" cy="410226"/>
          </a:xfrm>
          <a:prstGeom prst="rect">
            <a:avLst/>
          </a:prstGeom>
        </p:spPr>
      </p:pic>
      <p:cxnSp>
        <p:nvCxnSpPr>
          <p:cNvPr id="14" name="Straight Connector 13"/>
          <p:cNvCxnSpPr>
            <a:stCxn id="68" idx="0"/>
            <a:endCxn id="67" idx="2"/>
          </p:cNvCxnSpPr>
          <p:nvPr/>
        </p:nvCxnSpPr>
        <p:spPr>
          <a:xfrm flipH="1" flipV="1">
            <a:off x="3162395" y="4043324"/>
            <a:ext cx="896535" cy="401122"/>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2" idx="3"/>
            <a:endCxn id="10" idx="1"/>
          </p:cNvCxnSpPr>
          <p:nvPr/>
        </p:nvCxnSpPr>
        <p:spPr>
          <a:xfrm>
            <a:off x="8792652" y="3354530"/>
            <a:ext cx="1440988" cy="147386"/>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55" idx="3"/>
            <a:endCxn id="10" idx="1"/>
          </p:cNvCxnSpPr>
          <p:nvPr/>
        </p:nvCxnSpPr>
        <p:spPr>
          <a:xfrm flipV="1">
            <a:off x="9495473" y="3501916"/>
            <a:ext cx="738167" cy="1137226"/>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55" idx="3"/>
            <a:endCxn id="56" idx="1"/>
          </p:cNvCxnSpPr>
          <p:nvPr/>
        </p:nvCxnSpPr>
        <p:spPr>
          <a:xfrm flipV="1">
            <a:off x="9495473" y="4345030"/>
            <a:ext cx="623834" cy="294112"/>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4" idx="3"/>
            <a:endCxn id="56" idx="1"/>
          </p:cNvCxnSpPr>
          <p:nvPr/>
        </p:nvCxnSpPr>
        <p:spPr>
          <a:xfrm>
            <a:off x="9441543" y="3947590"/>
            <a:ext cx="677764" cy="39744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4" idx="3"/>
            <a:endCxn id="9" idx="1"/>
          </p:cNvCxnSpPr>
          <p:nvPr/>
        </p:nvCxnSpPr>
        <p:spPr>
          <a:xfrm flipV="1">
            <a:off x="9441543" y="2702726"/>
            <a:ext cx="383535" cy="1244864"/>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81095" y="2007906"/>
            <a:ext cx="453149" cy="752115"/>
          </a:xfrm>
          <a:prstGeom prst="rect">
            <a:avLst/>
          </a:prstGeom>
        </p:spPr>
      </p:pic>
      <p:cxnSp>
        <p:nvCxnSpPr>
          <p:cNvPr id="39" name="Straight Connector 38"/>
          <p:cNvCxnSpPr>
            <a:stCxn id="32" idx="2"/>
            <a:endCxn id="54" idx="3"/>
          </p:cNvCxnSpPr>
          <p:nvPr/>
        </p:nvCxnSpPr>
        <p:spPr>
          <a:xfrm>
            <a:off x="9107670" y="2760021"/>
            <a:ext cx="333873" cy="1187569"/>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54" name="Picture 5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58847" y="3627576"/>
            <a:ext cx="682696" cy="640027"/>
          </a:xfrm>
          <a:prstGeom prst="rect">
            <a:avLst/>
          </a:prstGeom>
        </p:spPr>
      </p:pic>
      <p:pic>
        <p:nvPicPr>
          <p:cNvPr id="55" name="Picture 5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92019" y="4441038"/>
            <a:ext cx="603454" cy="396207"/>
          </a:xfrm>
          <a:prstGeom prst="rect">
            <a:avLst/>
          </a:prstGeom>
        </p:spPr>
      </p:pic>
      <p:pic>
        <p:nvPicPr>
          <p:cNvPr id="56" name="Picture 5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19307" y="4092067"/>
            <a:ext cx="499831" cy="505926"/>
          </a:xfrm>
          <a:prstGeom prst="rect">
            <a:avLst/>
          </a:prstGeom>
        </p:spPr>
      </p:pic>
      <p:pic>
        <p:nvPicPr>
          <p:cNvPr id="65" name="Picture 6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3623" y="3221422"/>
            <a:ext cx="545413" cy="533400"/>
          </a:xfrm>
          <a:prstGeom prst="rect">
            <a:avLst/>
          </a:prstGeom>
        </p:spPr>
      </p:pic>
      <p:pic>
        <p:nvPicPr>
          <p:cNvPr id="66" name="Picture 6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7037" y="3275439"/>
            <a:ext cx="545413" cy="533400"/>
          </a:xfrm>
          <a:prstGeom prst="rect">
            <a:avLst/>
          </a:prstGeom>
        </p:spPr>
      </p:pic>
      <p:pic>
        <p:nvPicPr>
          <p:cNvPr id="67" name="Picture 6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9688" y="3509924"/>
            <a:ext cx="545413" cy="533400"/>
          </a:xfrm>
          <a:prstGeom prst="rect">
            <a:avLst/>
          </a:prstGeom>
        </p:spPr>
      </p:pic>
      <p:pic>
        <p:nvPicPr>
          <p:cNvPr id="68" name="Picture 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6223" y="4444446"/>
            <a:ext cx="545413" cy="533400"/>
          </a:xfrm>
          <a:prstGeom prst="rect">
            <a:avLst/>
          </a:prstGeom>
        </p:spPr>
      </p:pic>
      <p:pic>
        <p:nvPicPr>
          <p:cNvPr id="69" name="Picture 6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5522" y="4375850"/>
            <a:ext cx="545413" cy="533400"/>
          </a:xfrm>
          <a:prstGeom prst="rect">
            <a:avLst/>
          </a:prstGeom>
        </p:spPr>
      </p:pic>
      <p:cxnSp>
        <p:nvCxnSpPr>
          <p:cNvPr id="70" name="Straight Connector 69"/>
          <p:cNvCxnSpPr>
            <a:stCxn id="4" idx="2"/>
            <a:endCxn id="67" idx="0"/>
          </p:cNvCxnSpPr>
          <p:nvPr/>
        </p:nvCxnSpPr>
        <p:spPr>
          <a:xfrm flipH="1">
            <a:off x="3162395" y="3062958"/>
            <a:ext cx="245641" cy="446966"/>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66" idx="1"/>
            <a:endCxn id="67" idx="3"/>
          </p:cNvCxnSpPr>
          <p:nvPr/>
        </p:nvCxnSpPr>
        <p:spPr>
          <a:xfrm flipH="1">
            <a:off x="3435101" y="3542139"/>
            <a:ext cx="801936" cy="234485"/>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9" idx="1"/>
            <a:endCxn id="12" idx="3"/>
          </p:cNvCxnSpPr>
          <p:nvPr/>
        </p:nvCxnSpPr>
        <p:spPr>
          <a:xfrm flipH="1">
            <a:off x="8792652" y="2702726"/>
            <a:ext cx="1032426" cy="651804"/>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67" idx="2"/>
            <a:endCxn id="69" idx="0"/>
          </p:cNvCxnSpPr>
          <p:nvPr/>
        </p:nvCxnSpPr>
        <p:spPr>
          <a:xfrm flipH="1">
            <a:off x="2798229" y="4043324"/>
            <a:ext cx="364166" cy="332526"/>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67" idx="1"/>
            <a:endCxn id="65" idx="3"/>
          </p:cNvCxnSpPr>
          <p:nvPr/>
        </p:nvCxnSpPr>
        <p:spPr>
          <a:xfrm flipH="1" flipV="1">
            <a:off x="2579036" y="3488122"/>
            <a:ext cx="310652" cy="288502"/>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66" idx="2"/>
            <a:endCxn id="68" idx="0"/>
          </p:cNvCxnSpPr>
          <p:nvPr/>
        </p:nvCxnSpPr>
        <p:spPr>
          <a:xfrm flipH="1">
            <a:off x="4058930" y="3808839"/>
            <a:ext cx="450814" cy="635607"/>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4" idx="2"/>
            <a:endCxn id="65" idx="3"/>
          </p:cNvCxnSpPr>
          <p:nvPr/>
        </p:nvCxnSpPr>
        <p:spPr>
          <a:xfrm flipH="1">
            <a:off x="2579036" y="3062958"/>
            <a:ext cx="829000" cy="425164"/>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68" idx="1"/>
            <a:endCxn id="69" idx="3"/>
          </p:cNvCxnSpPr>
          <p:nvPr/>
        </p:nvCxnSpPr>
        <p:spPr>
          <a:xfrm flipH="1" flipV="1">
            <a:off x="3070935" y="4642550"/>
            <a:ext cx="715288" cy="68596"/>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1632038" y="5073294"/>
            <a:ext cx="3306354" cy="1037207"/>
          </a:xfrm>
          <a:prstGeom prst="rect">
            <a:avLst/>
          </a:prstGeom>
          <a:noFill/>
        </p:spPr>
        <p:txBody>
          <a:bodyPr wrap="none" lIns="182880" tIns="146304" rIns="182880" bIns="146304" rtlCol="0">
            <a:spAutoFit/>
          </a:bodyPr>
          <a:lstStyle/>
          <a:p>
            <a:pPr algn="ctr">
              <a:lnSpc>
                <a:spcPct val="90000"/>
              </a:lnSpc>
              <a:spcAft>
                <a:spcPts val="600"/>
              </a:spcAft>
            </a:pPr>
            <a:r>
              <a:rPr lang="en-US" sz="2400" dirty="0">
                <a:gradFill>
                  <a:gsLst>
                    <a:gs pos="2917">
                      <a:schemeClr val="tx1"/>
                    </a:gs>
                    <a:gs pos="30000">
                      <a:schemeClr val="tx1"/>
                    </a:gs>
                  </a:gsLst>
                  <a:lin ang="5400000" scaled="0"/>
                </a:gradFill>
              </a:rPr>
              <a:t>PageRank </a:t>
            </a:r>
          </a:p>
          <a:p>
            <a:pPr algn="ctr">
              <a:lnSpc>
                <a:spcPct val="90000"/>
              </a:lnSpc>
              <a:spcAft>
                <a:spcPts val="600"/>
              </a:spcAft>
            </a:pPr>
            <a:r>
              <a:rPr lang="en-US" sz="2400" dirty="0">
                <a:gradFill>
                  <a:gsLst>
                    <a:gs pos="2917">
                      <a:schemeClr val="tx1"/>
                    </a:gs>
                    <a:gs pos="30000">
                      <a:schemeClr val="tx1"/>
                    </a:gs>
                  </a:gsLst>
                  <a:lin ang="5400000" scaled="0"/>
                </a:gradFill>
              </a:rPr>
              <a:t>for </a:t>
            </a:r>
            <a:r>
              <a:rPr lang="en-US" sz="2400" dirty="0" err="1">
                <a:gradFill>
                  <a:gsLst>
                    <a:gs pos="2917">
                      <a:schemeClr val="tx1"/>
                    </a:gs>
                    <a:gs pos="30000">
                      <a:schemeClr val="tx1"/>
                    </a:gs>
                  </a:gsLst>
                  <a:lin ang="5400000" scaled="0"/>
                </a:gradFill>
              </a:rPr>
              <a:t>WebPage</a:t>
            </a:r>
            <a:r>
              <a:rPr lang="en-US" sz="2400" dirty="0">
                <a:gradFill>
                  <a:gsLst>
                    <a:gs pos="2917">
                      <a:schemeClr val="tx1"/>
                    </a:gs>
                    <a:gs pos="30000">
                      <a:schemeClr val="tx1"/>
                    </a:gs>
                  </a:gsLst>
                  <a:lin ang="5400000" scaled="0"/>
                </a:gradFill>
              </a:rPr>
              <a:t> Ranking</a:t>
            </a:r>
          </a:p>
        </p:txBody>
      </p:sp>
      <p:sp>
        <p:nvSpPr>
          <p:cNvPr id="108" name="TextBox 107"/>
          <p:cNvSpPr txBox="1"/>
          <p:nvPr/>
        </p:nvSpPr>
        <p:spPr>
          <a:xfrm>
            <a:off x="7638626" y="5073294"/>
            <a:ext cx="3749040" cy="1037207"/>
          </a:xfrm>
          <a:prstGeom prst="rect">
            <a:avLst/>
          </a:prstGeom>
          <a:noFill/>
        </p:spPr>
        <p:txBody>
          <a:bodyPr wrap="none" lIns="182880" tIns="146304" rIns="182880" bIns="146304" rtlCol="0">
            <a:spAutoFit/>
          </a:bodyPr>
          <a:lstStyle/>
          <a:p>
            <a:pPr algn="ctr">
              <a:lnSpc>
                <a:spcPct val="90000"/>
              </a:lnSpc>
              <a:spcAft>
                <a:spcPts val="600"/>
              </a:spcAft>
            </a:pPr>
            <a:r>
              <a:rPr lang="en-US" altLang="zh-CN" sz="2400" dirty="0">
                <a:gradFill>
                  <a:gsLst>
                    <a:gs pos="2917">
                      <a:schemeClr val="tx1"/>
                    </a:gs>
                    <a:gs pos="30000">
                      <a:schemeClr val="tx1"/>
                    </a:gs>
                  </a:gsLst>
                  <a:lin ang="5400000" scaled="0"/>
                </a:gradFill>
              </a:rPr>
              <a:t>Matrix Factorization(MF) </a:t>
            </a:r>
          </a:p>
          <a:p>
            <a:pPr algn="ctr">
              <a:lnSpc>
                <a:spcPct val="90000"/>
              </a:lnSpc>
              <a:spcAft>
                <a:spcPts val="600"/>
              </a:spcAft>
            </a:pPr>
            <a:r>
              <a:rPr lang="en-US" altLang="zh-CN" sz="2400" dirty="0">
                <a:gradFill>
                  <a:gsLst>
                    <a:gs pos="2917">
                      <a:schemeClr val="tx1"/>
                    </a:gs>
                    <a:gs pos="30000">
                      <a:schemeClr val="tx1"/>
                    </a:gs>
                  </a:gsLst>
                  <a:lin ang="5400000" scaled="0"/>
                </a:gradFill>
              </a:rPr>
              <a:t>for Recommendation</a:t>
            </a:r>
            <a:endParaRPr lang="en-US" sz="2400" dirty="0">
              <a:gradFill>
                <a:gsLst>
                  <a:gs pos="2917">
                    <a:schemeClr val="tx1"/>
                  </a:gs>
                  <a:gs pos="30000">
                    <a:schemeClr val="tx1"/>
                  </a:gs>
                </a:gsLst>
                <a:lin ang="5400000" scaled="0"/>
              </a:gradFill>
            </a:endParaRPr>
          </a:p>
        </p:txBody>
      </p:sp>
      <p:cxnSp>
        <p:nvCxnSpPr>
          <p:cNvPr id="42" name="Straight Connector 41"/>
          <p:cNvCxnSpPr>
            <a:stCxn id="32" idx="2"/>
            <a:endCxn id="12" idx="3"/>
          </p:cNvCxnSpPr>
          <p:nvPr/>
        </p:nvCxnSpPr>
        <p:spPr>
          <a:xfrm flipH="1">
            <a:off x="8792652" y="2760021"/>
            <a:ext cx="315018" cy="594509"/>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Freeform 7"/>
          <p:cNvSpPr/>
          <p:nvPr/>
        </p:nvSpPr>
        <p:spPr bwMode="auto">
          <a:xfrm>
            <a:off x="8078733" y="1834319"/>
            <a:ext cx="1551007" cy="1902431"/>
          </a:xfrm>
          <a:custGeom>
            <a:avLst/>
            <a:gdLst>
              <a:gd name="connsiteX0" fmla="*/ 215413 w 1551007"/>
              <a:gd name="connsiteY0" fmla="*/ 876608 h 1902431"/>
              <a:gd name="connsiteX1" fmla="*/ 871629 w 1551007"/>
              <a:gd name="connsiteY1" fmla="*/ 48269 h 1902431"/>
              <a:gd name="connsiteX2" fmla="*/ 1549361 w 1551007"/>
              <a:gd name="connsiteY2" fmla="*/ 231149 h 1902431"/>
              <a:gd name="connsiteX3" fmla="*/ 1043752 w 1551007"/>
              <a:gd name="connsiteY3" fmla="*/ 1328429 h 1902431"/>
              <a:gd name="connsiteX4" fmla="*/ 462839 w 1551007"/>
              <a:gd name="connsiteY4" fmla="*/ 1898585 h 1902431"/>
              <a:gd name="connsiteX5" fmla="*/ 11018 w 1551007"/>
              <a:gd name="connsiteY5" fmla="*/ 1543582 h 1902431"/>
              <a:gd name="connsiteX6" fmla="*/ 215413 w 1551007"/>
              <a:gd name="connsiteY6" fmla="*/ 876608 h 190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1007" h="1902431">
                <a:moveTo>
                  <a:pt x="215413" y="876608"/>
                </a:moveTo>
                <a:cubicBezTo>
                  <a:pt x="358848" y="627389"/>
                  <a:pt x="649304" y="155845"/>
                  <a:pt x="871629" y="48269"/>
                </a:cubicBezTo>
                <a:cubicBezTo>
                  <a:pt x="1093954" y="-59307"/>
                  <a:pt x="1520674" y="17789"/>
                  <a:pt x="1549361" y="231149"/>
                </a:cubicBezTo>
                <a:cubicBezTo>
                  <a:pt x="1578048" y="444509"/>
                  <a:pt x="1224839" y="1050523"/>
                  <a:pt x="1043752" y="1328429"/>
                </a:cubicBezTo>
                <a:cubicBezTo>
                  <a:pt x="862665" y="1606335"/>
                  <a:pt x="634961" y="1862726"/>
                  <a:pt x="462839" y="1898585"/>
                </a:cubicBezTo>
                <a:cubicBezTo>
                  <a:pt x="290717" y="1934444"/>
                  <a:pt x="57634" y="1712118"/>
                  <a:pt x="11018" y="1543582"/>
                </a:cubicBezTo>
                <a:cubicBezTo>
                  <a:pt x="-35598" y="1375046"/>
                  <a:pt x="71978" y="1125827"/>
                  <a:pt x="215413" y="876608"/>
                </a:cubicBezTo>
                <a:close/>
              </a:path>
            </a:pathLst>
          </a:custGeom>
          <a:noFill/>
          <a:ln w="38100">
            <a:solidFill>
              <a:schemeClr val="accent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1" name="Freeform 20"/>
          <p:cNvSpPr/>
          <p:nvPr/>
        </p:nvSpPr>
        <p:spPr bwMode="auto">
          <a:xfrm>
            <a:off x="8591770" y="2362105"/>
            <a:ext cx="2393492" cy="2037316"/>
          </a:xfrm>
          <a:custGeom>
            <a:avLst/>
            <a:gdLst>
              <a:gd name="connsiteX0" fmla="*/ 121924 w 2393492"/>
              <a:gd name="connsiteY0" fmla="*/ 1360041 h 2037316"/>
              <a:gd name="connsiteX1" fmla="*/ 1326781 w 2393492"/>
              <a:gd name="connsiteY1" fmla="*/ 101396 h 2037316"/>
              <a:gd name="connsiteX2" fmla="*/ 1939966 w 2393492"/>
              <a:gd name="connsiteY2" fmla="*/ 219730 h 2037316"/>
              <a:gd name="connsiteX3" fmla="*/ 2370272 w 2393492"/>
              <a:gd name="connsiteY3" fmla="*/ 1360041 h 2037316"/>
              <a:gd name="connsiteX4" fmla="*/ 1219204 w 2393492"/>
              <a:gd name="connsiteY4" fmla="*/ 1639740 h 2037316"/>
              <a:gd name="connsiteX5" fmla="*/ 509199 w 2393492"/>
              <a:gd name="connsiteY5" fmla="*/ 2027015 h 2037316"/>
              <a:gd name="connsiteX6" fmla="*/ 89651 w 2393492"/>
              <a:gd name="connsiteY6" fmla="*/ 1876408 h 2037316"/>
              <a:gd name="connsiteX7" fmla="*/ 121924 w 2393492"/>
              <a:gd name="connsiteY7" fmla="*/ 1360041 h 2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3492" h="2037316">
                <a:moveTo>
                  <a:pt x="121924" y="1360041"/>
                </a:moveTo>
                <a:cubicBezTo>
                  <a:pt x="328112" y="1064206"/>
                  <a:pt x="1023774" y="291448"/>
                  <a:pt x="1326781" y="101396"/>
                </a:cubicBezTo>
                <a:cubicBezTo>
                  <a:pt x="1629788" y="-88656"/>
                  <a:pt x="1766051" y="9956"/>
                  <a:pt x="1939966" y="219730"/>
                </a:cubicBezTo>
                <a:cubicBezTo>
                  <a:pt x="2113881" y="429504"/>
                  <a:pt x="2490399" y="1123373"/>
                  <a:pt x="2370272" y="1360041"/>
                </a:cubicBezTo>
                <a:cubicBezTo>
                  <a:pt x="2250145" y="1596709"/>
                  <a:pt x="1529383" y="1528578"/>
                  <a:pt x="1219204" y="1639740"/>
                </a:cubicBezTo>
                <a:cubicBezTo>
                  <a:pt x="909025" y="1750902"/>
                  <a:pt x="697458" y="1987570"/>
                  <a:pt x="509199" y="2027015"/>
                </a:cubicBezTo>
                <a:cubicBezTo>
                  <a:pt x="320940" y="2066460"/>
                  <a:pt x="161369" y="1987570"/>
                  <a:pt x="89651" y="1876408"/>
                </a:cubicBezTo>
                <a:cubicBezTo>
                  <a:pt x="17933" y="1765246"/>
                  <a:pt x="-84264" y="1655876"/>
                  <a:pt x="121924" y="1360041"/>
                </a:cubicBezTo>
                <a:close/>
              </a:path>
            </a:pathLst>
          </a:custGeom>
          <a:noFill/>
          <a:ln w="38100">
            <a:solidFill>
              <a:schemeClr val="accent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2" name="Freeform 21"/>
          <p:cNvSpPr/>
          <p:nvPr/>
        </p:nvSpPr>
        <p:spPr bwMode="auto">
          <a:xfrm>
            <a:off x="8706449" y="4030662"/>
            <a:ext cx="2218909" cy="1012278"/>
          </a:xfrm>
          <a:custGeom>
            <a:avLst/>
            <a:gdLst>
              <a:gd name="connsiteX0" fmla="*/ 835584 w 2218909"/>
              <a:gd name="connsiteY0" fmla="*/ 235659 h 1012278"/>
              <a:gd name="connsiteX1" fmla="*/ 1825287 w 2218909"/>
              <a:gd name="connsiteY1" fmla="*/ 9748 h 1012278"/>
              <a:gd name="connsiteX2" fmla="*/ 2137259 w 2218909"/>
              <a:gd name="connsiteY2" fmla="*/ 579904 h 1012278"/>
              <a:gd name="connsiteX3" fmla="*/ 405278 w 2218909"/>
              <a:gd name="connsiteY3" fmla="*/ 1010210 h 1012278"/>
              <a:gd name="connsiteX4" fmla="*/ 7245 w 2218909"/>
              <a:gd name="connsiteY4" fmla="*/ 730511 h 1012278"/>
              <a:gd name="connsiteX5" fmla="*/ 200883 w 2218909"/>
              <a:gd name="connsiteY5" fmla="*/ 440054 h 1012278"/>
              <a:gd name="connsiteX6" fmla="*/ 835584 w 2218909"/>
              <a:gd name="connsiteY6" fmla="*/ 235659 h 101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8909" h="1012278">
                <a:moveTo>
                  <a:pt x="835584" y="235659"/>
                </a:moveTo>
                <a:cubicBezTo>
                  <a:pt x="1106318" y="163941"/>
                  <a:pt x="1608341" y="-47626"/>
                  <a:pt x="1825287" y="9748"/>
                </a:cubicBezTo>
                <a:cubicBezTo>
                  <a:pt x="2042233" y="67122"/>
                  <a:pt x="2373927" y="413160"/>
                  <a:pt x="2137259" y="579904"/>
                </a:cubicBezTo>
                <a:cubicBezTo>
                  <a:pt x="1900591" y="746648"/>
                  <a:pt x="760280" y="985109"/>
                  <a:pt x="405278" y="1010210"/>
                </a:cubicBezTo>
                <a:cubicBezTo>
                  <a:pt x="50276" y="1035311"/>
                  <a:pt x="41311" y="825537"/>
                  <a:pt x="7245" y="730511"/>
                </a:cubicBezTo>
                <a:cubicBezTo>
                  <a:pt x="-26821" y="635485"/>
                  <a:pt x="62827" y="522529"/>
                  <a:pt x="200883" y="440054"/>
                </a:cubicBezTo>
                <a:cubicBezTo>
                  <a:pt x="338939" y="357579"/>
                  <a:pt x="564850" y="307377"/>
                  <a:pt x="835584" y="235659"/>
                </a:cubicBezTo>
                <a:close/>
              </a:path>
            </a:pathLst>
          </a:custGeom>
          <a:noFill/>
          <a:ln w="38100">
            <a:solidFill>
              <a:schemeClr val="accent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464839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Gaps for ML on Graph Engine </a:t>
            </a:r>
          </a:p>
        </p:txBody>
      </p:sp>
      <p:sp>
        <p:nvSpPr>
          <p:cNvPr id="3" name="Text Placeholder 2"/>
          <p:cNvSpPr>
            <a:spLocks noGrp="1"/>
          </p:cNvSpPr>
          <p:nvPr>
            <p:ph type="body" sz="quarter" idx="10"/>
          </p:nvPr>
        </p:nvSpPr>
        <p:spPr>
          <a:xfrm>
            <a:off x="274638" y="1212850"/>
            <a:ext cx="11887200" cy="683264"/>
          </a:xfrm>
        </p:spPr>
        <p:txBody>
          <a:bodyPr/>
          <a:lstStyle/>
          <a:p>
            <a:r>
              <a:rPr lang="en-US" dirty="0"/>
              <a:t>3. Flexible consistency</a:t>
            </a:r>
          </a:p>
        </p:txBody>
      </p:sp>
      <p:sp>
        <p:nvSpPr>
          <p:cNvPr id="4" name="Freeform 3"/>
          <p:cNvSpPr/>
          <p:nvPr/>
        </p:nvSpPr>
        <p:spPr bwMode="auto">
          <a:xfrm>
            <a:off x="1859534" y="2346938"/>
            <a:ext cx="3277967" cy="2785031"/>
          </a:xfrm>
          <a:custGeom>
            <a:avLst/>
            <a:gdLst>
              <a:gd name="connsiteX0" fmla="*/ 540766 w 3277967"/>
              <a:gd name="connsiteY0" fmla="*/ 520953 h 2785031"/>
              <a:gd name="connsiteX1" fmla="*/ 1423993 w 3277967"/>
              <a:gd name="connsiteY1" fmla="*/ 1407 h 2785031"/>
              <a:gd name="connsiteX2" fmla="*/ 2359175 w 3277967"/>
              <a:gd name="connsiteY2" fmla="*/ 396262 h 2785031"/>
              <a:gd name="connsiteX3" fmla="*/ 3252793 w 3277967"/>
              <a:gd name="connsiteY3" fmla="*/ 1217144 h 2785031"/>
              <a:gd name="connsiteX4" fmla="*/ 2972239 w 3277967"/>
              <a:gd name="connsiteY4" fmla="*/ 2100371 h 2785031"/>
              <a:gd name="connsiteX5" fmla="*/ 2348784 w 3277967"/>
              <a:gd name="connsiteY5" fmla="*/ 2692653 h 2785031"/>
              <a:gd name="connsiteX6" fmla="*/ 613502 w 3277967"/>
              <a:gd name="connsiteY6" fmla="*/ 2619917 h 2785031"/>
              <a:gd name="connsiteX7" fmla="*/ 439 w 3277967"/>
              <a:gd name="connsiteY7" fmla="*/ 1154798 h 2785031"/>
              <a:gd name="connsiteX8" fmla="*/ 540766 w 3277967"/>
              <a:gd name="connsiteY8" fmla="*/ 520953 h 278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7967" h="2785031">
                <a:moveTo>
                  <a:pt x="540766" y="520953"/>
                </a:moveTo>
                <a:cubicBezTo>
                  <a:pt x="778025" y="328721"/>
                  <a:pt x="1120925" y="22189"/>
                  <a:pt x="1423993" y="1407"/>
                </a:cubicBezTo>
                <a:cubicBezTo>
                  <a:pt x="1727061" y="-19375"/>
                  <a:pt x="2054375" y="193639"/>
                  <a:pt x="2359175" y="396262"/>
                </a:cubicBezTo>
                <a:cubicBezTo>
                  <a:pt x="2663975" y="598885"/>
                  <a:pt x="3150616" y="933126"/>
                  <a:pt x="3252793" y="1217144"/>
                </a:cubicBezTo>
                <a:cubicBezTo>
                  <a:pt x="3354970" y="1501162"/>
                  <a:pt x="3122907" y="1854453"/>
                  <a:pt x="2972239" y="2100371"/>
                </a:cubicBezTo>
                <a:cubicBezTo>
                  <a:pt x="2821571" y="2346289"/>
                  <a:pt x="2741907" y="2606062"/>
                  <a:pt x="2348784" y="2692653"/>
                </a:cubicBezTo>
                <a:cubicBezTo>
                  <a:pt x="1955661" y="2779244"/>
                  <a:pt x="1004893" y="2876226"/>
                  <a:pt x="613502" y="2619917"/>
                </a:cubicBezTo>
                <a:cubicBezTo>
                  <a:pt x="222111" y="2363608"/>
                  <a:pt x="14293" y="1508089"/>
                  <a:pt x="439" y="1154798"/>
                </a:cubicBezTo>
                <a:cubicBezTo>
                  <a:pt x="-13415" y="801507"/>
                  <a:pt x="303507" y="713185"/>
                  <a:pt x="540766" y="520953"/>
                </a:cubicBezTo>
                <a:close/>
              </a:path>
            </a:pathLst>
          </a:custGeom>
          <a:noFill/>
          <a:ln w="38100">
            <a:solidFill>
              <a:schemeClr val="accent1">
                <a:alpha val="3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Freeform 4"/>
          <p:cNvSpPr/>
          <p:nvPr/>
        </p:nvSpPr>
        <p:spPr bwMode="auto">
          <a:xfrm>
            <a:off x="8173712" y="3049539"/>
            <a:ext cx="1477310" cy="2007565"/>
          </a:xfrm>
          <a:custGeom>
            <a:avLst/>
            <a:gdLst>
              <a:gd name="connsiteX0" fmla="*/ 55888 w 1477310"/>
              <a:gd name="connsiteY0" fmla="*/ 85966 h 2007565"/>
              <a:gd name="connsiteX1" fmla="*/ 523248 w 1477310"/>
              <a:gd name="connsiteY1" fmla="*/ 14846 h 2007565"/>
              <a:gd name="connsiteX2" fmla="*/ 929648 w 1477310"/>
              <a:gd name="connsiteY2" fmla="*/ 329806 h 2007565"/>
              <a:gd name="connsiteX3" fmla="*/ 1356368 w 1477310"/>
              <a:gd name="connsiteY3" fmla="*/ 705726 h 2007565"/>
              <a:gd name="connsiteX4" fmla="*/ 1346208 w 1477310"/>
              <a:gd name="connsiteY4" fmla="*/ 1203566 h 2007565"/>
              <a:gd name="connsiteX5" fmla="*/ 1468128 w 1477310"/>
              <a:gd name="connsiteY5" fmla="*/ 1772526 h 2007565"/>
              <a:gd name="connsiteX6" fmla="*/ 1061728 w 1477310"/>
              <a:gd name="connsiteY6" fmla="*/ 2006206 h 2007565"/>
              <a:gd name="connsiteX7" fmla="*/ 645168 w 1477310"/>
              <a:gd name="connsiteY7" fmla="*/ 1681086 h 2007565"/>
              <a:gd name="connsiteX8" fmla="*/ 563888 w 1477310"/>
              <a:gd name="connsiteY8" fmla="*/ 1020686 h 2007565"/>
              <a:gd name="connsiteX9" fmla="*/ 411488 w 1477310"/>
              <a:gd name="connsiteY9" fmla="*/ 756526 h 2007565"/>
              <a:gd name="connsiteX10" fmla="*/ 45728 w 1477310"/>
              <a:gd name="connsiteY10" fmla="*/ 390766 h 2007565"/>
              <a:gd name="connsiteX11" fmla="*/ 55888 w 1477310"/>
              <a:gd name="connsiteY11" fmla="*/ 85966 h 200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7310" h="2007565">
                <a:moveTo>
                  <a:pt x="55888" y="85966"/>
                </a:moveTo>
                <a:cubicBezTo>
                  <a:pt x="135475" y="23313"/>
                  <a:pt x="377621" y="-25794"/>
                  <a:pt x="523248" y="14846"/>
                </a:cubicBezTo>
                <a:cubicBezTo>
                  <a:pt x="668875" y="55486"/>
                  <a:pt x="790795" y="214659"/>
                  <a:pt x="929648" y="329806"/>
                </a:cubicBezTo>
                <a:cubicBezTo>
                  <a:pt x="1068501" y="444953"/>
                  <a:pt x="1286941" y="560099"/>
                  <a:pt x="1356368" y="705726"/>
                </a:cubicBezTo>
                <a:cubicBezTo>
                  <a:pt x="1425795" y="851353"/>
                  <a:pt x="1327581" y="1025766"/>
                  <a:pt x="1346208" y="1203566"/>
                </a:cubicBezTo>
                <a:cubicBezTo>
                  <a:pt x="1364835" y="1381366"/>
                  <a:pt x="1515541" y="1638753"/>
                  <a:pt x="1468128" y="1772526"/>
                </a:cubicBezTo>
                <a:cubicBezTo>
                  <a:pt x="1420715" y="1906299"/>
                  <a:pt x="1198888" y="2021446"/>
                  <a:pt x="1061728" y="2006206"/>
                </a:cubicBezTo>
                <a:cubicBezTo>
                  <a:pt x="924568" y="1990966"/>
                  <a:pt x="728141" y="1845339"/>
                  <a:pt x="645168" y="1681086"/>
                </a:cubicBezTo>
                <a:cubicBezTo>
                  <a:pt x="562195" y="1516833"/>
                  <a:pt x="602835" y="1174779"/>
                  <a:pt x="563888" y="1020686"/>
                </a:cubicBezTo>
                <a:cubicBezTo>
                  <a:pt x="524941" y="866593"/>
                  <a:pt x="497848" y="861513"/>
                  <a:pt x="411488" y="756526"/>
                </a:cubicBezTo>
                <a:cubicBezTo>
                  <a:pt x="325128" y="651539"/>
                  <a:pt x="101608" y="500833"/>
                  <a:pt x="45728" y="390766"/>
                </a:cubicBezTo>
                <a:cubicBezTo>
                  <a:pt x="-10152" y="280699"/>
                  <a:pt x="-23699" y="148619"/>
                  <a:pt x="55888" y="85966"/>
                </a:cubicBezTo>
                <a:close/>
              </a:path>
            </a:pathLst>
          </a:custGeom>
          <a:solidFill>
            <a:srgbClr val="FFC000">
              <a:alpha val="55000"/>
            </a:srgbClr>
          </a:solidFill>
          <a:ln w="19050">
            <a:solidFill>
              <a:schemeClr val="tx1">
                <a:alpha val="5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Freeform 5"/>
          <p:cNvSpPr/>
          <p:nvPr/>
        </p:nvSpPr>
        <p:spPr bwMode="auto">
          <a:xfrm>
            <a:off x="8625523" y="1883096"/>
            <a:ext cx="2285971" cy="2976226"/>
          </a:xfrm>
          <a:custGeom>
            <a:avLst/>
            <a:gdLst>
              <a:gd name="connsiteX0" fmla="*/ 173037 w 2285971"/>
              <a:gd name="connsiteY0" fmla="*/ 23049 h 2976226"/>
              <a:gd name="connsiteX1" fmla="*/ 731837 w 2285971"/>
              <a:gd name="connsiteY1" fmla="*/ 84009 h 2976226"/>
              <a:gd name="connsiteX2" fmla="*/ 1615757 w 2285971"/>
              <a:gd name="connsiteY2" fmla="*/ 561529 h 2976226"/>
              <a:gd name="connsiteX3" fmla="*/ 2265997 w 2285971"/>
              <a:gd name="connsiteY3" fmla="*/ 1689289 h 2976226"/>
              <a:gd name="connsiteX4" fmla="*/ 2052637 w 2285971"/>
              <a:gd name="connsiteY4" fmla="*/ 2898329 h 2976226"/>
              <a:gd name="connsiteX5" fmla="*/ 1382077 w 2285971"/>
              <a:gd name="connsiteY5" fmla="*/ 2766249 h 2976226"/>
              <a:gd name="connsiteX6" fmla="*/ 1463357 w 2285971"/>
              <a:gd name="connsiteY6" fmla="*/ 2034729 h 2976226"/>
              <a:gd name="connsiteX7" fmla="*/ 1229677 w 2285971"/>
              <a:gd name="connsiteY7" fmla="*/ 1232089 h 2976226"/>
              <a:gd name="connsiteX8" fmla="*/ 203517 w 2285971"/>
              <a:gd name="connsiteY8" fmla="*/ 978089 h 2976226"/>
              <a:gd name="connsiteX9" fmla="*/ 317 w 2285971"/>
              <a:gd name="connsiteY9" fmla="*/ 338009 h 2976226"/>
              <a:gd name="connsiteX10" fmla="*/ 173037 w 2285971"/>
              <a:gd name="connsiteY10" fmla="*/ 23049 h 297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5971" h="2976226">
                <a:moveTo>
                  <a:pt x="173037" y="23049"/>
                </a:moveTo>
                <a:cubicBezTo>
                  <a:pt x="294957" y="-19284"/>
                  <a:pt x="491384" y="-5738"/>
                  <a:pt x="731837" y="84009"/>
                </a:cubicBezTo>
                <a:cubicBezTo>
                  <a:pt x="972290" y="173756"/>
                  <a:pt x="1360064" y="293982"/>
                  <a:pt x="1615757" y="561529"/>
                </a:cubicBezTo>
                <a:cubicBezTo>
                  <a:pt x="1871450" y="829076"/>
                  <a:pt x="2193184" y="1299822"/>
                  <a:pt x="2265997" y="1689289"/>
                </a:cubicBezTo>
                <a:cubicBezTo>
                  <a:pt x="2338810" y="2078756"/>
                  <a:pt x="2199957" y="2718836"/>
                  <a:pt x="2052637" y="2898329"/>
                </a:cubicBezTo>
                <a:cubicBezTo>
                  <a:pt x="1905317" y="3077822"/>
                  <a:pt x="1480290" y="2910182"/>
                  <a:pt x="1382077" y="2766249"/>
                </a:cubicBezTo>
                <a:cubicBezTo>
                  <a:pt x="1283864" y="2622316"/>
                  <a:pt x="1488757" y="2290422"/>
                  <a:pt x="1463357" y="2034729"/>
                </a:cubicBezTo>
                <a:cubicBezTo>
                  <a:pt x="1437957" y="1779036"/>
                  <a:pt x="1439650" y="1408196"/>
                  <a:pt x="1229677" y="1232089"/>
                </a:cubicBezTo>
                <a:cubicBezTo>
                  <a:pt x="1019704" y="1055982"/>
                  <a:pt x="408410" y="1127102"/>
                  <a:pt x="203517" y="978089"/>
                </a:cubicBezTo>
                <a:cubicBezTo>
                  <a:pt x="-1376" y="829076"/>
                  <a:pt x="5397" y="495489"/>
                  <a:pt x="317" y="338009"/>
                </a:cubicBezTo>
                <a:cubicBezTo>
                  <a:pt x="-4763" y="180529"/>
                  <a:pt x="51117" y="65382"/>
                  <a:pt x="173037" y="23049"/>
                </a:cubicBezTo>
                <a:close/>
              </a:path>
            </a:pathLst>
          </a:custGeom>
          <a:solidFill>
            <a:srgbClr val="92D050">
              <a:alpha val="55000"/>
            </a:srgbClr>
          </a:solidFill>
          <a:ln w="19050">
            <a:solidFill>
              <a:schemeClr val="tx1">
                <a:alpha val="5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5329" y="2529558"/>
            <a:ext cx="545413" cy="5334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5078" y="2493687"/>
            <a:ext cx="418078" cy="41807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3640" y="3239191"/>
            <a:ext cx="547107" cy="52545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426" y="3149417"/>
            <a:ext cx="410226" cy="410226"/>
          </a:xfrm>
          <a:prstGeom prst="rect">
            <a:avLst/>
          </a:prstGeom>
        </p:spPr>
      </p:pic>
      <p:cxnSp>
        <p:nvCxnSpPr>
          <p:cNvPr id="11" name="Straight Connector 10"/>
          <p:cNvCxnSpPr>
            <a:stCxn id="25" idx="0"/>
            <a:endCxn id="24" idx="2"/>
          </p:cNvCxnSpPr>
          <p:nvPr/>
        </p:nvCxnSpPr>
        <p:spPr>
          <a:xfrm flipH="1" flipV="1">
            <a:off x="3162395" y="4043324"/>
            <a:ext cx="896535" cy="401122"/>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0" idx="3"/>
            <a:endCxn id="9" idx="1"/>
          </p:cNvCxnSpPr>
          <p:nvPr/>
        </p:nvCxnSpPr>
        <p:spPr>
          <a:xfrm>
            <a:off x="8792652" y="3354530"/>
            <a:ext cx="1440988" cy="147386"/>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20" idx="3"/>
            <a:endCxn id="9" idx="1"/>
          </p:cNvCxnSpPr>
          <p:nvPr/>
        </p:nvCxnSpPr>
        <p:spPr>
          <a:xfrm flipV="1">
            <a:off x="9495473" y="3501916"/>
            <a:ext cx="738167" cy="1137226"/>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20" idx="3"/>
            <a:endCxn id="21" idx="1"/>
          </p:cNvCxnSpPr>
          <p:nvPr/>
        </p:nvCxnSpPr>
        <p:spPr>
          <a:xfrm flipV="1">
            <a:off x="9495473" y="4345030"/>
            <a:ext cx="623834" cy="294112"/>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9" idx="3"/>
            <a:endCxn id="21" idx="1"/>
          </p:cNvCxnSpPr>
          <p:nvPr/>
        </p:nvCxnSpPr>
        <p:spPr>
          <a:xfrm>
            <a:off x="9441543" y="3947590"/>
            <a:ext cx="677764" cy="39744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9" idx="3"/>
            <a:endCxn id="8" idx="1"/>
          </p:cNvCxnSpPr>
          <p:nvPr/>
        </p:nvCxnSpPr>
        <p:spPr>
          <a:xfrm flipV="1">
            <a:off x="9441543" y="2702726"/>
            <a:ext cx="383535" cy="1244864"/>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81095" y="2007906"/>
            <a:ext cx="453149" cy="752115"/>
          </a:xfrm>
          <a:prstGeom prst="rect">
            <a:avLst/>
          </a:prstGeom>
        </p:spPr>
      </p:pic>
      <p:cxnSp>
        <p:nvCxnSpPr>
          <p:cNvPr id="18" name="Straight Connector 17"/>
          <p:cNvCxnSpPr>
            <a:stCxn id="17" idx="2"/>
            <a:endCxn id="19" idx="3"/>
          </p:cNvCxnSpPr>
          <p:nvPr/>
        </p:nvCxnSpPr>
        <p:spPr>
          <a:xfrm>
            <a:off x="9107670" y="2760021"/>
            <a:ext cx="333873" cy="1187569"/>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58847" y="3627576"/>
            <a:ext cx="682696" cy="640027"/>
          </a:xfrm>
          <a:prstGeom prst="rect">
            <a:avLst/>
          </a:prstGeom>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92019" y="4441038"/>
            <a:ext cx="603454" cy="396207"/>
          </a:xfrm>
          <a:prstGeom prst="rect">
            <a:avLst/>
          </a:prstGeom>
        </p:spPr>
      </p:pic>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19307" y="4092067"/>
            <a:ext cx="499831" cy="505926"/>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3623" y="3221422"/>
            <a:ext cx="545413" cy="533400"/>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7037" y="3275439"/>
            <a:ext cx="545413" cy="533400"/>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9688" y="3509924"/>
            <a:ext cx="545413" cy="533400"/>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6223" y="4444446"/>
            <a:ext cx="545413" cy="533400"/>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5522" y="4375850"/>
            <a:ext cx="545413" cy="533400"/>
          </a:xfrm>
          <a:prstGeom prst="rect">
            <a:avLst/>
          </a:prstGeom>
        </p:spPr>
      </p:pic>
      <p:cxnSp>
        <p:nvCxnSpPr>
          <p:cNvPr id="27" name="Straight Connector 26"/>
          <p:cNvCxnSpPr>
            <a:stCxn id="7" idx="2"/>
            <a:endCxn id="24" idx="0"/>
          </p:cNvCxnSpPr>
          <p:nvPr/>
        </p:nvCxnSpPr>
        <p:spPr>
          <a:xfrm flipH="1">
            <a:off x="3162395" y="3062958"/>
            <a:ext cx="245641" cy="446966"/>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3" idx="1"/>
            <a:endCxn id="24" idx="3"/>
          </p:cNvCxnSpPr>
          <p:nvPr/>
        </p:nvCxnSpPr>
        <p:spPr>
          <a:xfrm flipH="1">
            <a:off x="3435101" y="3542139"/>
            <a:ext cx="801936" cy="234485"/>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8" idx="1"/>
            <a:endCxn id="10" idx="3"/>
          </p:cNvCxnSpPr>
          <p:nvPr/>
        </p:nvCxnSpPr>
        <p:spPr>
          <a:xfrm flipH="1">
            <a:off x="8792652" y="2702726"/>
            <a:ext cx="1032426" cy="651804"/>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4" idx="2"/>
            <a:endCxn id="26" idx="0"/>
          </p:cNvCxnSpPr>
          <p:nvPr/>
        </p:nvCxnSpPr>
        <p:spPr>
          <a:xfrm flipH="1">
            <a:off x="2798229" y="4043324"/>
            <a:ext cx="364166" cy="332526"/>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4" idx="1"/>
            <a:endCxn id="22" idx="3"/>
          </p:cNvCxnSpPr>
          <p:nvPr/>
        </p:nvCxnSpPr>
        <p:spPr>
          <a:xfrm flipH="1" flipV="1">
            <a:off x="2579036" y="3488122"/>
            <a:ext cx="310652" cy="288502"/>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3" idx="2"/>
            <a:endCxn id="25" idx="0"/>
          </p:cNvCxnSpPr>
          <p:nvPr/>
        </p:nvCxnSpPr>
        <p:spPr>
          <a:xfrm flipH="1">
            <a:off x="4058930" y="3808839"/>
            <a:ext cx="450814" cy="635607"/>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7" idx="2"/>
            <a:endCxn id="22" idx="3"/>
          </p:cNvCxnSpPr>
          <p:nvPr/>
        </p:nvCxnSpPr>
        <p:spPr>
          <a:xfrm flipH="1">
            <a:off x="2579036" y="3062958"/>
            <a:ext cx="829000" cy="425164"/>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5" idx="1"/>
            <a:endCxn id="26" idx="3"/>
          </p:cNvCxnSpPr>
          <p:nvPr/>
        </p:nvCxnSpPr>
        <p:spPr>
          <a:xfrm flipH="1" flipV="1">
            <a:off x="3070935" y="4642550"/>
            <a:ext cx="715288" cy="68596"/>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632038" y="5073294"/>
            <a:ext cx="3306354" cy="1037207"/>
          </a:xfrm>
          <a:prstGeom prst="rect">
            <a:avLst/>
          </a:prstGeom>
          <a:noFill/>
        </p:spPr>
        <p:txBody>
          <a:bodyPr wrap="none" lIns="182880" tIns="146304" rIns="182880" bIns="146304" rtlCol="0">
            <a:spAutoFit/>
          </a:bodyPr>
          <a:lstStyle/>
          <a:p>
            <a:pPr algn="ctr">
              <a:lnSpc>
                <a:spcPct val="90000"/>
              </a:lnSpc>
              <a:spcAft>
                <a:spcPts val="600"/>
              </a:spcAft>
            </a:pPr>
            <a:r>
              <a:rPr lang="en-US" sz="2400" dirty="0">
                <a:gradFill>
                  <a:gsLst>
                    <a:gs pos="2917">
                      <a:schemeClr val="tx1"/>
                    </a:gs>
                    <a:gs pos="30000">
                      <a:schemeClr val="tx1"/>
                    </a:gs>
                  </a:gsLst>
                  <a:lin ang="5400000" scaled="0"/>
                </a:gradFill>
              </a:rPr>
              <a:t>PageRank </a:t>
            </a:r>
          </a:p>
          <a:p>
            <a:pPr algn="ctr">
              <a:lnSpc>
                <a:spcPct val="90000"/>
              </a:lnSpc>
              <a:spcAft>
                <a:spcPts val="600"/>
              </a:spcAft>
            </a:pPr>
            <a:r>
              <a:rPr lang="en-US" sz="2400" dirty="0">
                <a:gradFill>
                  <a:gsLst>
                    <a:gs pos="2917">
                      <a:schemeClr val="tx1"/>
                    </a:gs>
                    <a:gs pos="30000">
                      <a:schemeClr val="tx1"/>
                    </a:gs>
                  </a:gsLst>
                  <a:lin ang="5400000" scaled="0"/>
                </a:gradFill>
              </a:rPr>
              <a:t>for </a:t>
            </a:r>
            <a:r>
              <a:rPr lang="en-US" sz="2400" dirty="0" err="1">
                <a:gradFill>
                  <a:gsLst>
                    <a:gs pos="2917">
                      <a:schemeClr val="tx1"/>
                    </a:gs>
                    <a:gs pos="30000">
                      <a:schemeClr val="tx1"/>
                    </a:gs>
                  </a:gsLst>
                  <a:lin ang="5400000" scaled="0"/>
                </a:gradFill>
              </a:rPr>
              <a:t>WebPage</a:t>
            </a:r>
            <a:r>
              <a:rPr lang="en-US" sz="2400" dirty="0">
                <a:gradFill>
                  <a:gsLst>
                    <a:gs pos="2917">
                      <a:schemeClr val="tx1"/>
                    </a:gs>
                    <a:gs pos="30000">
                      <a:schemeClr val="tx1"/>
                    </a:gs>
                  </a:gsLst>
                  <a:lin ang="5400000" scaled="0"/>
                </a:gradFill>
              </a:rPr>
              <a:t> Ranking</a:t>
            </a:r>
          </a:p>
        </p:txBody>
      </p:sp>
      <p:sp>
        <p:nvSpPr>
          <p:cNvPr id="36" name="TextBox 35"/>
          <p:cNvSpPr txBox="1"/>
          <p:nvPr/>
        </p:nvSpPr>
        <p:spPr>
          <a:xfrm>
            <a:off x="7638626" y="5073294"/>
            <a:ext cx="3749040" cy="1037207"/>
          </a:xfrm>
          <a:prstGeom prst="rect">
            <a:avLst/>
          </a:prstGeom>
          <a:noFill/>
        </p:spPr>
        <p:txBody>
          <a:bodyPr wrap="none" lIns="182880" tIns="146304" rIns="182880" bIns="146304" rtlCol="0">
            <a:spAutoFit/>
          </a:bodyPr>
          <a:lstStyle/>
          <a:p>
            <a:pPr algn="ctr">
              <a:lnSpc>
                <a:spcPct val="90000"/>
              </a:lnSpc>
              <a:spcAft>
                <a:spcPts val="600"/>
              </a:spcAft>
            </a:pPr>
            <a:r>
              <a:rPr lang="en-US" altLang="zh-CN" sz="2400" dirty="0">
                <a:gradFill>
                  <a:gsLst>
                    <a:gs pos="2917">
                      <a:schemeClr val="tx1"/>
                    </a:gs>
                    <a:gs pos="30000">
                      <a:schemeClr val="tx1"/>
                    </a:gs>
                  </a:gsLst>
                  <a:lin ang="5400000" scaled="0"/>
                </a:gradFill>
              </a:rPr>
              <a:t>Matrix Factorization(MF) </a:t>
            </a:r>
          </a:p>
          <a:p>
            <a:pPr algn="ctr">
              <a:lnSpc>
                <a:spcPct val="90000"/>
              </a:lnSpc>
              <a:spcAft>
                <a:spcPts val="600"/>
              </a:spcAft>
            </a:pPr>
            <a:r>
              <a:rPr lang="en-US" altLang="zh-CN" sz="2400" dirty="0">
                <a:gradFill>
                  <a:gsLst>
                    <a:gs pos="2917">
                      <a:schemeClr val="tx1"/>
                    </a:gs>
                    <a:gs pos="30000">
                      <a:schemeClr val="tx1"/>
                    </a:gs>
                  </a:gsLst>
                  <a:lin ang="5400000" scaled="0"/>
                </a:gradFill>
              </a:rPr>
              <a:t>for Recommendation</a:t>
            </a:r>
            <a:endParaRPr lang="en-US" sz="2400" dirty="0">
              <a:gradFill>
                <a:gsLst>
                  <a:gs pos="2917">
                    <a:schemeClr val="tx1"/>
                  </a:gs>
                  <a:gs pos="30000">
                    <a:schemeClr val="tx1"/>
                  </a:gs>
                </a:gsLst>
                <a:lin ang="5400000" scaled="0"/>
              </a:gradFill>
            </a:endParaRPr>
          </a:p>
        </p:txBody>
      </p:sp>
      <p:cxnSp>
        <p:nvCxnSpPr>
          <p:cNvPr id="37" name="Straight Arrow Connector 36"/>
          <p:cNvCxnSpPr/>
          <p:nvPr/>
        </p:nvCxnSpPr>
        <p:spPr>
          <a:xfrm>
            <a:off x="1632038" y="2659062"/>
            <a:ext cx="0" cy="2178183"/>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8" name="Freeform 37"/>
          <p:cNvSpPr/>
          <p:nvPr/>
        </p:nvSpPr>
        <p:spPr bwMode="auto">
          <a:xfrm>
            <a:off x="7670800" y="3190240"/>
            <a:ext cx="802283" cy="1808480"/>
          </a:xfrm>
          <a:custGeom>
            <a:avLst/>
            <a:gdLst>
              <a:gd name="connsiteX0" fmla="*/ 0 w 802283"/>
              <a:gd name="connsiteY0" fmla="*/ 0 h 1808480"/>
              <a:gd name="connsiteX1" fmla="*/ 690880 w 802283"/>
              <a:gd name="connsiteY1" fmla="*/ 914400 h 1808480"/>
              <a:gd name="connsiteX2" fmla="*/ 792480 w 802283"/>
              <a:gd name="connsiteY2" fmla="*/ 1808480 h 1808480"/>
            </a:gdLst>
            <a:ahLst/>
            <a:cxnLst>
              <a:cxn ang="0">
                <a:pos x="connsiteX0" y="connsiteY0"/>
              </a:cxn>
              <a:cxn ang="0">
                <a:pos x="connsiteX1" y="connsiteY1"/>
              </a:cxn>
              <a:cxn ang="0">
                <a:pos x="connsiteX2" y="connsiteY2"/>
              </a:cxn>
            </a:cxnLst>
            <a:rect l="l" t="t" r="r" b="b"/>
            <a:pathLst>
              <a:path w="802283" h="1808480">
                <a:moveTo>
                  <a:pt x="0" y="0"/>
                </a:moveTo>
                <a:cubicBezTo>
                  <a:pt x="279400" y="306493"/>
                  <a:pt x="558800" y="612987"/>
                  <a:pt x="690880" y="914400"/>
                </a:cubicBezTo>
                <a:cubicBezTo>
                  <a:pt x="822960" y="1215813"/>
                  <a:pt x="807720" y="1512146"/>
                  <a:pt x="792480" y="1808480"/>
                </a:cubicBezTo>
              </a:path>
            </a:pathLst>
          </a:custGeom>
          <a:noFill/>
          <a:ln w="25400">
            <a:solidFill>
              <a:schemeClr val="tx1"/>
            </a:solidFill>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39" name="Straight Connector 38"/>
          <p:cNvCxnSpPr>
            <a:stCxn id="17" idx="2"/>
            <a:endCxn id="10" idx="3"/>
          </p:cNvCxnSpPr>
          <p:nvPr/>
        </p:nvCxnSpPr>
        <p:spPr>
          <a:xfrm flipH="1">
            <a:off x="8792652" y="2760021"/>
            <a:ext cx="315018" cy="594509"/>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0" name="Freeform 39"/>
          <p:cNvSpPr/>
          <p:nvPr/>
        </p:nvSpPr>
        <p:spPr bwMode="auto">
          <a:xfrm>
            <a:off x="8078733" y="1834319"/>
            <a:ext cx="1551007" cy="1902431"/>
          </a:xfrm>
          <a:custGeom>
            <a:avLst/>
            <a:gdLst>
              <a:gd name="connsiteX0" fmla="*/ 215413 w 1551007"/>
              <a:gd name="connsiteY0" fmla="*/ 876608 h 1902431"/>
              <a:gd name="connsiteX1" fmla="*/ 871629 w 1551007"/>
              <a:gd name="connsiteY1" fmla="*/ 48269 h 1902431"/>
              <a:gd name="connsiteX2" fmla="*/ 1549361 w 1551007"/>
              <a:gd name="connsiteY2" fmla="*/ 231149 h 1902431"/>
              <a:gd name="connsiteX3" fmla="*/ 1043752 w 1551007"/>
              <a:gd name="connsiteY3" fmla="*/ 1328429 h 1902431"/>
              <a:gd name="connsiteX4" fmla="*/ 462839 w 1551007"/>
              <a:gd name="connsiteY4" fmla="*/ 1898585 h 1902431"/>
              <a:gd name="connsiteX5" fmla="*/ 11018 w 1551007"/>
              <a:gd name="connsiteY5" fmla="*/ 1543582 h 1902431"/>
              <a:gd name="connsiteX6" fmla="*/ 215413 w 1551007"/>
              <a:gd name="connsiteY6" fmla="*/ 876608 h 190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1007" h="1902431">
                <a:moveTo>
                  <a:pt x="215413" y="876608"/>
                </a:moveTo>
                <a:cubicBezTo>
                  <a:pt x="358848" y="627389"/>
                  <a:pt x="649304" y="155845"/>
                  <a:pt x="871629" y="48269"/>
                </a:cubicBezTo>
                <a:cubicBezTo>
                  <a:pt x="1093954" y="-59307"/>
                  <a:pt x="1520674" y="17789"/>
                  <a:pt x="1549361" y="231149"/>
                </a:cubicBezTo>
                <a:cubicBezTo>
                  <a:pt x="1578048" y="444509"/>
                  <a:pt x="1224839" y="1050523"/>
                  <a:pt x="1043752" y="1328429"/>
                </a:cubicBezTo>
                <a:cubicBezTo>
                  <a:pt x="862665" y="1606335"/>
                  <a:pt x="634961" y="1862726"/>
                  <a:pt x="462839" y="1898585"/>
                </a:cubicBezTo>
                <a:cubicBezTo>
                  <a:pt x="290717" y="1934444"/>
                  <a:pt x="57634" y="1712118"/>
                  <a:pt x="11018" y="1543582"/>
                </a:cubicBezTo>
                <a:cubicBezTo>
                  <a:pt x="-35598" y="1375046"/>
                  <a:pt x="71978" y="1125827"/>
                  <a:pt x="215413" y="876608"/>
                </a:cubicBezTo>
                <a:close/>
              </a:path>
            </a:pathLst>
          </a:custGeom>
          <a:noFill/>
          <a:ln w="38100">
            <a:solidFill>
              <a:schemeClr val="accent1">
                <a:alpha val="3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1" name="Freeform 40"/>
          <p:cNvSpPr/>
          <p:nvPr/>
        </p:nvSpPr>
        <p:spPr bwMode="auto">
          <a:xfrm>
            <a:off x="8591770" y="2362105"/>
            <a:ext cx="2393492" cy="2037316"/>
          </a:xfrm>
          <a:custGeom>
            <a:avLst/>
            <a:gdLst>
              <a:gd name="connsiteX0" fmla="*/ 121924 w 2393492"/>
              <a:gd name="connsiteY0" fmla="*/ 1360041 h 2037316"/>
              <a:gd name="connsiteX1" fmla="*/ 1326781 w 2393492"/>
              <a:gd name="connsiteY1" fmla="*/ 101396 h 2037316"/>
              <a:gd name="connsiteX2" fmla="*/ 1939966 w 2393492"/>
              <a:gd name="connsiteY2" fmla="*/ 219730 h 2037316"/>
              <a:gd name="connsiteX3" fmla="*/ 2370272 w 2393492"/>
              <a:gd name="connsiteY3" fmla="*/ 1360041 h 2037316"/>
              <a:gd name="connsiteX4" fmla="*/ 1219204 w 2393492"/>
              <a:gd name="connsiteY4" fmla="*/ 1639740 h 2037316"/>
              <a:gd name="connsiteX5" fmla="*/ 509199 w 2393492"/>
              <a:gd name="connsiteY5" fmla="*/ 2027015 h 2037316"/>
              <a:gd name="connsiteX6" fmla="*/ 89651 w 2393492"/>
              <a:gd name="connsiteY6" fmla="*/ 1876408 h 2037316"/>
              <a:gd name="connsiteX7" fmla="*/ 121924 w 2393492"/>
              <a:gd name="connsiteY7" fmla="*/ 1360041 h 2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3492" h="2037316">
                <a:moveTo>
                  <a:pt x="121924" y="1360041"/>
                </a:moveTo>
                <a:cubicBezTo>
                  <a:pt x="328112" y="1064206"/>
                  <a:pt x="1023774" y="291448"/>
                  <a:pt x="1326781" y="101396"/>
                </a:cubicBezTo>
                <a:cubicBezTo>
                  <a:pt x="1629788" y="-88656"/>
                  <a:pt x="1766051" y="9956"/>
                  <a:pt x="1939966" y="219730"/>
                </a:cubicBezTo>
                <a:cubicBezTo>
                  <a:pt x="2113881" y="429504"/>
                  <a:pt x="2490399" y="1123373"/>
                  <a:pt x="2370272" y="1360041"/>
                </a:cubicBezTo>
                <a:cubicBezTo>
                  <a:pt x="2250145" y="1596709"/>
                  <a:pt x="1529383" y="1528578"/>
                  <a:pt x="1219204" y="1639740"/>
                </a:cubicBezTo>
                <a:cubicBezTo>
                  <a:pt x="909025" y="1750902"/>
                  <a:pt x="697458" y="1987570"/>
                  <a:pt x="509199" y="2027015"/>
                </a:cubicBezTo>
                <a:cubicBezTo>
                  <a:pt x="320940" y="2066460"/>
                  <a:pt x="161369" y="1987570"/>
                  <a:pt x="89651" y="1876408"/>
                </a:cubicBezTo>
                <a:cubicBezTo>
                  <a:pt x="17933" y="1765246"/>
                  <a:pt x="-84264" y="1655876"/>
                  <a:pt x="121924" y="1360041"/>
                </a:cubicBezTo>
                <a:close/>
              </a:path>
            </a:pathLst>
          </a:custGeom>
          <a:noFill/>
          <a:ln w="38100">
            <a:solidFill>
              <a:schemeClr val="accent1">
                <a:alpha val="3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2" name="Freeform 41"/>
          <p:cNvSpPr/>
          <p:nvPr/>
        </p:nvSpPr>
        <p:spPr bwMode="auto">
          <a:xfrm>
            <a:off x="8706449" y="4030662"/>
            <a:ext cx="2218909" cy="1012278"/>
          </a:xfrm>
          <a:custGeom>
            <a:avLst/>
            <a:gdLst>
              <a:gd name="connsiteX0" fmla="*/ 835584 w 2218909"/>
              <a:gd name="connsiteY0" fmla="*/ 235659 h 1012278"/>
              <a:gd name="connsiteX1" fmla="*/ 1825287 w 2218909"/>
              <a:gd name="connsiteY1" fmla="*/ 9748 h 1012278"/>
              <a:gd name="connsiteX2" fmla="*/ 2137259 w 2218909"/>
              <a:gd name="connsiteY2" fmla="*/ 579904 h 1012278"/>
              <a:gd name="connsiteX3" fmla="*/ 405278 w 2218909"/>
              <a:gd name="connsiteY3" fmla="*/ 1010210 h 1012278"/>
              <a:gd name="connsiteX4" fmla="*/ 7245 w 2218909"/>
              <a:gd name="connsiteY4" fmla="*/ 730511 h 1012278"/>
              <a:gd name="connsiteX5" fmla="*/ 200883 w 2218909"/>
              <a:gd name="connsiteY5" fmla="*/ 440054 h 1012278"/>
              <a:gd name="connsiteX6" fmla="*/ 835584 w 2218909"/>
              <a:gd name="connsiteY6" fmla="*/ 235659 h 101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8909" h="1012278">
                <a:moveTo>
                  <a:pt x="835584" y="235659"/>
                </a:moveTo>
                <a:cubicBezTo>
                  <a:pt x="1106318" y="163941"/>
                  <a:pt x="1608341" y="-47626"/>
                  <a:pt x="1825287" y="9748"/>
                </a:cubicBezTo>
                <a:cubicBezTo>
                  <a:pt x="2042233" y="67122"/>
                  <a:pt x="2373927" y="413160"/>
                  <a:pt x="2137259" y="579904"/>
                </a:cubicBezTo>
                <a:cubicBezTo>
                  <a:pt x="1900591" y="746648"/>
                  <a:pt x="760280" y="985109"/>
                  <a:pt x="405278" y="1010210"/>
                </a:cubicBezTo>
                <a:cubicBezTo>
                  <a:pt x="50276" y="1035311"/>
                  <a:pt x="41311" y="825537"/>
                  <a:pt x="7245" y="730511"/>
                </a:cubicBezTo>
                <a:cubicBezTo>
                  <a:pt x="-26821" y="635485"/>
                  <a:pt x="62827" y="522529"/>
                  <a:pt x="200883" y="440054"/>
                </a:cubicBezTo>
                <a:cubicBezTo>
                  <a:pt x="338939" y="357579"/>
                  <a:pt x="564850" y="307377"/>
                  <a:pt x="835584" y="235659"/>
                </a:cubicBezTo>
                <a:close/>
              </a:path>
            </a:pathLst>
          </a:custGeom>
          <a:noFill/>
          <a:ln w="38100">
            <a:solidFill>
              <a:schemeClr val="accent1">
                <a:alpha val="3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p:nvSpPr>
        <p:spPr bwMode="auto">
          <a:xfrm>
            <a:off x="1570037" y="5127310"/>
            <a:ext cx="3657600" cy="122551"/>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4" name="Rectangle 43"/>
          <p:cNvSpPr/>
          <p:nvPr/>
        </p:nvSpPr>
        <p:spPr bwMode="auto">
          <a:xfrm rot="18481929">
            <a:off x="7962570" y="2967428"/>
            <a:ext cx="2567911" cy="133912"/>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5" name="Rectangle 44"/>
          <p:cNvSpPr/>
          <p:nvPr/>
        </p:nvSpPr>
        <p:spPr bwMode="auto">
          <a:xfrm rot="20595860">
            <a:off x="8496470" y="4083325"/>
            <a:ext cx="2567911" cy="133912"/>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6" name="Rectangle 45"/>
          <p:cNvSpPr/>
          <p:nvPr/>
        </p:nvSpPr>
        <p:spPr bwMode="auto">
          <a:xfrm rot="21020691">
            <a:off x="8523434" y="4850770"/>
            <a:ext cx="2567911" cy="133912"/>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7" name="Rounded Rectangular Callout 46"/>
          <p:cNvSpPr/>
          <p:nvPr/>
        </p:nvSpPr>
        <p:spPr bwMode="auto">
          <a:xfrm>
            <a:off x="5446275" y="5508675"/>
            <a:ext cx="1541508" cy="462684"/>
          </a:xfrm>
          <a:prstGeom prst="wedgeRoundRectCallout">
            <a:avLst>
              <a:gd name="adj1" fmla="val -65886"/>
              <a:gd name="adj2" fmla="val -114599"/>
              <a:gd name="adj3" fmla="val 16667"/>
            </a:avLst>
          </a:prstGeom>
          <a:solidFill>
            <a:schemeClr val="bg1"/>
          </a:solidFill>
          <a:ln w="254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8" name="TextBox 47"/>
          <p:cNvSpPr txBox="1"/>
          <p:nvPr/>
        </p:nvSpPr>
        <p:spPr>
          <a:xfrm>
            <a:off x="5456237" y="5478462"/>
            <a:ext cx="1607745" cy="517065"/>
          </a:xfrm>
          <a:prstGeom prst="rect">
            <a:avLst/>
          </a:prstGeom>
          <a:noFill/>
        </p:spPr>
        <p:txBody>
          <a:bodyPr wrap="square" lIns="182880" tIns="146304" rIns="182880" bIns="146304" rtlCol="0">
            <a:spAutoFit/>
          </a:bodyPr>
          <a:lstStyle/>
          <a:p>
            <a:pPr algn="ctr">
              <a:lnSpc>
                <a:spcPct val="90000"/>
              </a:lnSpc>
              <a:spcAft>
                <a:spcPts val="600"/>
              </a:spcAft>
            </a:pPr>
            <a:r>
              <a:rPr lang="en-US" altLang="zh-CN" sz="1600" b="1" dirty="0">
                <a:gradFill>
                  <a:gsLst>
                    <a:gs pos="2917">
                      <a:schemeClr val="tx1"/>
                    </a:gs>
                    <a:gs pos="30000">
                      <a:schemeClr val="tx1"/>
                    </a:gs>
                  </a:gsLst>
                  <a:lin ang="5400000" scaled="0"/>
                </a:gradFill>
              </a:rPr>
              <a:t>Hard Barrier</a:t>
            </a:r>
            <a:endParaRPr lang="en-US" sz="1600" b="1"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828577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500"/>
                                        <p:tgtEl>
                                          <p:spTgt spid="3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47"/>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500"/>
                            </p:stCondLst>
                            <p:childTnLst>
                              <p:par>
                                <p:cTn id="23" presetID="1" presetClass="entr" presetSubtype="0" fill="hold" grpId="0" nodeType="afterEffect">
                                  <p:stCondLst>
                                    <p:cond delay="500"/>
                                  </p:stCondLst>
                                  <p:childTnLst>
                                    <p:set>
                                      <p:cBhvr>
                                        <p:cTn id="24" dur="1" fill="hold">
                                          <p:stCondLst>
                                            <p:cond delay="0"/>
                                          </p:stCondLst>
                                        </p:cTn>
                                        <p:tgtEl>
                                          <p:spTgt spid="44"/>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500"/>
                                  </p:stCondLst>
                                  <p:childTnLst>
                                    <p:set>
                                      <p:cBhvr>
                                        <p:cTn id="27" dur="1" fill="hold">
                                          <p:stCondLst>
                                            <p:cond delay="0"/>
                                          </p:stCondLst>
                                        </p:cTn>
                                        <p:tgtEl>
                                          <p:spTgt spid="45"/>
                                        </p:tgtEl>
                                        <p:attrNameLst>
                                          <p:attrName>style.visibility</p:attrName>
                                        </p:attrNameLst>
                                      </p:cBhvr>
                                      <p:to>
                                        <p:strVal val="visible"/>
                                      </p:to>
                                    </p:set>
                                  </p:childTnLst>
                                </p:cTn>
                              </p:par>
                            </p:childTnLst>
                          </p:cTn>
                        </p:par>
                        <p:par>
                          <p:cTn id="28" fill="hold">
                            <p:stCondLst>
                              <p:cond delay="1500"/>
                            </p:stCondLst>
                            <p:childTnLst>
                              <p:par>
                                <p:cTn id="29" presetID="1" presetClass="entr" presetSubtype="0" fill="hold" grpId="0" nodeType="afterEffect">
                                  <p:stCondLst>
                                    <p:cond delay="50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3" grpId="0" animBg="1"/>
      <p:bldP spid="44" grpId="0" animBg="1"/>
      <p:bldP spid="45" grpId="0" animBg="1"/>
      <p:bldP spid="46" grpId="0" animBg="1"/>
      <p:bldP spid="47" grpId="0" animBg="1"/>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Gaps for ML on Graph Engine </a:t>
            </a:r>
          </a:p>
        </p:txBody>
      </p:sp>
      <p:sp>
        <p:nvSpPr>
          <p:cNvPr id="3" name="Text Placeholder 2"/>
          <p:cNvSpPr>
            <a:spLocks noGrp="1"/>
          </p:cNvSpPr>
          <p:nvPr>
            <p:ph type="body" sz="quarter" idx="10"/>
          </p:nvPr>
        </p:nvSpPr>
        <p:spPr>
          <a:xfrm>
            <a:off x="274638" y="1212850"/>
            <a:ext cx="11887200" cy="683264"/>
          </a:xfrm>
        </p:spPr>
        <p:txBody>
          <a:bodyPr/>
          <a:lstStyle/>
          <a:p>
            <a:r>
              <a:rPr lang="en-US" dirty="0"/>
              <a:t>3. Flexible consistency</a:t>
            </a:r>
          </a:p>
        </p:txBody>
      </p:sp>
      <p:sp>
        <p:nvSpPr>
          <p:cNvPr id="4" name="Freeform 3"/>
          <p:cNvSpPr/>
          <p:nvPr/>
        </p:nvSpPr>
        <p:spPr bwMode="auto">
          <a:xfrm>
            <a:off x="1859534" y="2346938"/>
            <a:ext cx="3277967" cy="2785031"/>
          </a:xfrm>
          <a:custGeom>
            <a:avLst/>
            <a:gdLst>
              <a:gd name="connsiteX0" fmla="*/ 540766 w 3277967"/>
              <a:gd name="connsiteY0" fmla="*/ 520953 h 2785031"/>
              <a:gd name="connsiteX1" fmla="*/ 1423993 w 3277967"/>
              <a:gd name="connsiteY1" fmla="*/ 1407 h 2785031"/>
              <a:gd name="connsiteX2" fmla="*/ 2359175 w 3277967"/>
              <a:gd name="connsiteY2" fmla="*/ 396262 h 2785031"/>
              <a:gd name="connsiteX3" fmla="*/ 3252793 w 3277967"/>
              <a:gd name="connsiteY3" fmla="*/ 1217144 h 2785031"/>
              <a:gd name="connsiteX4" fmla="*/ 2972239 w 3277967"/>
              <a:gd name="connsiteY4" fmla="*/ 2100371 h 2785031"/>
              <a:gd name="connsiteX5" fmla="*/ 2348784 w 3277967"/>
              <a:gd name="connsiteY5" fmla="*/ 2692653 h 2785031"/>
              <a:gd name="connsiteX6" fmla="*/ 613502 w 3277967"/>
              <a:gd name="connsiteY6" fmla="*/ 2619917 h 2785031"/>
              <a:gd name="connsiteX7" fmla="*/ 439 w 3277967"/>
              <a:gd name="connsiteY7" fmla="*/ 1154798 h 2785031"/>
              <a:gd name="connsiteX8" fmla="*/ 540766 w 3277967"/>
              <a:gd name="connsiteY8" fmla="*/ 520953 h 278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7967" h="2785031">
                <a:moveTo>
                  <a:pt x="540766" y="520953"/>
                </a:moveTo>
                <a:cubicBezTo>
                  <a:pt x="778025" y="328721"/>
                  <a:pt x="1120925" y="22189"/>
                  <a:pt x="1423993" y="1407"/>
                </a:cubicBezTo>
                <a:cubicBezTo>
                  <a:pt x="1727061" y="-19375"/>
                  <a:pt x="2054375" y="193639"/>
                  <a:pt x="2359175" y="396262"/>
                </a:cubicBezTo>
                <a:cubicBezTo>
                  <a:pt x="2663975" y="598885"/>
                  <a:pt x="3150616" y="933126"/>
                  <a:pt x="3252793" y="1217144"/>
                </a:cubicBezTo>
                <a:cubicBezTo>
                  <a:pt x="3354970" y="1501162"/>
                  <a:pt x="3122907" y="1854453"/>
                  <a:pt x="2972239" y="2100371"/>
                </a:cubicBezTo>
                <a:cubicBezTo>
                  <a:pt x="2821571" y="2346289"/>
                  <a:pt x="2741907" y="2606062"/>
                  <a:pt x="2348784" y="2692653"/>
                </a:cubicBezTo>
                <a:cubicBezTo>
                  <a:pt x="1955661" y="2779244"/>
                  <a:pt x="1004893" y="2876226"/>
                  <a:pt x="613502" y="2619917"/>
                </a:cubicBezTo>
                <a:cubicBezTo>
                  <a:pt x="222111" y="2363608"/>
                  <a:pt x="14293" y="1508089"/>
                  <a:pt x="439" y="1154798"/>
                </a:cubicBezTo>
                <a:cubicBezTo>
                  <a:pt x="-13415" y="801507"/>
                  <a:pt x="303507" y="713185"/>
                  <a:pt x="540766" y="520953"/>
                </a:cubicBezTo>
                <a:close/>
              </a:path>
            </a:pathLst>
          </a:custGeom>
          <a:noFill/>
          <a:ln w="38100">
            <a:solidFill>
              <a:schemeClr val="accent1">
                <a:alpha val="3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Freeform 4"/>
          <p:cNvSpPr/>
          <p:nvPr/>
        </p:nvSpPr>
        <p:spPr bwMode="auto">
          <a:xfrm>
            <a:off x="8173712" y="3049539"/>
            <a:ext cx="1477310" cy="2007565"/>
          </a:xfrm>
          <a:custGeom>
            <a:avLst/>
            <a:gdLst>
              <a:gd name="connsiteX0" fmla="*/ 55888 w 1477310"/>
              <a:gd name="connsiteY0" fmla="*/ 85966 h 2007565"/>
              <a:gd name="connsiteX1" fmla="*/ 523248 w 1477310"/>
              <a:gd name="connsiteY1" fmla="*/ 14846 h 2007565"/>
              <a:gd name="connsiteX2" fmla="*/ 929648 w 1477310"/>
              <a:gd name="connsiteY2" fmla="*/ 329806 h 2007565"/>
              <a:gd name="connsiteX3" fmla="*/ 1356368 w 1477310"/>
              <a:gd name="connsiteY3" fmla="*/ 705726 h 2007565"/>
              <a:gd name="connsiteX4" fmla="*/ 1346208 w 1477310"/>
              <a:gd name="connsiteY4" fmla="*/ 1203566 h 2007565"/>
              <a:gd name="connsiteX5" fmla="*/ 1468128 w 1477310"/>
              <a:gd name="connsiteY5" fmla="*/ 1772526 h 2007565"/>
              <a:gd name="connsiteX6" fmla="*/ 1061728 w 1477310"/>
              <a:gd name="connsiteY6" fmla="*/ 2006206 h 2007565"/>
              <a:gd name="connsiteX7" fmla="*/ 645168 w 1477310"/>
              <a:gd name="connsiteY7" fmla="*/ 1681086 h 2007565"/>
              <a:gd name="connsiteX8" fmla="*/ 563888 w 1477310"/>
              <a:gd name="connsiteY8" fmla="*/ 1020686 h 2007565"/>
              <a:gd name="connsiteX9" fmla="*/ 411488 w 1477310"/>
              <a:gd name="connsiteY9" fmla="*/ 756526 h 2007565"/>
              <a:gd name="connsiteX10" fmla="*/ 45728 w 1477310"/>
              <a:gd name="connsiteY10" fmla="*/ 390766 h 2007565"/>
              <a:gd name="connsiteX11" fmla="*/ 55888 w 1477310"/>
              <a:gd name="connsiteY11" fmla="*/ 85966 h 200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7310" h="2007565">
                <a:moveTo>
                  <a:pt x="55888" y="85966"/>
                </a:moveTo>
                <a:cubicBezTo>
                  <a:pt x="135475" y="23313"/>
                  <a:pt x="377621" y="-25794"/>
                  <a:pt x="523248" y="14846"/>
                </a:cubicBezTo>
                <a:cubicBezTo>
                  <a:pt x="668875" y="55486"/>
                  <a:pt x="790795" y="214659"/>
                  <a:pt x="929648" y="329806"/>
                </a:cubicBezTo>
                <a:cubicBezTo>
                  <a:pt x="1068501" y="444953"/>
                  <a:pt x="1286941" y="560099"/>
                  <a:pt x="1356368" y="705726"/>
                </a:cubicBezTo>
                <a:cubicBezTo>
                  <a:pt x="1425795" y="851353"/>
                  <a:pt x="1327581" y="1025766"/>
                  <a:pt x="1346208" y="1203566"/>
                </a:cubicBezTo>
                <a:cubicBezTo>
                  <a:pt x="1364835" y="1381366"/>
                  <a:pt x="1515541" y="1638753"/>
                  <a:pt x="1468128" y="1772526"/>
                </a:cubicBezTo>
                <a:cubicBezTo>
                  <a:pt x="1420715" y="1906299"/>
                  <a:pt x="1198888" y="2021446"/>
                  <a:pt x="1061728" y="2006206"/>
                </a:cubicBezTo>
                <a:cubicBezTo>
                  <a:pt x="924568" y="1990966"/>
                  <a:pt x="728141" y="1845339"/>
                  <a:pt x="645168" y="1681086"/>
                </a:cubicBezTo>
                <a:cubicBezTo>
                  <a:pt x="562195" y="1516833"/>
                  <a:pt x="602835" y="1174779"/>
                  <a:pt x="563888" y="1020686"/>
                </a:cubicBezTo>
                <a:cubicBezTo>
                  <a:pt x="524941" y="866593"/>
                  <a:pt x="497848" y="861513"/>
                  <a:pt x="411488" y="756526"/>
                </a:cubicBezTo>
                <a:cubicBezTo>
                  <a:pt x="325128" y="651539"/>
                  <a:pt x="101608" y="500833"/>
                  <a:pt x="45728" y="390766"/>
                </a:cubicBezTo>
                <a:cubicBezTo>
                  <a:pt x="-10152" y="280699"/>
                  <a:pt x="-23699" y="148619"/>
                  <a:pt x="55888" y="85966"/>
                </a:cubicBezTo>
                <a:close/>
              </a:path>
            </a:pathLst>
          </a:custGeom>
          <a:solidFill>
            <a:srgbClr val="FFC000">
              <a:alpha val="55000"/>
            </a:srgbClr>
          </a:solidFill>
          <a:ln w="19050">
            <a:solidFill>
              <a:schemeClr val="tx1">
                <a:alpha val="5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Freeform 5"/>
          <p:cNvSpPr/>
          <p:nvPr/>
        </p:nvSpPr>
        <p:spPr bwMode="auto">
          <a:xfrm>
            <a:off x="8625523" y="1883096"/>
            <a:ext cx="2285971" cy="2976226"/>
          </a:xfrm>
          <a:custGeom>
            <a:avLst/>
            <a:gdLst>
              <a:gd name="connsiteX0" fmla="*/ 173037 w 2285971"/>
              <a:gd name="connsiteY0" fmla="*/ 23049 h 2976226"/>
              <a:gd name="connsiteX1" fmla="*/ 731837 w 2285971"/>
              <a:gd name="connsiteY1" fmla="*/ 84009 h 2976226"/>
              <a:gd name="connsiteX2" fmla="*/ 1615757 w 2285971"/>
              <a:gd name="connsiteY2" fmla="*/ 561529 h 2976226"/>
              <a:gd name="connsiteX3" fmla="*/ 2265997 w 2285971"/>
              <a:gd name="connsiteY3" fmla="*/ 1689289 h 2976226"/>
              <a:gd name="connsiteX4" fmla="*/ 2052637 w 2285971"/>
              <a:gd name="connsiteY4" fmla="*/ 2898329 h 2976226"/>
              <a:gd name="connsiteX5" fmla="*/ 1382077 w 2285971"/>
              <a:gd name="connsiteY5" fmla="*/ 2766249 h 2976226"/>
              <a:gd name="connsiteX6" fmla="*/ 1463357 w 2285971"/>
              <a:gd name="connsiteY6" fmla="*/ 2034729 h 2976226"/>
              <a:gd name="connsiteX7" fmla="*/ 1229677 w 2285971"/>
              <a:gd name="connsiteY7" fmla="*/ 1232089 h 2976226"/>
              <a:gd name="connsiteX8" fmla="*/ 203517 w 2285971"/>
              <a:gd name="connsiteY8" fmla="*/ 978089 h 2976226"/>
              <a:gd name="connsiteX9" fmla="*/ 317 w 2285971"/>
              <a:gd name="connsiteY9" fmla="*/ 338009 h 2976226"/>
              <a:gd name="connsiteX10" fmla="*/ 173037 w 2285971"/>
              <a:gd name="connsiteY10" fmla="*/ 23049 h 297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5971" h="2976226">
                <a:moveTo>
                  <a:pt x="173037" y="23049"/>
                </a:moveTo>
                <a:cubicBezTo>
                  <a:pt x="294957" y="-19284"/>
                  <a:pt x="491384" y="-5738"/>
                  <a:pt x="731837" y="84009"/>
                </a:cubicBezTo>
                <a:cubicBezTo>
                  <a:pt x="972290" y="173756"/>
                  <a:pt x="1360064" y="293982"/>
                  <a:pt x="1615757" y="561529"/>
                </a:cubicBezTo>
                <a:cubicBezTo>
                  <a:pt x="1871450" y="829076"/>
                  <a:pt x="2193184" y="1299822"/>
                  <a:pt x="2265997" y="1689289"/>
                </a:cubicBezTo>
                <a:cubicBezTo>
                  <a:pt x="2338810" y="2078756"/>
                  <a:pt x="2199957" y="2718836"/>
                  <a:pt x="2052637" y="2898329"/>
                </a:cubicBezTo>
                <a:cubicBezTo>
                  <a:pt x="1905317" y="3077822"/>
                  <a:pt x="1480290" y="2910182"/>
                  <a:pt x="1382077" y="2766249"/>
                </a:cubicBezTo>
                <a:cubicBezTo>
                  <a:pt x="1283864" y="2622316"/>
                  <a:pt x="1488757" y="2290422"/>
                  <a:pt x="1463357" y="2034729"/>
                </a:cubicBezTo>
                <a:cubicBezTo>
                  <a:pt x="1437957" y="1779036"/>
                  <a:pt x="1439650" y="1408196"/>
                  <a:pt x="1229677" y="1232089"/>
                </a:cubicBezTo>
                <a:cubicBezTo>
                  <a:pt x="1019704" y="1055982"/>
                  <a:pt x="408410" y="1127102"/>
                  <a:pt x="203517" y="978089"/>
                </a:cubicBezTo>
                <a:cubicBezTo>
                  <a:pt x="-1376" y="829076"/>
                  <a:pt x="5397" y="495489"/>
                  <a:pt x="317" y="338009"/>
                </a:cubicBezTo>
                <a:cubicBezTo>
                  <a:pt x="-4763" y="180529"/>
                  <a:pt x="51117" y="65382"/>
                  <a:pt x="173037" y="23049"/>
                </a:cubicBezTo>
                <a:close/>
              </a:path>
            </a:pathLst>
          </a:custGeom>
          <a:solidFill>
            <a:srgbClr val="92D050">
              <a:alpha val="55000"/>
            </a:srgbClr>
          </a:solidFill>
          <a:ln w="19050">
            <a:solidFill>
              <a:schemeClr val="tx1">
                <a:alpha val="5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5329" y="2529558"/>
            <a:ext cx="545413" cy="5334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5078" y="2493687"/>
            <a:ext cx="418078" cy="41807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3640" y="3239191"/>
            <a:ext cx="547107" cy="52545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426" y="3149417"/>
            <a:ext cx="410226" cy="410226"/>
          </a:xfrm>
          <a:prstGeom prst="rect">
            <a:avLst/>
          </a:prstGeom>
        </p:spPr>
      </p:pic>
      <p:cxnSp>
        <p:nvCxnSpPr>
          <p:cNvPr id="11" name="Straight Connector 10"/>
          <p:cNvCxnSpPr>
            <a:stCxn id="25" idx="0"/>
            <a:endCxn id="24" idx="2"/>
          </p:cNvCxnSpPr>
          <p:nvPr/>
        </p:nvCxnSpPr>
        <p:spPr>
          <a:xfrm flipH="1" flipV="1">
            <a:off x="3162395" y="4043324"/>
            <a:ext cx="896535" cy="401122"/>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0" idx="3"/>
            <a:endCxn id="9" idx="1"/>
          </p:cNvCxnSpPr>
          <p:nvPr/>
        </p:nvCxnSpPr>
        <p:spPr>
          <a:xfrm>
            <a:off x="8792652" y="3354530"/>
            <a:ext cx="1440988" cy="147386"/>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20" idx="3"/>
            <a:endCxn id="9" idx="1"/>
          </p:cNvCxnSpPr>
          <p:nvPr/>
        </p:nvCxnSpPr>
        <p:spPr>
          <a:xfrm flipV="1">
            <a:off x="9495473" y="3501916"/>
            <a:ext cx="738167" cy="1137226"/>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20" idx="3"/>
            <a:endCxn id="21" idx="1"/>
          </p:cNvCxnSpPr>
          <p:nvPr/>
        </p:nvCxnSpPr>
        <p:spPr>
          <a:xfrm flipV="1">
            <a:off x="9495473" y="4345030"/>
            <a:ext cx="623834" cy="294112"/>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9" idx="3"/>
            <a:endCxn id="21" idx="1"/>
          </p:cNvCxnSpPr>
          <p:nvPr/>
        </p:nvCxnSpPr>
        <p:spPr>
          <a:xfrm>
            <a:off x="9441543" y="3947590"/>
            <a:ext cx="677764" cy="39744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9" idx="3"/>
            <a:endCxn id="8" idx="1"/>
          </p:cNvCxnSpPr>
          <p:nvPr/>
        </p:nvCxnSpPr>
        <p:spPr>
          <a:xfrm flipV="1">
            <a:off x="9441543" y="2702726"/>
            <a:ext cx="383535" cy="1244864"/>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81095" y="2007906"/>
            <a:ext cx="453149" cy="752115"/>
          </a:xfrm>
          <a:prstGeom prst="rect">
            <a:avLst/>
          </a:prstGeom>
        </p:spPr>
      </p:pic>
      <p:cxnSp>
        <p:nvCxnSpPr>
          <p:cNvPr id="18" name="Straight Connector 17"/>
          <p:cNvCxnSpPr>
            <a:stCxn id="17" idx="2"/>
            <a:endCxn id="19" idx="3"/>
          </p:cNvCxnSpPr>
          <p:nvPr/>
        </p:nvCxnSpPr>
        <p:spPr>
          <a:xfrm>
            <a:off x="9107670" y="2760021"/>
            <a:ext cx="333873" cy="1187569"/>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58847" y="3627576"/>
            <a:ext cx="682696" cy="640027"/>
          </a:xfrm>
          <a:prstGeom prst="rect">
            <a:avLst/>
          </a:prstGeom>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92019" y="4441038"/>
            <a:ext cx="603454" cy="396207"/>
          </a:xfrm>
          <a:prstGeom prst="rect">
            <a:avLst/>
          </a:prstGeom>
        </p:spPr>
      </p:pic>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19307" y="4092067"/>
            <a:ext cx="499831" cy="505926"/>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3623" y="3221422"/>
            <a:ext cx="545413" cy="533400"/>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7037" y="3275439"/>
            <a:ext cx="545413" cy="533400"/>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9688" y="3509924"/>
            <a:ext cx="545413" cy="533400"/>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6223" y="4444446"/>
            <a:ext cx="545413" cy="533400"/>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5522" y="4375850"/>
            <a:ext cx="545413" cy="533400"/>
          </a:xfrm>
          <a:prstGeom prst="rect">
            <a:avLst/>
          </a:prstGeom>
        </p:spPr>
      </p:pic>
      <p:cxnSp>
        <p:nvCxnSpPr>
          <p:cNvPr id="27" name="Straight Connector 26"/>
          <p:cNvCxnSpPr>
            <a:stCxn id="7" idx="2"/>
            <a:endCxn id="24" idx="0"/>
          </p:cNvCxnSpPr>
          <p:nvPr/>
        </p:nvCxnSpPr>
        <p:spPr>
          <a:xfrm flipH="1">
            <a:off x="3162395" y="3062958"/>
            <a:ext cx="245641" cy="446966"/>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3" idx="1"/>
            <a:endCxn id="24" idx="3"/>
          </p:cNvCxnSpPr>
          <p:nvPr/>
        </p:nvCxnSpPr>
        <p:spPr>
          <a:xfrm flipH="1">
            <a:off x="3435101" y="3542139"/>
            <a:ext cx="801936" cy="234485"/>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8" idx="1"/>
            <a:endCxn id="10" idx="3"/>
          </p:cNvCxnSpPr>
          <p:nvPr/>
        </p:nvCxnSpPr>
        <p:spPr>
          <a:xfrm flipH="1">
            <a:off x="8792652" y="2702726"/>
            <a:ext cx="1032426" cy="651804"/>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4" idx="2"/>
            <a:endCxn id="26" idx="0"/>
          </p:cNvCxnSpPr>
          <p:nvPr/>
        </p:nvCxnSpPr>
        <p:spPr>
          <a:xfrm flipH="1">
            <a:off x="2798229" y="4043324"/>
            <a:ext cx="364166" cy="332526"/>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4" idx="1"/>
            <a:endCxn id="22" idx="3"/>
          </p:cNvCxnSpPr>
          <p:nvPr/>
        </p:nvCxnSpPr>
        <p:spPr>
          <a:xfrm flipH="1" flipV="1">
            <a:off x="2579036" y="3488122"/>
            <a:ext cx="310652" cy="288502"/>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3" idx="2"/>
            <a:endCxn id="25" idx="0"/>
          </p:cNvCxnSpPr>
          <p:nvPr/>
        </p:nvCxnSpPr>
        <p:spPr>
          <a:xfrm flipH="1">
            <a:off x="4058930" y="3808839"/>
            <a:ext cx="450814" cy="635607"/>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7" idx="2"/>
            <a:endCxn id="22" idx="3"/>
          </p:cNvCxnSpPr>
          <p:nvPr/>
        </p:nvCxnSpPr>
        <p:spPr>
          <a:xfrm flipH="1">
            <a:off x="2579036" y="3062958"/>
            <a:ext cx="829000" cy="425164"/>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5" idx="1"/>
            <a:endCxn id="26" idx="3"/>
          </p:cNvCxnSpPr>
          <p:nvPr/>
        </p:nvCxnSpPr>
        <p:spPr>
          <a:xfrm flipH="1" flipV="1">
            <a:off x="3070935" y="4642550"/>
            <a:ext cx="715288" cy="68596"/>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632038" y="5073294"/>
            <a:ext cx="3306354" cy="1037207"/>
          </a:xfrm>
          <a:prstGeom prst="rect">
            <a:avLst/>
          </a:prstGeom>
          <a:noFill/>
        </p:spPr>
        <p:txBody>
          <a:bodyPr wrap="none" lIns="182880" tIns="146304" rIns="182880" bIns="146304" rtlCol="0">
            <a:spAutoFit/>
          </a:bodyPr>
          <a:lstStyle/>
          <a:p>
            <a:pPr algn="ctr">
              <a:lnSpc>
                <a:spcPct val="90000"/>
              </a:lnSpc>
              <a:spcAft>
                <a:spcPts val="600"/>
              </a:spcAft>
            </a:pPr>
            <a:r>
              <a:rPr lang="en-US" sz="2400" dirty="0">
                <a:gradFill>
                  <a:gsLst>
                    <a:gs pos="2917">
                      <a:schemeClr val="tx1"/>
                    </a:gs>
                    <a:gs pos="30000">
                      <a:schemeClr val="tx1"/>
                    </a:gs>
                  </a:gsLst>
                  <a:lin ang="5400000" scaled="0"/>
                </a:gradFill>
              </a:rPr>
              <a:t>PageRank </a:t>
            </a:r>
          </a:p>
          <a:p>
            <a:pPr algn="ctr">
              <a:lnSpc>
                <a:spcPct val="90000"/>
              </a:lnSpc>
              <a:spcAft>
                <a:spcPts val="600"/>
              </a:spcAft>
            </a:pPr>
            <a:r>
              <a:rPr lang="en-US" sz="2400" dirty="0">
                <a:gradFill>
                  <a:gsLst>
                    <a:gs pos="2917">
                      <a:schemeClr val="tx1"/>
                    </a:gs>
                    <a:gs pos="30000">
                      <a:schemeClr val="tx1"/>
                    </a:gs>
                  </a:gsLst>
                  <a:lin ang="5400000" scaled="0"/>
                </a:gradFill>
              </a:rPr>
              <a:t>for </a:t>
            </a:r>
            <a:r>
              <a:rPr lang="en-US" sz="2400" dirty="0" err="1">
                <a:gradFill>
                  <a:gsLst>
                    <a:gs pos="2917">
                      <a:schemeClr val="tx1"/>
                    </a:gs>
                    <a:gs pos="30000">
                      <a:schemeClr val="tx1"/>
                    </a:gs>
                  </a:gsLst>
                  <a:lin ang="5400000" scaled="0"/>
                </a:gradFill>
              </a:rPr>
              <a:t>WebPage</a:t>
            </a:r>
            <a:r>
              <a:rPr lang="en-US" sz="2400" dirty="0">
                <a:gradFill>
                  <a:gsLst>
                    <a:gs pos="2917">
                      <a:schemeClr val="tx1"/>
                    </a:gs>
                    <a:gs pos="30000">
                      <a:schemeClr val="tx1"/>
                    </a:gs>
                  </a:gsLst>
                  <a:lin ang="5400000" scaled="0"/>
                </a:gradFill>
              </a:rPr>
              <a:t> Ranking</a:t>
            </a:r>
          </a:p>
        </p:txBody>
      </p:sp>
      <p:sp>
        <p:nvSpPr>
          <p:cNvPr id="36" name="TextBox 35"/>
          <p:cNvSpPr txBox="1"/>
          <p:nvPr/>
        </p:nvSpPr>
        <p:spPr>
          <a:xfrm>
            <a:off x="7638626" y="5073294"/>
            <a:ext cx="3749040" cy="1037207"/>
          </a:xfrm>
          <a:prstGeom prst="rect">
            <a:avLst/>
          </a:prstGeom>
          <a:noFill/>
        </p:spPr>
        <p:txBody>
          <a:bodyPr wrap="none" lIns="182880" tIns="146304" rIns="182880" bIns="146304" rtlCol="0">
            <a:spAutoFit/>
          </a:bodyPr>
          <a:lstStyle/>
          <a:p>
            <a:pPr algn="ctr">
              <a:lnSpc>
                <a:spcPct val="90000"/>
              </a:lnSpc>
              <a:spcAft>
                <a:spcPts val="600"/>
              </a:spcAft>
            </a:pPr>
            <a:r>
              <a:rPr lang="en-US" altLang="zh-CN" sz="2400" dirty="0">
                <a:gradFill>
                  <a:gsLst>
                    <a:gs pos="2917">
                      <a:schemeClr val="tx1"/>
                    </a:gs>
                    <a:gs pos="30000">
                      <a:schemeClr val="tx1"/>
                    </a:gs>
                  </a:gsLst>
                  <a:lin ang="5400000" scaled="0"/>
                </a:gradFill>
              </a:rPr>
              <a:t>Matrix Factorization(MF) </a:t>
            </a:r>
          </a:p>
          <a:p>
            <a:pPr algn="ctr">
              <a:lnSpc>
                <a:spcPct val="90000"/>
              </a:lnSpc>
              <a:spcAft>
                <a:spcPts val="600"/>
              </a:spcAft>
            </a:pPr>
            <a:r>
              <a:rPr lang="en-US" altLang="zh-CN" sz="2400" dirty="0">
                <a:gradFill>
                  <a:gsLst>
                    <a:gs pos="2917">
                      <a:schemeClr val="tx1"/>
                    </a:gs>
                    <a:gs pos="30000">
                      <a:schemeClr val="tx1"/>
                    </a:gs>
                  </a:gsLst>
                  <a:lin ang="5400000" scaled="0"/>
                </a:gradFill>
              </a:rPr>
              <a:t>for Recommendation</a:t>
            </a:r>
            <a:endParaRPr lang="en-US" sz="2400" dirty="0">
              <a:gradFill>
                <a:gsLst>
                  <a:gs pos="2917">
                    <a:schemeClr val="tx1"/>
                  </a:gs>
                  <a:gs pos="30000">
                    <a:schemeClr val="tx1"/>
                  </a:gs>
                </a:gsLst>
                <a:lin ang="5400000" scaled="0"/>
              </a:gradFill>
            </a:endParaRPr>
          </a:p>
        </p:txBody>
      </p:sp>
      <p:cxnSp>
        <p:nvCxnSpPr>
          <p:cNvPr id="37" name="Straight Arrow Connector 36"/>
          <p:cNvCxnSpPr/>
          <p:nvPr/>
        </p:nvCxnSpPr>
        <p:spPr>
          <a:xfrm>
            <a:off x="1632038" y="2659062"/>
            <a:ext cx="0" cy="2178183"/>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8" name="Freeform 37"/>
          <p:cNvSpPr/>
          <p:nvPr/>
        </p:nvSpPr>
        <p:spPr bwMode="auto">
          <a:xfrm>
            <a:off x="7670800" y="3190240"/>
            <a:ext cx="802283" cy="1808480"/>
          </a:xfrm>
          <a:custGeom>
            <a:avLst/>
            <a:gdLst>
              <a:gd name="connsiteX0" fmla="*/ 0 w 802283"/>
              <a:gd name="connsiteY0" fmla="*/ 0 h 1808480"/>
              <a:gd name="connsiteX1" fmla="*/ 690880 w 802283"/>
              <a:gd name="connsiteY1" fmla="*/ 914400 h 1808480"/>
              <a:gd name="connsiteX2" fmla="*/ 792480 w 802283"/>
              <a:gd name="connsiteY2" fmla="*/ 1808480 h 1808480"/>
            </a:gdLst>
            <a:ahLst/>
            <a:cxnLst>
              <a:cxn ang="0">
                <a:pos x="connsiteX0" y="connsiteY0"/>
              </a:cxn>
              <a:cxn ang="0">
                <a:pos x="connsiteX1" y="connsiteY1"/>
              </a:cxn>
              <a:cxn ang="0">
                <a:pos x="connsiteX2" y="connsiteY2"/>
              </a:cxn>
            </a:cxnLst>
            <a:rect l="l" t="t" r="r" b="b"/>
            <a:pathLst>
              <a:path w="802283" h="1808480">
                <a:moveTo>
                  <a:pt x="0" y="0"/>
                </a:moveTo>
                <a:cubicBezTo>
                  <a:pt x="279400" y="306493"/>
                  <a:pt x="558800" y="612987"/>
                  <a:pt x="690880" y="914400"/>
                </a:cubicBezTo>
                <a:cubicBezTo>
                  <a:pt x="822960" y="1215813"/>
                  <a:pt x="807720" y="1512146"/>
                  <a:pt x="792480" y="1808480"/>
                </a:cubicBezTo>
              </a:path>
            </a:pathLst>
          </a:custGeom>
          <a:noFill/>
          <a:ln w="25400">
            <a:solidFill>
              <a:schemeClr val="tx1"/>
            </a:solidFill>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39" name="Straight Connector 38"/>
          <p:cNvCxnSpPr>
            <a:stCxn id="17" idx="2"/>
            <a:endCxn id="10" idx="3"/>
          </p:cNvCxnSpPr>
          <p:nvPr/>
        </p:nvCxnSpPr>
        <p:spPr>
          <a:xfrm flipH="1">
            <a:off x="8792652" y="2760021"/>
            <a:ext cx="315018" cy="594509"/>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0" name="Freeform 39"/>
          <p:cNvSpPr/>
          <p:nvPr/>
        </p:nvSpPr>
        <p:spPr bwMode="auto">
          <a:xfrm>
            <a:off x="8078733" y="1834319"/>
            <a:ext cx="1551007" cy="1902431"/>
          </a:xfrm>
          <a:custGeom>
            <a:avLst/>
            <a:gdLst>
              <a:gd name="connsiteX0" fmla="*/ 215413 w 1551007"/>
              <a:gd name="connsiteY0" fmla="*/ 876608 h 1902431"/>
              <a:gd name="connsiteX1" fmla="*/ 871629 w 1551007"/>
              <a:gd name="connsiteY1" fmla="*/ 48269 h 1902431"/>
              <a:gd name="connsiteX2" fmla="*/ 1549361 w 1551007"/>
              <a:gd name="connsiteY2" fmla="*/ 231149 h 1902431"/>
              <a:gd name="connsiteX3" fmla="*/ 1043752 w 1551007"/>
              <a:gd name="connsiteY3" fmla="*/ 1328429 h 1902431"/>
              <a:gd name="connsiteX4" fmla="*/ 462839 w 1551007"/>
              <a:gd name="connsiteY4" fmla="*/ 1898585 h 1902431"/>
              <a:gd name="connsiteX5" fmla="*/ 11018 w 1551007"/>
              <a:gd name="connsiteY5" fmla="*/ 1543582 h 1902431"/>
              <a:gd name="connsiteX6" fmla="*/ 215413 w 1551007"/>
              <a:gd name="connsiteY6" fmla="*/ 876608 h 190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1007" h="1902431">
                <a:moveTo>
                  <a:pt x="215413" y="876608"/>
                </a:moveTo>
                <a:cubicBezTo>
                  <a:pt x="358848" y="627389"/>
                  <a:pt x="649304" y="155845"/>
                  <a:pt x="871629" y="48269"/>
                </a:cubicBezTo>
                <a:cubicBezTo>
                  <a:pt x="1093954" y="-59307"/>
                  <a:pt x="1520674" y="17789"/>
                  <a:pt x="1549361" y="231149"/>
                </a:cubicBezTo>
                <a:cubicBezTo>
                  <a:pt x="1578048" y="444509"/>
                  <a:pt x="1224839" y="1050523"/>
                  <a:pt x="1043752" y="1328429"/>
                </a:cubicBezTo>
                <a:cubicBezTo>
                  <a:pt x="862665" y="1606335"/>
                  <a:pt x="634961" y="1862726"/>
                  <a:pt x="462839" y="1898585"/>
                </a:cubicBezTo>
                <a:cubicBezTo>
                  <a:pt x="290717" y="1934444"/>
                  <a:pt x="57634" y="1712118"/>
                  <a:pt x="11018" y="1543582"/>
                </a:cubicBezTo>
                <a:cubicBezTo>
                  <a:pt x="-35598" y="1375046"/>
                  <a:pt x="71978" y="1125827"/>
                  <a:pt x="215413" y="876608"/>
                </a:cubicBezTo>
                <a:close/>
              </a:path>
            </a:pathLst>
          </a:custGeom>
          <a:noFill/>
          <a:ln w="38100">
            <a:solidFill>
              <a:schemeClr val="accent1">
                <a:alpha val="3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1" name="Freeform 40"/>
          <p:cNvSpPr/>
          <p:nvPr/>
        </p:nvSpPr>
        <p:spPr bwMode="auto">
          <a:xfrm>
            <a:off x="8591770" y="2362105"/>
            <a:ext cx="2393492" cy="2037316"/>
          </a:xfrm>
          <a:custGeom>
            <a:avLst/>
            <a:gdLst>
              <a:gd name="connsiteX0" fmla="*/ 121924 w 2393492"/>
              <a:gd name="connsiteY0" fmla="*/ 1360041 h 2037316"/>
              <a:gd name="connsiteX1" fmla="*/ 1326781 w 2393492"/>
              <a:gd name="connsiteY1" fmla="*/ 101396 h 2037316"/>
              <a:gd name="connsiteX2" fmla="*/ 1939966 w 2393492"/>
              <a:gd name="connsiteY2" fmla="*/ 219730 h 2037316"/>
              <a:gd name="connsiteX3" fmla="*/ 2370272 w 2393492"/>
              <a:gd name="connsiteY3" fmla="*/ 1360041 h 2037316"/>
              <a:gd name="connsiteX4" fmla="*/ 1219204 w 2393492"/>
              <a:gd name="connsiteY4" fmla="*/ 1639740 h 2037316"/>
              <a:gd name="connsiteX5" fmla="*/ 509199 w 2393492"/>
              <a:gd name="connsiteY5" fmla="*/ 2027015 h 2037316"/>
              <a:gd name="connsiteX6" fmla="*/ 89651 w 2393492"/>
              <a:gd name="connsiteY6" fmla="*/ 1876408 h 2037316"/>
              <a:gd name="connsiteX7" fmla="*/ 121924 w 2393492"/>
              <a:gd name="connsiteY7" fmla="*/ 1360041 h 2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3492" h="2037316">
                <a:moveTo>
                  <a:pt x="121924" y="1360041"/>
                </a:moveTo>
                <a:cubicBezTo>
                  <a:pt x="328112" y="1064206"/>
                  <a:pt x="1023774" y="291448"/>
                  <a:pt x="1326781" y="101396"/>
                </a:cubicBezTo>
                <a:cubicBezTo>
                  <a:pt x="1629788" y="-88656"/>
                  <a:pt x="1766051" y="9956"/>
                  <a:pt x="1939966" y="219730"/>
                </a:cubicBezTo>
                <a:cubicBezTo>
                  <a:pt x="2113881" y="429504"/>
                  <a:pt x="2490399" y="1123373"/>
                  <a:pt x="2370272" y="1360041"/>
                </a:cubicBezTo>
                <a:cubicBezTo>
                  <a:pt x="2250145" y="1596709"/>
                  <a:pt x="1529383" y="1528578"/>
                  <a:pt x="1219204" y="1639740"/>
                </a:cubicBezTo>
                <a:cubicBezTo>
                  <a:pt x="909025" y="1750902"/>
                  <a:pt x="697458" y="1987570"/>
                  <a:pt x="509199" y="2027015"/>
                </a:cubicBezTo>
                <a:cubicBezTo>
                  <a:pt x="320940" y="2066460"/>
                  <a:pt x="161369" y="1987570"/>
                  <a:pt x="89651" y="1876408"/>
                </a:cubicBezTo>
                <a:cubicBezTo>
                  <a:pt x="17933" y="1765246"/>
                  <a:pt x="-84264" y="1655876"/>
                  <a:pt x="121924" y="1360041"/>
                </a:cubicBezTo>
                <a:close/>
              </a:path>
            </a:pathLst>
          </a:custGeom>
          <a:noFill/>
          <a:ln w="38100">
            <a:solidFill>
              <a:schemeClr val="accent1">
                <a:alpha val="3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2" name="Freeform 41"/>
          <p:cNvSpPr/>
          <p:nvPr/>
        </p:nvSpPr>
        <p:spPr bwMode="auto">
          <a:xfrm>
            <a:off x="8706449" y="4030662"/>
            <a:ext cx="2218909" cy="1012278"/>
          </a:xfrm>
          <a:custGeom>
            <a:avLst/>
            <a:gdLst>
              <a:gd name="connsiteX0" fmla="*/ 835584 w 2218909"/>
              <a:gd name="connsiteY0" fmla="*/ 235659 h 1012278"/>
              <a:gd name="connsiteX1" fmla="*/ 1825287 w 2218909"/>
              <a:gd name="connsiteY1" fmla="*/ 9748 h 1012278"/>
              <a:gd name="connsiteX2" fmla="*/ 2137259 w 2218909"/>
              <a:gd name="connsiteY2" fmla="*/ 579904 h 1012278"/>
              <a:gd name="connsiteX3" fmla="*/ 405278 w 2218909"/>
              <a:gd name="connsiteY3" fmla="*/ 1010210 h 1012278"/>
              <a:gd name="connsiteX4" fmla="*/ 7245 w 2218909"/>
              <a:gd name="connsiteY4" fmla="*/ 730511 h 1012278"/>
              <a:gd name="connsiteX5" fmla="*/ 200883 w 2218909"/>
              <a:gd name="connsiteY5" fmla="*/ 440054 h 1012278"/>
              <a:gd name="connsiteX6" fmla="*/ 835584 w 2218909"/>
              <a:gd name="connsiteY6" fmla="*/ 235659 h 101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8909" h="1012278">
                <a:moveTo>
                  <a:pt x="835584" y="235659"/>
                </a:moveTo>
                <a:cubicBezTo>
                  <a:pt x="1106318" y="163941"/>
                  <a:pt x="1608341" y="-47626"/>
                  <a:pt x="1825287" y="9748"/>
                </a:cubicBezTo>
                <a:cubicBezTo>
                  <a:pt x="2042233" y="67122"/>
                  <a:pt x="2373927" y="413160"/>
                  <a:pt x="2137259" y="579904"/>
                </a:cubicBezTo>
                <a:cubicBezTo>
                  <a:pt x="1900591" y="746648"/>
                  <a:pt x="760280" y="985109"/>
                  <a:pt x="405278" y="1010210"/>
                </a:cubicBezTo>
                <a:cubicBezTo>
                  <a:pt x="50276" y="1035311"/>
                  <a:pt x="41311" y="825537"/>
                  <a:pt x="7245" y="730511"/>
                </a:cubicBezTo>
                <a:cubicBezTo>
                  <a:pt x="-26821" y="635485"/>
                  <a:pt x="62827" y="522529"/>
                  <a:pt x="200883" y="440054"/>
                </a:cubicBezTo>
                <a:cubicBezTo>
                  <a:pt x="338939" y="357579"/>
                  <a:pt x="564850" y="307377"/>
                  <a:pt x="835584" y="235659"/>
                </a:cubicBezTo>
                <a:close/>
              </a:path>
            </a:pathLst>
          </a:custGeom>
          <a:noFill/>
          <a:ln w="38100">
            <a:solidFill>
              <a:schemeClr val="accent1">
                <a:alpha val="3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p:nvSpPr>
        <p:spPr bwMode="auto">
          <a:xfrm>
            <a:off x="1570037" y="5127310"/>
            <a:ext cx="3657600" cy="122551"/>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7" name="Rounded Rectangular Callout 46"/>
          <p:cNvSpPr/>
          <p:nvPr/>
        </p:nvSpPr>
        <p:spPr bwMode="auto">
          <a:xfrm>
            <a:off x="5446275" y="5508675"/>
            <a:ext cx="1541508" cy="462684"/>
          </a:xfrm>
          <a:prstGeom prst="wedgeRoundRectCallout">
            <a:avLst>
              <a:gd name="adj1" fmla="val -65886"/>
              <a:gd name="adj2" fmla="val -114599"/>
              <a:gd name="adj3" fmla="val 16667"/>
            </a:avLst>
          </a:prstGeom>
          <a:solidFill>
            <a:schemeClr val="bg1"/>
          </a:solidFill>
          <a:ln w="254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8" name="TextBox 47"/>
          <p:cNvSpPr txBox="1"/>
          <p:nvPr/>
        </p:nvSpPr>
        <p:spPr>
          <a:xfrm>
            <a:off x="5456237" y="5478462"/>
            <a:ext cx="1607745" cy="517065"/>
          </a:xfrm>
          <a:prstGeom prst="rect">
            <a:avLst/>
          </a:prstGeom>
          <a:noFill/>
        </p:spPr>
        <p:txBody>
          <a:bodyPr wrap="square" lIns="182880" tIns="146304" rIns="182880" bIns="146304" rtlCol="0">
            <a:spAutoFit/>
          </a:bodyPr>
          <a:lstStyle/>
          <a:p>
            <a:pPr algn="ctr">
              <a:lnSpc>
                <a:spcPct val="90000"/>
              </a:lnSpc>
              <a:spcAft>
                <a:spcPts val="600"/>
              </a:spcAft>
            </a:pPr>
            <a:r>
              <a:rPr lang="en-US" altLang="zh-CN" sz="1600" b="1" dirty="0">
                <a:gradFill>
                  <a:gsLst>
                    <a:gs pos="2917">
                      <a:schemeClr val="tx1"/>
                    </a:gs>
                    <a:gs pos="30000">
                      <a:schemeClr val="tx1"/>
                    </a:gs>
                  </a:gsLst>
                  <a:lin ang="5400000" scaled="0"/>
                </a:gradFill>
              </a:rPr>
              <a:t>Hard Barrier</a:t>
            </a:r>
            <a:endParaRPr lang="en-US" sz="1600" b="1" dirty="0">
              <a:gradFill>
                <a:gsLst>
                  <a:gs pos="2917">
                    <a:schemeClr val="tx1"/>
                  </a:gs>
                  <a:gs pos="30000">
                    <a:schemeClr val="tx1"/>
                  </a:gs>
                </a:gsLst>
                <a:lin ang="5400000" scaled="0"/>
              </a:gradFill>
            </a:endParaRPr>
          </a:p>
        </p:txBody>
      </p:sp>
      <p:cxnSp>
        <p:nvCxnSpPr>
          <p:cNvPr id="60" name="Straight Connector 59"/>
          <p:cNvCxnSpPr/>
          <p:nvPr/>
        </p:nvCxnSpPr>
        <p:spPr>
          <a:xfrm flipV="1">
            <a:off x="8541621" y="4702384"/>
            <a:ext cx="2531537" cy="430684"/>
          </a:xfrm>
          <a:prstGeom prst="line">
            <a:avLst/>
          </a:prstGeom>
          <a:ln w="127000">
            <a:solidFill>
              <a:srgbClr val="C00000"/>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45" idx="1"/>
            <a:endCxn id="45" idx="3"/>
          </p:cNvCxnSpPr>
          <p:nvPr/>
        </p:nvCxnSpPr>
        <p:spPr>
          <a:xfrm flipV="1">
            <a:off x="8550854" y="3780557"/>
            <a:ext cx="2459143" cy="739448"/>
          </a:xfrm>
          <a:prstGeom prst="line">
            <a:avLst/>
          </a:prstGeom>
          <a:ln w="127000">
            <a:solidFill>
              <a:srgbClr val="C00000"/>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4" idx="1"/>
            <a:endCxn id="44" idx="3"/>
          </p:cNvCxnSpPr>
          <p:nvPr/>
        </p:nvCxnSpPr>
        <p:spPr>
          <a:xfrm flipV="1">
            <a:off x="8455476" y="2023057"/>
            <a:ext cx="1582099" cy="2022654"/>
          </a:xfrm>
          <a:prstGeom prst="line">
            <a:avLst/>
          </a:prstGeom>
          <a:ln w="127000">
            <a:solidFill>
              <a:srgbClr val="C00000"/>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65" name="Rounded Rectangular Callout 64"/>
          <p:cNvSpPr/>
          <p:nvPr/>
        </p:nvSpPr>
        <p:spPr bwMode="auto">
          <a:xfrm>
            <a:off x="6248128" y="3978245"/>
            <a:ext cx="1705102" cy="462684"/>
          </a:xfrm>
          <a:prstGeom prst="wedgeRoundRectCallout">
            <a:avLst>
              <a:gd name="adj1" fmla="val 84716"/>
              <a:gd name="adj2" fmla="val -70966"/>
              <a:gd name="adj3" fmla="val 16667"/>
            </a:avLst>
          </a:prstGeom>
          <a:solidFill>
            <a:schemeClr val="bg1"/>
          </a:solidFill>
          <a:ln w="254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6" name="TextBox 65"/>
          <p:cNvSpPr txBox="1"/>
          <p:nvPr/>
        </p:nvSpPr>
        <p:spPr>
          <a:xfrm>
            <a:off x="6258090" y="3954462"/>
            <a:ext cx="1712747" cy="517065"/>
          </a:xfrm>
          <a:prstGeom prst="rect">
            <a:avLst/>
          </a:prstGeom>
          <a:noFill/>
        </p:spPr>
        <p:txBody>
          <a:bodyPr wrap="square" lIns="182880" tIns="146304" rIns="182880" bIns="146304" rtlCol="0">
            <a:spAutoFit/>
          </a:bodyPr>
          <a:lstStyle/>
          <a:p>
            <a:pPr algn="ctr">
              <a:lnSpc>
                <a:spcPct val="90000"/>
              </a:lnSpc>
              <a:spcAft>
                <a:spcPts val="600"/>
              </a:spcAft>
            </a:pPr>
            <a:r>
              <a:rPr lang="en-US" altLang="zh-CN" sz="1600" b="1" dirty="0">
                <a:gradFill>
                  <a:gsLst>
                    <a:gs pos="2917">
                      <a:schemeClr val="tx1"/>
                    </a:gs>
                    <a:gs pos="30000">
                      <a:schemeClr val="tx1"/>
                    </a:gs>
                  </a:gsLst>
                  <a:lin ang="5400000" scaled="0"/>
                </a:gradFill>
              </a:rPr>
              <a:t>“Soft” Barrier</a:t>
            </a:r>
            <a:endParaRPr lang="en-US" sz="1600" b="1"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918921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propose: TuX</a:t>
            </a:r>
            <a:r>
              <a:rPr lang="en-US" baseline="30000" dirty="0"/>
              <a:t>2</a:t>
            </a:r>
          </a:p>
        </p:txBody>
      </p:sp>
      <p:sp>
        <p:nvSpPr>
          <p:cNvPr id="3" name="Text Placeholder 2"/>
          <p:cNvSpPr>
            <a:spLocks noGrp="1"/>
          </p:cNvSpPr>
          <p:nvPr>
            <p:ph type="body" sz="quarter" idx="10"/>
          </p:nvPr>
        </p:nvSpPr>
        <p:spPr>
          <a:xfrm>
            <a:off x="274637" y="1212851"/>
            <a:ext cx="11889565" cy="5410712"/>
          </a:xfrm>
        </p:spPr>
        <p:txBody>
          <a:bodyPr/>
          <a:lstStyle/>
          <a:p>
            <a:r>
              <a:rPr lang="en-US" altLang="zh-CN" sz="4000" dirty="0"/>
              <a:t>Bridge </a:t>
            </a:r>
            <a:r>
              <a:rPr lang="en-US" sz="4000" dirty="0"/>
              <a:t>Graph and ML research in one system</a:t>
            </a:r>
          </a:p>
          <a:p>
            <a:pPr lvl="2"/>
            <a:endParaRPr lang="en-US" dirty="0"/>
          </a:p>
          <a:p>
            <a:pPr lvl="1"/>
            <a:r>
              <a:rPr lang="en-US" sz="4000" dirty="0">
                <a:gradFill>
                  <a:gsLst>
                    <a:gs pos="1250">
                      <a:schemeClr val="tx2"/>
                    </a:gs>
                    <a:gs pos="99000">
                      <a:schemeClr val="tx2"/>
                    </a:gs>
                  </a:gsLst>
                  <a:lin ang="5400000" scaled="0"/>
                </a:gradFill>
                <a:latin typeface="+mj-lt"/>
              </a:rPr>
              <a:t>Extend for distributed machine learning</a:t>
            </a:r>
          </a:p>
          <a:p>
            <a:pPr marL="342900" lvl="1" indent="-342900">
              <a:buFont typeface="Segoe UI" panose="020B0502040204020203" pitchFamily="34" charset="0"/>
              <a:buChar char="⁻"/>
            </a:pPr>
            <a:r>
              <a:rPr lang="en-US" dirty="0"/>
              <a:t>Scheduling: Stale Synchronous Parallel (SSP) based scheduling</a:t>
            </a:r>
          </a:p>
          <a:p>
            <a:pPr marL="342900" lvl="1" indent="-342900">
              <a:buFont typeface="Segoe UI" panose="020B0502040204020203" pitchFamily="34" charset="0"/>
              <a:buChar char="⁻"/>
            </a:pPr>
            <a:r>
              <a:rPr lang="en-US" dirty="0" err="1"/>
              <a:t>DataModel</a:t>
            </a:r>
            <a:r>
              <a:rPr lang="en-US" dirty="0"/>
              <a:t>: Heterogeneous data model</a:t>
            </a:r>
          </a:p>
          <a:p>
            <a:pPr marL="342900" lvl="1" indent="-342900">
              <a:buFont typeface="Segoe UI" panose="020B0502040204020203" pitchFamily="34" charset="0"/>
              <a:buChar char="⁻"/>
            </a:pPr>
            <a:r>
              <a:rPr lang="en-US" dirty="0"/>
              <a:t>Programming: MEGA (Mini-batch, Exchange, </a:t>
            </a:r>
            <a:r>
              <a:rPr lang="en-US" dirty="0" err="1"/>
              <a:t>GlobalSync</a:t>
            </a:r>
            <a:r>
              <a:rPr lang="en-US" dirty="0"/>
              <a:t>, and Apply) graph model</a:t>
            </a:r>
          </a:p>
          <a:p>
            <a:pPr marL="342900" lvl="1" indent="-342900">
              <a:buFont typeface="Segoe UI" panose="020B0502040204020203" pitchFamily="34" charset="0"/>
              <a:buChar char="⁻"/>
            </a:pPr>
            <a:endParaRPr lang="en-US" dirty="0"/>
          </a:p>
          <a:p>
            <a:r>
              <a:rPr lang="en-US" dirty="0"/>
              <a:t>Outperform both Graph and ML systems on ML algorithms</a:t>
            </a:r>
          </a:p>
          <a:p>
            <a:pPr marL="342900" lvl="1" indent="-342900">
              <a:buFont typeface="Segoe UI" panose="020B0502040204020203" pitchFamily="34" charset="0"/>
              <a:buChar char="⁻"/>
            </a:pPr>
            <a:r>
              <a:rPr lang="en-US" sz="2400" b="1" dirty="0"/>
              <a:t>10x       </a:t>
            </a:r>
            <a:r>
              <a:rPr lang="en-US" sz="2400" dirty="0"/>
              <a:t>vs. </a:t>
            </a:r>
            <a:r>
              <a:rPr lang="en-US" sz="2400" dirty="0" err="1"/>
              <a:t>PowerGraph</a:t>
            </a:r>
            <a:r>
              <a:rPr lang="en-US" sz="2400" dirty="0"/>
              <a:t>/</a:t>
            </a:r>
            <a:r>
              <a:rPr lang="en-US" sz="2400" dirty="0" err="1"/>
              <a:t>PowerLyra</a:t>
            </a:r>
            <a:endParaRPr lang="en-US" sz="2400" dirty="0"/>
          </a:p>
          <a:p>
            <a:pPr marL="571500" lvl="2" indent="-342900">
              <a:buFont typeface="Segoe UI" panose="020B0502040204020203" pitchFamily="34" charset="0"/>
              <a:buChar char="⁻"/>
            </a:pPr>
            <a:r>
              <a:rPr lang="en-US" sz="1800" dirty="0"/>
              <a:t>Mainly due to MEGA model and heterogene</a:t>
            </a:r>
            <a:r>
              <a:rPr lang="en-US" altLang="zh-CN" sz="1800" dirty="0"/>
              <a:t>ity</a:t>
            </a:r>
            <a:r>
              <a:rPr lang="en-US" sz="1800" dirty="0"/>
              <a:t> optimization</a:t>
            </a:r>
          </a:p>
          <a:p>
            <a:pPr marL="342900" lvl="1" indent="-342900">
              <a:buFont typeface="Segoe UI" panose="020B0502040204020203" pitchFamily="34" charset="0"/>
              <a:buChar char="⁻"/>
            </a:pPr>
            <a:r>
              <a:rPr lang="en-US" sz="2400" b="1" dirty="0"/>
              <a:t>48%</a:t>
            </a:r>
            <a:r>
              <a:rPr lang="en-US" sz="2400" dirty="0"/>
              <a:t>      vs. </a:t>
            </a:r>
            <a:r>
              <a:rPr lang="en-US" sz="2400" dirty="0" err="1"/>
              <a:t>Petuum</a:t>
            </a:r>
            <a:r>
              <a:rPr lang="en-US" sz="2400" dirty="0"/>
              <a:t>/Parameter-Server(P-S)</a:t>
            </a:r>
            <a:r>
              <a:rPr lang="en-US" dirty="0"/>
              <a:t> </a:t>
            </a:r>
          </a:p>
          <a:p>
            <a:pPr marL="571500" lvl="2" indent="-342900">
              <a:buFont typeface="Segoe UI" panose="020B0502040204020203" pitchFamily="34" charset="0"/>
              <a:buChar char="⁻"/>
            </a:pPr>
            <a:r>
              <a:rPr lang="en-US" sz="1800" dirty="0"/>
              <a:t>Mainly due to graph-based optimization</a:t>
            </a:r>
          </a:p>
        </p:txBody>
      </p:sp>
      <p:pic>
        <p:nvPicPr>
          <p:cNvPr id="69" name="Picture 68"/>
          <p:cNvPicPr>
            <a:picLocks noChangeAspect="1"/>
          </p:cNvPicPr>
          <p:nvPr/>
        </p:nvPicPr>
        <p:blipFill rotWithShape="1">
          <a:blip r:embed="rId3">
            <a:extLst>
              <a:ext uri="{28A0092B-C50C-407E-A947-70E740481C1C}">
                <a14:useLocalDpi xmlns:a14="http://schemas.microsoft.com/office/drawing/2010/main" val="0"/>
              </a:ext>
            </a:extLst>
          </a:blip>
          <a:srcRect l="7768" t="10541" r="10541" b="7768"/>
          <a:stretch/>
        </p:blipFill>
        <p:spPr>
          <a:xfrm>
            <a:off x="1417637" y="5123060"/>
            <a:ext cx="304800" cy="279202"/>
          </a:xfrm>
          <a:prstGeom prst="rect">
            <a:avLst/>
          </a:prstGeom>
        </p:spPr>
      </p:pic>
      <p:pic>
        <p:nvPicPr>
          <p:cNvPr id="73" name="Picture 72"/>
          <p:cNvPicPr>
            <a:picLocks noChangeAspect="1"/>
          </p:cNvPicPr>
          <p:nvPr/>
        </p:nvPicPr>
        <p:blipFill rotWithShape="1">
          <a:blip r:embed="rId3">
            <a:extLst>
              <a:ext uri="{28A0092B-C50C-407E-A947-70E740481C1C}">
                <a14:useLocalDpi xmlns:a14="http://schemas.microsoft.com/office/drawing/2010/main" val="0"/>
              </a:ext>
            </a:extLst>
          </a:blip>
          <a:srcRect l="7768" t="10541" r="10541" b="7768"/>
          <a:stretch/>
        </p:blipFill>
        <p:spPr>
          <a:xfrm>
            <a:off x="1417637" y="5829474"/>
            <a:ext cx="304800" cy="279202"/>
          </a:xfrm>
          <a:prstGeom prst="rect">
            <a:avLst/>
          </a:prstGeom>
        </p:spPr>
      </p:pic>
    </p:spTree>
    <p:extLst>
      <p:ext uri="{BB962C8B-B14F-4D97-AF65-F5344CB8AC3E}">
        <p14:creationId xmlns:p14="http://schemas.microsoft.com/office/powerpoint/2010/main" val="37732356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HITE TEMPLATE">
  <a:themeElements>
    <a:clrScheme name="BT - Blue on white">
      <a:dk1>
        <a:srgbClr val="505050"/>
      </a:dk1>
      <a:lt1>
        <a:srgbClr val="FFFFFF"/>
      </a:lt1>
      <a:dk2>
        <a:srgbClr val="0078D7"/>
      </a:dk2>
      <a:lt2>
        <a:srgbClr val="00BCF2"/>
      </a:lt2>
      <a:accent1>
        <a:srgbClr val="0078D7"/>
      </a:accent1>
      <a:accent2>
        <a:srgbClr val="002050"/>
      </a:accent2>
      <a:accent3>
        <a:srgbClr val="D83B01"/>
      </a:accent3>
      <a:accent4>
        <a:srgbClr val="5C2D91"/>
      </a:accent4>
      <a:accent5>
        <a:srgbClr val="008272"/>
      </a:accent5>
      <a:accent6>
        <a:srgbClr val="B4009E"/>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16-9_Consumer_BLUE_2016_3.potx" id="{D3AAE373-886F-4601-ADB2-7D8EB88F20B7}" vid="{4389CC2B-A8F1-4500-B30F-126789B9808C}"/>
    </a:ext>
  </a:extLst>
</a:theme>
</file>

<file path=ppt/theme/theme2.xml><?xml version="1.0" encoding="utf-8"?>
<a:theme xmlns:a="http://schemas.openxmlformats.org/drawingml/2006/main" name="COLOR TEMPLATE">
  <a:themeElements>
    <a:clrScheme name="BT - Blue">
      <a:dk1>
        <a:srgbClr val="505050"/>
      </a:dk1>
      <a:lt1>
        <a:srgbClr val="FFFFFF"/>
      </a:lt1>
      <a:dk2>
        <a:srgbClr val="0078D7"/>
      </a:dk2>
      <a:lt2>
        <a:srgbClr val="CDF4FF"/>
      </a:lt2>
      <a:accent1>
        <a:srgbClr val="002050"/>
      </a:accent1>
      <a:accent2>
        <a:srgbClr val="D83B01"/>
      </a:accent2>
      <a:accent3>
        <a:srgbClr val="5C2D91"/>
      </a:accent3>
      <a:accent4>
        <a:srgbClr val="004B50"/>
      </a:accent4>
      <a:accent5>
        <a:srgbClr val="B4009E"/>
      </a:accent5>
      <a:accent6>
        <a:srgbClr val="32145A"/>
      </a:accent6>
      <a:hlink>
        <a:srgbClr val="CDF4FF"/>
      </a:hlink>
      <a:folHlink>
        <a:srgbClr val="CDF4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16-9_Consumer_BLUE_2016_3.potx" id="{D3AAE373-886F-4601-ADB2-7D8EB88F20B7}" vid="{AE7D7100-71C4-4F27-BDD7-244A2FB59FE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3" ma:contentTypeDescription="Create a new document." ma:contentTypeScope="" ma:versionID="f0876370c90de824ab54c09b0bd2a056">
  <xsd:schema xmlns:xsd="http://www.w3.org/2001/XMLSchema" xmlns:xs="http://www.w3.org/2001/XMLSchema" xmlns:p="http://schemas.microsoft.com/office/2006/metadata/properties" xmlns:ns3="630a2e83-186a-4a0f-ab27-bee8a8096abc" targetNamespace="http://schemas.microsoft.com/office/2006/metadata/properties" ma:root="true" ma:fieldsID="a2a3b5ed8b4accd7c8a398d0cb075271" ns3:_="">
    <xsd:import namespace="630a2e83-186a-4a0f-ab27-bee8a8096abc"/>
    <xsd:element name="properties">
      <xsd:complexType>
        <xsd:sequence>
          <xsd:element name="documentManagement">
            <xsd:complexType>
              <xsd:all>
                <xsd:element ref="ns3:SharedWithUsers" minOccurs="0"/>
                <xsd:element ref="ns3:SharedWithDetail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0a2e83-186a-4a0f-ab27-bee8a8096ab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630a2e83-186a-4a0f-ab27-bee8a8096abc"/>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6C01790-DA4D-4818-AE1B-3BB0877892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0a2e83-186a-4a0f-ab27-bee8a8096a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tux2</Template>
  <TotalTime>28949</TotalTime>
  <Words>4113</Words>
  <Application>Microsoft Office PowerPoint</Application>
  <PresentationFormat>Custom</PresentationFormat>
  <Paragraphs>541</Paragraphs>
  <Slides>28</Slides>
  <Notes>28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宋体</vt:lpstr>
      <vt:lpstr>Arial</vt:lpstr>
      <vt:lpstr>Calibri</vt:lpstr>
      <vt:lpstr>Cambria Math</vt:lpstr>
      <vt:lpstr>Century Gothic</vt:lpstr>
      <vt:lpstr>Consolas</vt:lpstr>
      <vt:lpstr>Segoe UI</vt:lpstr>
      <vt:lpstr>Segoe UI Light</vt:lpstr>
      <vt:lpstr>Wingdings</vt:lpstr>
      <vt:lpstr>WHITE TEMPLATE</vt:lpstr>
      <vt:lpstr>COLOR TEMPLATE</vt:lpstr>
      <vt:lpstr>TuX2: Distributed Graph Computation for Machine Learning</vt:lpstr>
      <vt:lpstr>Machine Learning(ML) in real world</vt:lpstr>
      <vt:lpstr>Graph Structures in Machine Learning</vt:lpstr>
      <vt:lpstr>Advantages of Graph Engine</vt:lpstr>
      <vt:lpstr>Gaps for ML on Graph Engine </vt:lpstr>
      <vt:lpstr>Gaps for ML on Graph Engine </vt:lpstr>
      <vt:lpstr>Gaps for ML on Graph Engine </vt:lpstr>
      <vt:lpstr>Gaps for ML on Graph Engine </vt:lpstr>
      <vt:lpstr>We propose: TuX2</vt:lpstr>
      <vt:lpstr>System Architecture</vt:lpstr>
      <vt:lpstr>Key designs</vt:lpstr>
      <vt:lpstr>Stale Synchronous Parallel in TuX2</vt:lpstr>
      <vt:lpstr>Stale Synchronous Parallel in TuX2</vt:lpstr>
      <vt:lpstr>Stale Synchronous Parallel in TuX2</vt:lpstr>
      <vt:lpstr>Stale Synchronous Parallel in TuX2</vt:lpstr>
      <vt:lpstr>Key designs</vt:lpstr>
      <vt:lpstr>Heterogeneity in ML</vt:lpstr>
      <vt:lpstr>Heterogeneity for compact data structure</vt:lpstr>
      <vt:lpstr>Heterogeneity for efficient execution</vt:lpstr>
      <vt:lpstr>Key designs</vt:lpstr>
      <vt:lpstr>MEGA: e.g. Mini-batch MF for recommendation</vt:lpstr>
      <vt:lpstr>Example: Mini-batch MF</vt:lpstr>
      <vt:lpstr>Experiment setup</vt:lpstr>
      <vt:lpstr>Evaluation</vt:lpstr>
      <vt:lpstr>Evaluation</vt:lpstr>
      <vt:lpstr>Evaluation</vt:lpstr>
      <vt:lpstr>Conclusion</vt:lpstr>
      <vt:lpstr>Thanks! Q&amp;A</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brand template</dc:title>
  <dc:subject>&lt;Speech title here&gt;</dc:subject>
  <dc:creator>Wencong Xiao (MSR Student-Person Consulting)</dc:creator>
  <cp:keywords/>
  <dc:description>Template: Maryfj_x000d_
Formatting:_x000d_
Audience Type:</dc:description>
  <cp:lastModifiedBy>Wencong Xiao (MSR Student-Person Consulting)</cp:lastModifiedBy>
  <cp:revision>896</cp:revision>
  <dcterms:created xsi:type="dcterms:W3CDTF">2017-02-13T08:50:38Z</dcterms:created>
  <dcterms:modified xsi:type="dcterms:W3CDTF">2017-04-05T05:33:58Z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y fmtid="{D5CDD505-2E9C-101B-9397-08002B2CF9AE}" pid="11" name="TaxKeyword">
    <vt:lpwstr/>
  </property>
  <property fmtid="{D5CDD505-2E9C-101B-9397-08002B2CF9AE}" pid="12" name="TaxCatchAll">
    <vt:lpwstr/>
  </property>
  <property fmtid="{D5CDD505-2E9C-101B-9397-08002B2CF9AE}" pid="13" name="TaxKeywordTaxHTField">
    <vt:lpwstr/>
  </property>
</Properties>
</file>