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60" r:id="rId3"/>
    <p:sldId id="265" r:id="rId4"/>
    <p:sldId id="261" r:id="rId5"/>
    <p:sldId id="309" r:id="rId6"/>
    <p:sldId id="310" r:id="rId7"/>
    <p:sldId id="311" r:id="rId8"/>
    <p:sldId id="280" r:id="rId9"/>
    <p:sldId id="314" r:id="rId10"/>
    <p:sldId id="315" r:id="rId11"/>
    <p:sldId id="316" r:id="rId12"/>
    <p:sldId id="263" r:id="rId13"/>
    <p:sldId id="264" r:id="rId14"/>
    <p:sldId id="266" r:id="rId15"/>
    <p:sldId id="318" r:id="rId16"/>
    <p:sldId id="269" r:id="rId17"/>
    <p:sldId id="312" r:id="rId18"/>
    <p:sldId id="290" r:id="rId19"/>
    <p:sldId id="319" r:id="rId20"/>
    <p:sldId id="320" r:id="rId21"/>
    <p:sldId id="267" r:id="rId22"/>
    <p:sldId id="297" r:id="rId23"/>
    <p:sldId id="326" r:id="rId24"/>
    <p:sldId id="327" r:id="rId25"/>
    <p:sldId id="328" r:id="rId26"/>
    <p:sldId id="331" r:id="rId27"/>
    <p:sldId id="333" r:id="rId28"/>
    <p:sldId id="347" r:id="rId29"/>
    <p:sldId id="271" r:id="rId30"/>
    <p:sldId id="337" r:id="rId31"/>
    <p:sldId id="338" r:id="rId32"/>
    <p:sldId id="339" r:id="rId33"/>
    <p:sldId id="348" r:id="rId34"/>
    <p:sldId id="306" r:id="rId35"/>
    <p:sldId id="268" r:id="rId36"/>
    <p:sldId id="272" r:id="rId37"/>
    <p:sldId id="341" r:id="rId38"/>
    <p:sldId id="340" r:id="rId39"/>
    <p:sldId id="301" r:id="rId40"/>
    <p:sldId id="274" r:id="rId41"/>
    <p:sldId id="292" r:id="rId42"/>
    <p:sldId id="350" r:id="rId43"/>
    <p:sldId id="349" r:id="rId44"/>
    <p:sldId id="293" r:id="rId45"/>
    <p:sldId id="343" r:id="rId46"/>
    <p:sldId id="295" r:id="rId47"/>
    <p:sldId id="342" r:id="rId48"/>
    <p:sldId id="344" r:id="rId49"/>
    <p:sldId id="345" r:id="rId50"/>
    <p:sldId id="294" r:id="rId51"/>
    <p:sldId id="302" r:id="rId52"/>
    <p:sldId id="351" r:id="rId53"/>
  </p:sldIdLst>
  <p:sldSz cx="9144000" cy="6858000" type="screen4x3"/>
  <p:notesSz cx="6858000" cy="181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79A"/>
    <a:srgbClr val="DBEEF3"/>
    <a:srgbClr val="EEEAF2"/>
    <a:srgbClr val="EBF1DF"/>
    <a:srgbClr val="F2D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25" autoAdjust="0"/>
  </p:normalViewPr>
  <p:slideViewPr>
    <p:cSldViewPr snapToGrid="0">
      <p:cViewPr varScale="1">
        <p:scale>
          <a:sx n="100" d="100"/>
          <a:sy n="100" d="100"/>
        </p:scale>
        <p:origin x="96" y="1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88762-E2F2-4121-A702-769EA56026AE}" type="datetimeFigureOut">
              <a:rPr lang="en-US" smtClean="0"/>
              <a:t>2/25/2019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A1291-B31F-4803-BC6D-B71E28808792}" type="slidenum">
              <a:rPr lang="en-US" smtClean="0"/>
              <a:t>‹#›</a:t>
            </a:fld>
            <a:endParaRPr lang="en-US"/>
          </a:p>
        </p:txBody>
      </p:sp>
    </p:spTree>
    <p:extLst>
      <p:ext uri="{BB962C8B-B14F-4D97-AF65-F5344CB8AC3E}">
        <p14:creationId xmlns:p14="http://schemas.microsoft.com/office/powerpoint/2010/main" val="21707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a:t>Thanks for the introduction, Dr. Ling (chair)</a:t>
            </a:r>
            <a:endParaRPr lang="en-US"/>
          </a:p>
          <a:p>
            <a:r>
              <a:rPr lang="en-US"/>
              <a:t>Good Afternoon, everyone. I am shijie cao, a joint PhD student at Harbin Institute of Technology and Microsoft Research Asia. </a:t>
            </a:r>
          </a:p>
          <a:p>
            <a:r>
              <a:rPr lang="en-US"/>
              <a:t>(Or Yunxin)</a:t>
            </a:r>
          </a:p>
          <a:p>
            <a:r>
              <a:rPr lang="en-US"/>
              <a:t>Today I am going to talk about our work ‘</a:t>
            </a:r>
            <a:r>
              <a:rPr lang="en-US" altLang="zh-CN" sz="1200" b="1">
                <a:latin typeface="Helvetica" panose="020B0604020202020204" pitchFamily="34" charset="0"/>
                <a:cs typeface="Helvetica" panose="020B0604020202020204" pitchFamily="34" charset="0"/>
              </a:rPr>
              <a:t>Efficient and Effective Sparse LSTM on FPGA with Bank-Balanced Sparsity</a:t>
            </a:r>
            <a:r>
              <a:rPr lang="en-US"/>
              <a:t>’</a:t>
            </a:r>
          </a:p>
        </p:txBody>
      </p:sp>
      <p:sp>
        <p:nvSpPr>
          <p:cNvPr id="4" name="Slide Number Placeholder 3"/>
          <p:cNvSpPr>
            <a:spLocks noGrp="1"/>
          </p:cNvSpPr>
          <p:nvPr>
            <p:ph type="sldNum" sz="quarter" idx="5"/>
          </p:nvPr>
        </p:nvSpPr>
        <p:spPr/>
        <p:txBody>
          <a:bodyPr/>
          <a:lstStyle/>
          <a:p>
            <a:fld id="{A96A1291-B31F-4803-BC6D-B71E28808792}" type="slidenum">
              <a:rPr lang="en-US" smtClean="0"/>
              <a:t>1</a:t>
            </a:fld>
            <a:endParaRPr lang="en-US"/>
          </a:p>
        </p:txBody>
      </p:sp>
    </p:spTree>
    <p:extLst>
      <p:ext uri="{BB962C8B-B14F-4D97-AF65-F5344CB8AC3E}">
        <p14:creationId xmlns:p14="http://schemas.microsoft.com/office/powerpoint/2010/main" val="125583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Previous work provides a threshold-based weight pruning technique. This method prunes away small weights whose</a:t>
            </a:r>
          </a:p>
          <a:p>
            <a:r>
              <a:rPr lang="en-US" sz="1200" b="0" i="0" u="none" strike="noStrike" kern="1200" baseline="0">
                <a:solidFill>
                  <a:schemeClr val="tx1"/>
                </a:solidFill>
                <a:latin typeface="+mn-lt"/>
                <a:ea typeface="+mn-ea"/>
                <a:cs typeface="+mn-cs"/>
              </a:rPr>
              <a:t>absolute values are less than a predefined threshold and retrains the remaining weights.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This fine-grained pruning method is good at preserving accuracy as well as achieving higher compression rates. However, it converts dense weight matrices to unstructured sparse matrices.  </a:t>
            </a:r>
            <a:r>
              <a:rPr lang="en-US" altLang="zh-CN" sz="1200" b="0" i="0" u="none" strike="noStrike" kern="1200" baseline="0">
                <a:solidFill>
                  <a:schemeClr val="tx1"/>
                </a:solidFill>
                <a:latin typeface="+mn-lt"/>
                <a:ea typeface="+mn-ea"/>
                <a:cs typeface="+mn-cs"/>
              </a:rPr>
              <a:t>And </a:t>
            </a:r>
            <a:r>
              <a:rPr lang="en-US" sz="1200" b="0" i="0" u="none" strike="noStrike" kern="1200" baseline="0">
                <a:solidFill>
                  <a:schemeClr val="tx1"/>
                </a:solidFill>
                <a:latin typeface="+mn-lt"/>
                <a:ea typeface="+mn-ea"/>
                <a:cs typeface="+mn-cs"/>
              </a:rPr>
              <a:t>the most significant part of LSTM inference changes from dense </a:t>
            </a:r>
            <a:r>
              <a:rPr lang="en-US" sz="1200" b="0" i="0" u="none" strike="noStrike" kern="1200" baseline="0" err="1">
                <a:solidFill>
                  <a:schemeClr val="tx1"/>
                </a:solidFill>
                <a:latin typeface="+mn-lt"/>
                <a:ea typeface="+mn-ea"/>
                <a:cs typeface="+mn-cs"/>
              </a:rPr>
              <a:t>MxV</a:t>
            </a:r>
            <a:r>
              <a:rPr lang="en-US" sz="1200" b="0" i="0" u="none" strike="noStrike" kern="1200" baseline="0">
                <a:solidFill>
                  <a:schemeClr val="tx1"/>
                </a:solidFill>
                <a:latin typeface="+mn-lt"/>
                <a:ea typeface="+mn-ea"/>
                <a:cs typeface="+mn-cs"/>
              </a:rPr>
              <a:t> to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(sparse matrix-vector multiplication). Although requiring less computation,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a:t>
            </a:r>
            <a:r>
              <a:rPr lang="en-US" altLang="zh-CN" sz="1200" b="0" i="0" u="none" strike="noStrike" kern="1200" baseline="0">
                <a:solidFill>
                  <a:schemeClr val="tx1"/>
                </a:solidFill>
                <a:latin typeface="+mn-lt"/>
                <a:ea typeface="+mn-ea"/>
                <a:cs typeface="+mn-cs"/>
              </a:rPr>
              <a:t>is difficult to accelerate </a:t>
            </a:r>
            <a:r>
              <a:rPr lang="en-US" sz="1200" b="0" i="0" u="none" strike="noStrike" kern="1200" baseline="0">
                <a:solidFill>
                  <a:schemeClr val="tx1"/>
                </a:solidFill>
                <a:latin typeface="+mn-lt"/>
                <a:ea typeface="+mn-ea"/>
                <a:cs typeface="+mn-cs"/>
              </a:rPr>
              <a:t>on hardware due to irregular computation and memory accesses.</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10</a:t>
            </a:fld>
            <a:endParaRPr lang="en-US"/>
          </a:p>
        </p:txBody>
      </p:sp>
    </p:spTree>
    <p:extLst>
      <p:ext uri="{BB962C8B-B14F-4D97-AF65-F5344CB8AC3E}">
        <p14:creationId xmlns:p14="http://schemas.microsoft.com/office/powerpoint/2010/main" val="91830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address this issue, </a:t>
            </a:r>
            <a:r>
              <a:rPr lang="en-US" altLang="zh-CN" sz="1200" b="0" i="0" u="none" strike="noStrike" kern="1200" baseline="0" dirty="0">
                <a:solidFill>
                  <a:schemeClr val="tx1"/>
                </a:solidFill>
                <a:latin typeface="+mn-lt"/>
                <a:ea typeface="+mn-ea"/>
                <a:cs typeface="+mn-cs"/>
              </a:rPr>
              <a:t>further works</a:t>
            </a:r>
            <a:r>
              <a:rPr lang="en-US" sz="1200" b="0" i="0" u="none" strike="noStrike" kern="1200" baseline="0" dirty="0">
                <a:solidFill>
                  <a:schemeClr val="tx1"/>
                </a:solidFill>
                <a:latin typeface="+mn-lt"/>
                <a:ea typeface="+mn-ea"/>
                <a:cs typeface="+mn-cs"/>
              </a:rPr>
              <a:t> propose coarser-grained </a:t>
            </a:r>
            <a:r>
              <a:rPr lang="en-US" altLang="zh-CN" sz="1200" b="0" i="0" u="none" strike="noStrike" kern="1200" baseline="0" dirty="0">
                <a:solidFill>
                  <a:schemeClr val="tx1"/>
                </a:solidFill>
                <a:latin typeface="+mn-lt"/>
                <a:ea typeface="+mn-ea"/>
                <a:cs typeface="+mn-cs"/>
              </a:rPr>
              <a:t>pruning</a:t>
            </a:r>
            <a:r>
              <a:rPr lang="en-US" sz="1200" b="0" i="0" u="none" strike="noStrike" kern="1200" baseline="0" dirty="0">
                <a:solidFill>
                  <a:schemeClr val="tx1"/>
                </a:solidFill>
                <a:latin typeface="+mn-lt"/>
                <a:ea typeface="+mn-ea"/>
                <a:cs typeface="+mn-cs"/>
              </a:rPr>
              <a:t> methods to increase the regularity of sparse weight matrices. Coarse-grained pruning methods prune weights in the granularity of blocks, making it easier to accelerate on hardware. Unfortunately, when coarse-grained pruning is applied, it becomes challenging to maintain high model accuracy and high compression rate.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Existing work often needs to search a range of block sizes to find a trade-off between model accuracy and speedup.</a:t>
            </a:r>
          </a:p>
        </p:txBody>
      </p:sp>
      <p:sp>
        <p:nvSpPr>
          <p:cNvPr id="4" name="灯片编号占位符 3"/>
          <p:cNvSpPr>
            <a:spLocks noGrp="1"/>
          </p:cNvSpPr>
          <p:nvPr>
            <p:ph type="sldNum" sz="quarter" idx="10"/>
          </p:nvPr>
        </p:nvSpPr>
        <p:spPr/>
        <p:txBody>
          <a:bodyPr/>
          <a:lstStyle/>
          <a:p>
            <a:fld id="{A96A1291-B31F-4803-BC6D-B71E28808792}" type="slidenum">
              <a:rPr lang="en-US" smtClean="0"/>
              <a:t>11</a:t>
            </a:fld>
            <a:endParaRPr lang="en-US"/>
          </a:p>
        </p:txBody>
      </p:sp>
    </p:spTree>
    <p:extLst>
      <p:ext uri="{BB962C8B-B14F-4D97-AF65-F5344CB8AC3E}">
        <p14:creationId xmlns:p14="http://schemas.microsoft.com/office/powerpoint/2010/main" val="22840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So,</a:t>
            </a:r>
            <a:r>
              <a:rPr lang="en-US" baseline="0"/>
              <a:t> is there a better sparsity pattern for weight pruning to achieve both high model accuracy and high speedup, and how to achieve both?</a:t>
            </a:r>
            <a:endParaRPr lang="en-US"/>
          </a:p>
          <a:p>
            <a:r>
              <a:rPr lang="en-US"/>
              <a:t>(click)</a:t>
            </a:r>
          </a:p>
          <a:p>
            <a:r>
              <a:rPr lang="en-US"/>
              <a:t>In terms of model accuracy, we think that we should add very few</a:t>
            </a:r>
            <a:r>
              <a:rPr lang="en-US" baseline="0"/>
              <a:t> constraints on the sparsity structure to preserve the randomness of non-zero weights.</a:t>
            </a:r>
            <a:endParaRPr lang="en-US"/>
          </a:p>
          <a:p>
            <a:r>
              <a:rPr lang="en-US"/>
              <a:t>(click)</a:t>
            </a:r>
          </a:p>
          <a:p>
            <a:r>
              <a:rPr lang="en-US"/>
              <a:t>In terms of speedup sparse matrix computation, </a:t>
            </a:r>
            <a:r>
              <a:rPr lang="en-US" altLang="zh-CN"/>
              <a:t>we should partition the weight </a:t>
            </a:r>
            <a:r>
              <a:rPr lang="en-US"/>
              <a:t>matrix for</a:t>
            </a:r>
            <a:r>
              <a:rPr lang="en-US" baseline="0"/>
              <a:t> parallel computing and </a:t>
            </a:r>
            <a:r>
              <a:rPr lang="en-US" altLang="zh-CN" baseline="0"/>
              <a:t>eliminate irregular computation and memory access.</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12</a:t>
            </a:fld>
            <a:endParaRPr lang="en-US"/>
          </a:p>
        </p:txBody>
      </p:sp>
    </p:spTree>
    <p:extLst>
      <p:ext uri="{BB962C8B-B14F-4D97-AF65-F5344CB8AC3E}">
        <p14:creationId xmlns:p14="http://schemas.microsoft.com/office/powerpoint/2010/main" val="112702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200" b="0" i="0" u="none" strike="noStrike" kern="1200" baseline="0">
                <a:solidFill>
                  <a:schemeClr val="tx1"/>
                </a:solidFill>
                <a:latin typeface="+mn-lt"/>
                <a:ea typeface="+mn-ea"/>
                <a:cs typeface="+mn-cs"/>
              </a:rPr>
              <a:t>So i</a:t>
            </a:r>
            <a:r>
              <a:rPr lang="en-US" sz="1200" b="0" i="0" u="none" strike="noStrike" kern="1200" baseline="0">
                <a:solidFill>
                  <a:schemeClr val="tx1"/>
                </a:solidFill>
                <a:latin typeface="+mn-lt"/>
                <a:ea typeface="+mn-ea"/>
                <a:cs typeface="+mn-cs"/>
              </a:rPr>
              <a:t>n this work, we propose a new sparsity pattern BBS (bank-balanced sparsity) for weight pruning that can maintain model accuracy at a high sparsity level while still enable an efficient FPGA implementation.</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13</a:t>
            </a:fld>
            <a:endParaRPr lang="en-US"/>
          </a:p>
        </p:txBody>
      </p:sp>
    </p:spTree>
    <p:extLst>
      <p:ext uri="{BB962C8B-B14F-4D97-AF65-F5344CB8AC3E}">
        <p14:creationId xmlns:p14="http://schemas.microsoft.com/office/powerpoint/2010/main" val="5634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 will first describe the pattern of BBS and the motivation for designing it. </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14</a:t>
            </a:fld>
            <a:endParaRPr lang="en-US"/>
          </a:p>
        </p:txBody>
      </p:sp>
    </p:spTree>
    <p:extLst>
      <p:ext uri="{BB962C8B-B14F-4D97-AF65-F5344CB8AC3E}">
        <p14:creationId xmlns:p14="http://schemas.microsoft.com/office/powerpoint/2010/main" val="17859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a:solidFill>
                  <a:schemeClr val="tx1"/>
                </a:solidFill>
                <a:latin typeface="+mn-lt"/>
                <a:ea typeface="+mn-ea"/>
                <a:cs typeface="+mn-cs"/>
              </a:rPr>
              <a:t>We propose a bank-balanced pruning method to induce the BBS sparsity pattern on weight matrices. </a:t>
            </a:r>
          </a:p>
          <a:p>
            <a:r>
              <a:rPr lang="en-US" sz="1200" b="0" i="0" u="none" strike="noStrike" kern="1200" baseline="0">
                <a:solidFill>
                  <a:schemeClr val="tx1"/>
                </a:solidFill>
                <a:latin typeface="+mn-lt"/>
                <a:ea typeface="+mn-ea"/>
                <a:cs typeface="+mn-cs"/>
              </a:rPr>
              <a:t>(click) </a:t>
            </a:r>
          </a:p>
          <a:p>
            <a:r>
              <a:rPr lang="en-US" sz="1200" b="0" i="0" u="none" strike="noStrike" kern="1200" baseline="0">
                <a:solidFill>
                  <a:schemeClr val="tx1"/>
                </a:solidFill>
                <a:latin typeface="+mn-lt"/>
                <a:ea typeface="+mn-ea"/>
                <a:cs typeface="+mn-cs"/>
              </a:rPr>
              <a:t>First, we have a dense weight matrix.  </a:t>
            </a:r>
          </a:p>
          <a:p>
            <a:r>
              <a:rPr lang="en-US" sz="1200" b="0" i="0" u="none" strike="noStrike" kern="1200" baseline="0">
                <a:solidFill>
                  <a:schemeClr val="tx1"/>
                </a:solidFill>
                <a:latin typeface="+mn-lt"/>
                <a:ea typeface="+mn-ea"/>
                <a:cs typeface="+mn-cs"/>
              </a:rPr>
              <a:t>(click) </a:t>
            </a:r>
          </a:p>
          <a:p>
            <a:r>
              <a:rPr lang="en-US" sz="1200" b="0" i="0" u="none" strike="noStrike" kern="1200" baseline="0">
                <a:solidFill>
                  <a:schemeClr val="tx1"/>
                </a:solidFill>
                <a:latin typeface="+mn-lt"/>
                <a:ea typeface="+mn-ea"/>
                <a:cs typeface="+mn-cs"/>
              </a:rPr>
              <a:t>In our pruning method, each matrix row is first split into multiple equal-sized banks (that is, sub-rows). Here, different color indicates different banks. </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15</a:t>
            </a:fld>
            <a:endParaRPr lang="en-US"/>
          </a:p>
        </p:txBody>
      </p:sp>
    </p:spTree>
    <p:extLst>
      <p:ext uri="{BB962C8B-B14F-4D97-AF65-F5344CB8AC3E}">
        <p14:creationId xmlns:p14="http://schemas.microsoft.com/office/powerpoint/2010/main" val="54705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And then for each weight matrix row, we adopt fine-grained pruning inside each bank independently.</a:t>
            </a:r>
          </a:p>
          <a:p>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Instead of using a predefined threshold value, we use a threshold percentage to obtain identical sparsity ratio among banks.</a:t>
            </a:r>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16</a:t>
            </a:fld>
            <a:endParaRPr lang="en-US"/>
          </a:p>
        </p:txBody>
      </p:sp>
    </p:spTree>
    <p:extLst>
      <p:ext uri="{BB962C8B-B14F-4D97-AF65-F5344CB8AC3E}">
        <p14:creationId xmlns:p14="http://schemas.microsoft.com/office/powerpoint/2010/main" val="118442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This figure demonstrates BBS with an example </a:t>
            </a:r>
            <a:r>
              <a:rPr lang="en-US" altLang="zh-CN" sz="1200" b="0" i="0" u="none" strike="noStrike" kern="1200" baseline="0">
                <a:solidFill>
                  <a:schemeClr val="tx1"/>
                </a:solidFill>
                <a:latin typeface="+mn-lt"/>
                <a:ea typeface="+mn-ea"/>
                <a:cs typeface="+mn-cs"/>
              </a:rPr>
              <a:t>and compares it with unstructured sparsity by fin-grained pruning and block sparsity by coarse-grained pruning.</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We design this BBS sparsity pattern with consideration of both hardware efficiency and model accuracy. This bank-balanced partitioning enables an efficient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to exploit both inter-row parallelism and inter-bank parallelism.  In addition, since BBS applies fine-grained pruning within each bank independently, the relatively large weights which contribute more to model accuracy in each bank can be preserved.</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17</a:t>
            </a:fld>
            <a:endParaRPr lang="en-US"/>
          </a:p>
        </p:txBody>
      </p:sp>
    </p:spTree>
    <p:extLst>
      <p:ext uri="{BB962C8B-B14F-4D97-AF65-F5344CB8AC3E}">
        <p14:creationId xmlns:p14="http://schemas.microsoft.com/office/powerpoint/2010/main" val="4369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verify the pruning effectiveness of BBS and compare it with unstructured sparsity and block sparsity, we capture a small part of the weight matrix in a real LSTM model and visualize the weight matrices after various pruning methods.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 this figure, grey grids indicate non-zero parameters and the grey level indicates the weight magnitude. </a:t>
            </a:r>
          </a:p>
        </p:txBody>
      </p:sp>
      <p:sp>
        <p:nvSpPr>
          <p:cNvPr id="4" name="Slide Number Placeholder 3"/>
          <p:cNvSpPr>
            <a:spLocks noGrp="1"/>
          </p:cNvSpPr>
          <p:nvPr>
            <p:ph type="sldNum" sz="quarter" idx="5"/>
          </p:nvPr>
        </p:nvSpPr>
        <p:spPr/>
        <p:txBody>
          <a:bodyPr/>
          <a:lstStyle/>
          <a:p>
            <a:fld id="{A96A1291-B31F-4803-BC6D-B71E28808792}" type="slidenum">
              <a:rPr lang="en-US" smtClean="0"/>
              <a:t>18</a:t>
            </a:fld>
            <a:endParaRPr lang="en-US"/>
          </a:p>
        </p:txBody>
      </p:sp>
    </p:spTree>
    <p:extLst>
      <p:ext uri="{BB962C8B-B14F-4D97-AF65-F5344CB8AC3E}">
        <p14:creationId xmlns:p14="http://schemas.microsoft.com/office/powerpoint/2010/main" val="25799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For the second matrix represented in BBS, each row has two banks (that is, the left and right sides of the dashed line). Each bank has 3 non-zero weights. </a:t>
            </a:r>
          </a:p>
          <a:p>
            <a:r>
              <a:rPr lang="en-US" sz="1200" b="0" i="0" u="none" strike="noStrike" kern="1200" baseline="0">
                <a:solidFill>
                  <a:schemeClr val="tx1"/>
                </a:solidFill>
                <a:latin typeface="+mn-lt"/>
                <a:ea typeface="+mn-ea"/>
                <a:cs typeface="+mn-cs"/>
              </a:rPr>
              <a:t>We can see that the weight map of BBS is very similar to the weight map of unstructured sparsity, but the weight map of block sparsity is quite different because of the locality constraint.</a:t>
            </a: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19</a:t>
            </a:fld>
            <a:endParaRPr lang="en-US"/>
          </a:p>
        </p:txBody>
      </p:sp>
    </p:spTree>
    <p:extLst>
      <p:ext uri="{BB962C8B-B14F-4D97-AF65-F5344CB8AC3E}">
        <p14:creationId xmlns:p14="http://schemas.microsoft.com/office/powerpoint/2010/main" val="339673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First, I’d like to introduce some background and our motivation, why we undertook this work.</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Next, I will describe the proposed design in our work, including the bank-balanced sparsity pattern , BBS, and its customized acceleration on FPGA.</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I will then present </a:t>
            </a:r>
            <a:r>
              <a:rPr lang="en-US" sz="1200">
                <a:solidFill>
                  <a:schemeClr val="dk1"/>
                </a:solidFill>
                <a:latin typeface="Times New Roman"/>
                <a:ea typeface="Times New Roman"/>
                <a:cs typeface="Times New Roman"/>
                <a:sym typeface="Times New Roman"/>
              </a:rPr>
              <a:t>experimental results</a:t>
            </a:r>
            <a:r>
              <a:rPr lang="en-US" sz="1200">
                <a:solidFill>
                  <a:schemeClr val="dk1"/>
                </a:solidFill>
                <a:highlight>
                  <a:srgbClr val="FAFAFA"/>
                </a:highlight>
                <a:latin typeface="Times New Roman"/>
                <a:ea typeface="Times New Roman"/>
                <a:cs typeface="Times New Roman"/>
                <a:sym typeface="Times New Roman"/>
              </a:rPr>
              <a:t> on both the</a:t>
            </a:r>
            <a:r>
              <a:rPr lang="en-US" sz="1200" baseline="0">
                <a:solidFill>
                  <a:schemeClr val="dk1"/>
                </a:solidFill>
                <a:highlight>
                  <a:srgbClr val="FAFAFA"/>
                </a:highlight>
                <a:latin typeface="Times New Roman"/>
                <a:ea typeface="Times New Roman"/>
                <a:cs typeface="Times New Roman"/>
                <a:sym typeface="Times New Roman"/>
              </a:rPr>
              <a:t> </a:t>
            </a:r>
            <a:r>
              <a:rPr lang="en-US" sz="1200">
                <a:solidFill>
                  <a:schemeClr val="dk1"/>
                </a:solidFill>
                <a:highlight>
                  <a:srgbClr val="FAFAFA"/>
                </a:highlight>
                <a:latin typeface="Times New Roman"/>
                <a:ea typeface="Times New Roman"/>
                <a:cs typeface="Times New Roman"/>
                <a:sym typeface="Times New Roman"/>
              </a:rPr>
              <a:t>model accuracy of BBS and the hardware efficiency of our FPGA accelerator.</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Finally, I will conclude the talk.</a:t>
            </a:r>
            <a:endParaRPr lang="en-US">
              <a:solidFill>
                <a:schemeClr val="dk1"/>
              </a:solidFill>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a:t>
            </a:fld>
            <a:endParaRPr lang="en-US"/>
          </a:p>
        </p:txBody>
      </p:sp>
    </p:spTree>
    <p:extLst>
      <p:ext uri="{BB962C8B-B14F-4D97-AF65-F5344CB8AC3E}">
        <p14:creationId xmlns:p14="http://schemas.microsoft.com/office/powerpoint/2010/main" val="2821643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terms of achievable accuracy and sparsity on real models, experimental results will be described in evaluation results later.</a:t>
            </a: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20</a:t>
            </a:fld>
            <a:endParaRPr lang="en-US"/>
          </a:p>
        </p:txBody>
      </p:sp>
    </p:spTree>
    <p:extLst>
      <p:ext uri="{BB962C8B-B14F-4D97-AF65-F5344CB8AC3E}">
        <p14:creationId xmlns:p14="http://schemas.microsoft.com/office/powerpoint/2010/main" val="144843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sz="1200" b="0" i="0" u="none" strike="noStrike" kern="1200" baseline="0">
                <a:solidFill>
                  <a:schemeClr val="tx1"/>
                </a:solidFill>
                <a:latin typeface="+mn-lt"/>
                <a:ea typeface="+mn-ea"/>
                <a:cs typeface="+mn-cs"/>
              </a:rPr>
              <a:t>Since </a:t>
            </a:r>
            <a:r>
              <a:rPr lang="en-US" altLang="zh-CN" sz="1200" b="0" i="0" u="none" strike="noStrike" kern="1200" baseline="0" err="1">
                <a:solidFill>
                  <a:schemeClr val="tx1"/>
                </a:solidFill>
                <a:latin typeface="+mn-lt"/>
                <a:ea typeface="+mn-ea"/>
                <a:cs typeface="+mn-cs"/>
              </a:rPr>
              <a:t>SpMxV</a:t>
            </a:r>
            <a:r>
              <a:rPr lang="en-US" altLang="zh-CN" sz="1200" b="0" i="0" u="none" strike="noStrike" kern="1200" baseline="0">
                <a:solidFill>
                  <a:schemeClr val="tx1"/>
                </a:solidFill>
                <a:latin typeface="+mn-lt"/>
                <a:ea typeface="+mn-ea"/>
                <a:cs typeface="+mn-cs"/>
              </a:rPr>
              <a:t> becomes the most computation-intensive part in real-time LSTM inference</a:t>
            </a:r>
            <a:r>
              <a:rPr lang="en-US" sz="1200" b="0" i="0" u="none" strike="noStrike" kern="1200" baseline="0">
                <a:solidFill>
                  <a:schemeClr val="tx1"/>
                </a:solidFill>
                <a:latin typeface="+mn-lt"/>
                <a:ea typeface="+mn-ea"/>
                <a:cs typeface="+mn-cs"/>
              </a:rPr>
              <a:t>, we introduce a highly parallel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for BBS and its associated sparse matrix format.</a:t>
            </a:r>
            <a:endParaRPr lang="en-US"/>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21</a:t>
            </a:fld>
            <a:endParaRPr lang="en-US"/>
          </a:p>
        </p:txBody>
      </p:sp>
    </p:spTree>
    <p:extLst>
      <p:ext uri="{BB962C8B-B14F-4D97-AF65-F5344CB8AC3E}">
        <p14:creationId xmlns:p14="http://schemas.microsoft.com/office/powerpoint/2010/main" val="235883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consists of multiple dot product operations, one for each sparse matrix row and the dense vector. </a:t>
            </a:r>
          </a:p>
          <a:p>
            <a:r>
              <a:rPr lang="en-US" sz="1200" b="0" i="0" u="none" strike="noStrike" kern="1200" baseline="0">
                <a:solidFill>
                  <a:schemeClr val="tx1"/>
                </a:solidFill>
                <a:latin typeface="+mn-lt"/>
                <a:ea typeface="+mn-ea"/>
                <a:cs typeface="+mn-cs"/>
              </a:rPr>
              <a:t>The standard practice of using multiple PEs can parallelize dot products across matrix rows</a:t>
            </a:r>
          </a:p>
        </p:txBody>
      </p:sp>
      <p:sp>
        <p:nvSpPr>
          <p:cNvPr id="4" name="灯片编号占位符 3"/>
          <p:cNvSpPr>
            <a:spLocks noGrp="1"/>
          </p:cNvSpPr>
          <p:nvPr>
            <p:ph type="sldNum" sz="quarter" idx="10"/>
          </p:nvPr>
        </p:nvSpPr>
        <p:spPr/>
        <p:txBody>
          <a:bodyPr/>
          <a:lstStyle/>
          <a:p>
            <a:fld id="{A96A1291-B31F-4803-BC6D-B71E28808792}" type="slidenum">
              <a:rPr lang="en-US" smtClean="0"/>
              <a:t>22</a:t>
            </a:fld>
            <a:endParaRPr lang="en-US"/>
          </a:p>
        </p:txBody>
      </p:sp>
    </p:spTree>
    <p:extLst>
      <p:ext uri="{BB962C8B-B14F-4D97-AF65-F5344CB8AC3E}">
        <p14:creationId xmlns:p14="http://schemas.microsoft.com/office/powerpoint/2010/main" val="127394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addition to inter-row parallelism, BBS further enables to exploit inter-bank parallelism through the bank-balance partitioning.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Here we </a:t>
            </a:r>
            <a:r>
              <a:rPr lang="en-US" altLang="zh-CN" sz="1200" b="0" i="0" u="none" strike="noStrike" kern="1200" baseline="0">
                <a:solidFill>
                  <a:schemeClr val="tx1"/>
                </a:solidFill>
                <a:latin typeface="+mn-lt"/>
                <a:ea typeface="+mn-ea"/>
                <a:cs typeface="+mn-cs"/>
              </a:rPr>
              <a:t>use an example to </a:t>
            </a:r>
            <a:r>
              <a:rPr lang="en-US" sz="1200" b="0" i="0" u="none" strike="noStrike" kern="1200" baseline="0">
                <a:solidFill>
                  <a:schemeClr val="tx1"/>
                </a:solidFill>
                <a:latin typeface="+mn-lt"/>
                <a:ea typeface="+mn-ea"/>
                <a:cs typeface="+mn-cs"/>
              </a:rPr>
              <a:t>illustrate how to exploit inter-bank parallelism in computing a dot product of a BBS matrix row and the dense vector.</a:t>
            </a:r>
          </a:p>
        </p:txBody>
      </p:sp>
      <p:sp>
        <p:nvSpPr>
          <p:cNvPr id="4" name="灯片编号占位符 3"/>
          <p:cNvSpPr>
            <a:spLocks noGrp="1"/>
          </p:cNvSpPr>
          <p:nvPr>
            <p:ph type="sldNum" sz="quarter" idx="10"/>
          </p:nvPr>
        </p:nvSpPr>
        <p:spPr/>
        <p:txBody>
          <a:bodyPr/>
          <a:lstStyle/>
          <a:p>
            <a:fld id="{A96A1291-B31F-4803-BC6D-B71E28808792}" type="slidenum">
              <a:rPr lang="en-US" smtClean="0"/>
              <a:t>23</a:t>
            </a:fld>
            <a:endParaRPr lang="en-US"/>
          </a:p>
        </p:txBody>
      </p:sp>
    </p:spTree>
    <p:extLst>
      <p:ext uri="{BB962C8B-B14F-4D97-AF65-F5344CB8AC3E}">
        <p14:creationId xmlns:p14="http://schemas.microsoft.com/office/powerpoint/2010/main" val="13550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this example, the </a:t>
            </a:r>
            <a:r>
              <a:rPr lang="en-US" altLang="zh-CN" sz="1200" b="0" i="0" u="none" strike="noStrike" kern="1200" baseline="0">
                <a:solidFill>
                  <a:schemeClr val="tx1"/>
                </a:solidFill>
                <a:latin typeface="+mn-lt"/>
                <a:ea typeface="+mn-ea"/>
                <a:cs typeface="+mn-cs"/>
              </a:rPr>
              <a:t>BBS </a:t>
            </a:r>
            <a:r>
              <a:rPr lang="en-US" sz="1200" b="0" i="0" u="none" strike="noStrike" kern="1200" baseline="0">
                <a:solidFill>
                  <a:schemeClr val="tx1"/>
                </a:solidFill>
                <a:latin typeface="+mn-lt"/>
                <a:ea typeface="+mn-ea"/>
                <a:cs typeface="+mn-cs"/>
              </a:rPr>
              <a:t>matrix row is divided into 4 banks, shown in different colors.</a:t>
            </a:r>
          </a:p>
          <a:p>
            <a:r>
              <a:rPr lang="en-US" sz="1200" b="0" i="0" u="none" strike="noStrike" kern="1200" baseline="0">
                <a:solidFill>
                  <a:schemeClr val="tx1"/>
                </a:solidFill>
                <a:latin typeface="+mn-lt"/>
                <a:ea typeface="+mn-ea"/>
                <a:cs typeface="+mn-cs"/>
              </a:rPr>
              <a:t>The multiplications for the non-zero elements inside each bank are performed serially, while the multiplications in different banks are performed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So in this example ACEG are accessed first.</a:t>
            </a:r>
          </a:p>
        </p:txBody>
      </p:sp>
      <p:sp>
        <p:nvSpPr>
          <p:cNvPr id="4" name="灯片编号占位符 3"/>
          <p:cNvSpPr>
            <a:spLocks noGrp="1"/>
          </p:cNvSpPr>
          <p:nvPr>
            <p:ph type="sldNum" sz="quarter" idx="10"/>
          </p:nvPr>
        </p:nvSpPr>
        <p:spPr/>
        <p:txBody>
          <a:bodyPr/>
          <a:lstStyle/>
          <a:p>
            <a:fld id="{A96A1291-B31F-4803-BC6D-B71E28808792}" type="slidenum">
              <a:rPr lang="en-US" smtClean="0"/>
              <a:t>24</a:t>
            </a:fld>
            <a:endParaRPr lang="en-US"/>
          </a:p>
        </p:txBody>
      </p:sp>
    </p:spTree>
    <p:extLst>
      <p:ext uri="{BB962C8B-B14F-4D97-AF65-F5344CB8AC3E}">
        <p14:creationId xmlns:p14="http://schemas.microsoft.com/office/powerpoint/2010/main" val="21668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In order to supply vector elements simultaneously, the multiplied dense vector is divided into 4 banks accordingly.</a:t>
            </a:r>
          </a:p>
        </p:txBody>
      </p:sp>
      <p:sp>
        <p:nvSpPr>
          <p:cNvPr id="4" name="灯片编号占位符 3"/>
          <p:cNvSpPr>
            <a:spLocks noGrp="1"/>
          </p:cNvSpPr>
          <p:nvPr>
            <p:ph type="sldNum" sz="quarter" idx="10"/>
          </p:nvPr>
        </p:nvSpPr>
        <p:spPr/>
        <p:txBody>
          <a:bodyPr/>
          <a:lstStyle/>
          <a:p>
            <a:fld id="{A96A1291-B31F-4803-BC6D-B71E28808792}" type="slidenum">
              <a:rPr lang="en-US" smtClean="0"/>
              <a:t>25</a:t>
            </a:fld>
            <a:endParaRPr lang="en-US"/>
          </a:p>
        </p:txBody>
      </p:sp>
    </p:spTree>
    <p:extLst>
      <p:ext uri="{BB962C8B-B14F-4D97-AF65-F5344CB8AC3E}">
        <p14:creationId xmlns:p14="http://schemas.microsoft.com/office/powerpoint/2010/main" val="381212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the indices of ACEG, V0, V3, V7 and V9 are accessed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In computing the dot product, multiplications of four pairs of elements are executed in parallel. </a:t>
            </a:r>
          </a:p>
          <a:p>
            <a:r>
              <a:rPr lang="en-US" sz="1200" b="0" i="0" u="none" strike="noStrike" kern="1200" baseline="0">
                <a:solidFill>
                  <a:schemeClr val="tx1"/>
                </a:solidFill>
                <a:latin typeface="+mn-lt"/>
                <a:ea typeface="+mn-ea"/>
                <a:cs typeface="+mn-cs"/>
              </a:rPr>
              <a:t>And we</a:t>
            </a:r>
            <a:r>
              <a:rPr lang="zh-CN" altLang="en-US" sz="1200" b="0" i="0" u="none" strike="noStrike" kern="1200" baseline="0">
                <a:solidFill>
                  <a:schemeClr val="tx1"/>
                </a:solidFill>
                <a:latin typeface="+mn-lt"/>
                <a:ea typeface="+mn-ea"/>
                <a:cs typeface="+mn-cs"/>
              </a:rPr>
              <a:t> </a:t>
            </a:r>
            <a:r>
              <a:rPr lang="en-US" altLang="zh-CN" sz="1200" b="0" i="0" u="none" strike="noStrike" kern="1200" baseline="0">
                <a:solidFill>
                  <a:schemeClr val="tx1"/>
                </a:solidFill>
                <a:latin typeface="+mn-lt"/>
                <a:ea typeface="+mn-ea"/>
                <a:cs typeface="+mn-cs"/>
              </a:rPr>
              <a:t>obtain</a:t>
            </a:r>
            <a:r>
              <a:rPr lang="zh-CN" altLang="en-US" sz="1200" b="0" i="0" u="none" strike="noStrike" kern="1200" baseline="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the partial dot product, s1</a:t>
            </a:r>
          </a:p>
        </p:txBody>
      </p:sp>
      <p:sp>
        <p:nvSpPr>
          <p:cNvPr id="4" name="灯片编号占位符 3"/>
          <p:cNvSpPr>
            <a:spLocks noGrp="1"/>
          </p:cNvSpPr>
          <p:nvPr>
            <p:ph type="sldNum" sz="quarter" idx="10"/>
          </p:nvPr>
        </p:nvSpPr>
        <p:spPr/>
        <p:txBody>
          <a:bodyPr/>
          <a:lstStyle/>
          <a:p>
            <a:fld id="{A96A1291-B31F-4803-BC6D-B71E28808792}" type="slidenum">
              <a:rPr lang="en-US" smtClean="0"/>
              <a:t>26</a:t>
            </a:fld>
            <a:endParaRPr lang="en-US"/>
          </a:p>
        </p:txBody>
      </p:sp>
    </p:spTree>
    <p:extLst>
      <p:ext uri="{BB962C8B-B14F-4D97-AF65-F5344CB8AC3E}">
        <p14:creationId xmlns:p14="http://schemas.microsoft.com/office/powerpoint/2010/main" val="6721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In the next step, BDFH and V2,V4,V8 and V11 are accessed similarly.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The partial dot product s2 is accumulated with the previous partial dot product s1 to get the complete dot product.</a:t>
            </a:r>
          </a:p>
        </p:txBody>
      </p:sp>
      <p:sp>
        <p:nvSpPr>
          <p:cNvPr id="4" name="灯片编号占位符 3"/>
          <p:cNvSpPr>
            <a:spLocks noGrp="1"/>
          </p:cNvSpPr>
          <p:nvPr>
            <p:ph type="sldNum" sz="quarter" idx="10"/>
          </p:nvPr>
        </p:nvSpPr>
        <p:spPr/>
        <p:txBody>
          <a:bodyPr/>
          <a:lstStyle/>
          <a:p>
            <a:fld id="{A96A1291-B31F-4803-BC6D-B71E28808792}" type="slidenum">
              <a:rPr lang="en-US" smtClean="0"/>
              <a:t>27</a:t>
            </a:fld>
            <a:endParaRPr lang="en-US"/>
          </a:p>
        </p:txBody>
      </p:sp>
    </p:spTree>
    <p:extLst>
      <p:ext uri="{BB962C8B-B14F-4D97-AF65-F5344CB8AC3E}">
        <p14:creationId xmlns:p14="http://schemas.microsoft.com/office/powerpoint/2010/main" val="616642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summary, </a:t>
            </a:r>
          </a:p>
          <a:p>
            <a:r>
              <a:rPr lang="en-US" sz="1200" b="0" i="0" u="none" strike="noStrike" kern="1200" baseline="0">
                <a:solidFill>
                  <a:schemeClr val="tx1"/>
                </a:solidFill>
                <a:latin typeface="+mn-lt"/>
                <a:ea typeface="+mn-ea"/>
                <a:cs typeface="+mn-cs"/>
              </a:rPr>
              <a:t>taking advantage of the bank balanced property of BBS, this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can easily exploit both inter-row and inter-bank parallelism.</a:t>
            </a: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In BBS, every row and every bank has the same number of elements which automatically guarantees the load balance across rows and banks in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a:t>
            </a: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When accessing the vector elements, BBS ensures one and only one element is accessed in each bank. Therefore, storing each vector bank in an independently block RAM can supply vector elements simultaneously with high bandwidth and without memory access conflicts. </a:t>
            </a:r>
            <a:endParaRPr lang="en-US" altLang="zh-CN" sz="2000">
              <a:latin typeface="Helvetica" panose="020B0604020202020204" pitchFamily="34" charset="0"/>
              <a:cs typeface="Helvetica" panose="020B0604020202020204" pitchFamily="34" charset="0"/>
            </a:endParaRPr>
          </a:p>
          <a:p>
            <a:endParaRPr lang="en-US" sz="1200" b="0" i="0" u="none" strike="noStrike" kern="1200" baseline="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96A1291-B31F-4803-BC6D-B71E28808792}" type="slidenum">
              <a:rPr lang="en-US" smtClean="0"/>
              <a:t>28</a:t>
            </a:fld>
            <a:endParaRPr lang="en-US"/>
          </a:p>
        </p:txBody>
      </p:sp>
    </p:spTree>
    <p:extLst>
      <p:ext uri="{BB962C8B-B14F-4D97-AF65-F5344CB8AC3E}">
        <p14:creationId xmlns:p14="http://schemas.microsoft.com/office/powerpoint/2010/main" val="352928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Compressed Sparse Row (CSR) is a commonly used sparse matrix format.</a:t>
            </a:r>
          </a:p>
          <a:p>
            <a:r>
              <a:rPr lang="en-US" sz="1200" b="0" i="0" u="none" strike="noStrike" kern="1200" baseline="0">
                <a:solidFill>
                  <a:schemeClr val="tx1"/>
                </a:solidFill>
                <a:latin typeface="+mn-lt"/>
                <a:ea typeface="+mn-ea"/>
                <a:cs typeface="+mn-cs"/>
              </a:rPr>
              <a:t>However, it introduce</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decoding overheads when implementing our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on FPGA.</a:t>
            </a:r>
          </a:p>
        </p:txBody>
      </p:sp>
      <p:sp>
        <p:nvSpPr>
          <p:cNvPr id="4" name="灯片编号占位符 3"/>
          <p:cNvSpPr>
            <a:spLocks noGrp="1"/>
          </p:cNvSpPr>
          <p:nvPr>
            <p:ph type="sldNum" sz="quarter" idx="10"/>
          </p:nvPr>
        </p:nvSpPr>
        <p:spPr/>
        <p:txBody>
          <a:bodyPr/>
          <a:lstStyle/>
          <a:p>
            <a:fld id="{A96A1291-B31F-4803-BC6D-B71E28808792}" type="slidenum">
              <a:rPr lang="en-US" smtClean="0"/>
              <a:t>29</a:t>
            </a:fld>
            <a:endParaRPr lang="en-US"/>
          </a:p>
        </p:txBody>
      </p:sp>
    </p:spTree>
    <p:extLst>
      <p:ext uri="{BB962C8B-B14F-4D97-AF65-F5344CB8AC3E}">
        <p14:creationId xmlns:p14="http://schemas.microsoft.com/office/powerpoint/2010/main" val="222858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3</a:t>
            </a:fld>
            <a:endParaRPr lang="en-US"/>
          </a:p>
        </p:txBody>
      </p:sp>
    </p:spTree>
    <p:extLst>
      <p:ext uri="{BB962C8B-B14F-4D97-AF65-F5344CB8AC3E}">
        <p14:creationId xmlns:p14="http://schemas.microsoft.com/office/powerpoint/2010/main" val="2328162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First, </a:t>
            </a:r>
            <a:r>
              <a:rPr lang="de-DE" sz="1200" b="0" i="0" u="none" strike="noStrike" kern="1200" baseline="0">
                <a:solidFill>
                  <a:schemeClr val="tx1"/>
                </a:solidFill>
                <a:latin typeface="+mn-lt"/>
                <a:ea typeface="+mn-ea"/>
                <a:cs typeface="+mn-cs"/>
              </a:rPr>
              <a:t>CSR format encodes all non-zero </a:t>
            </a:r>
            <a:r>
              <a:rPr lang="en-US" sz="1200" b="0" i="0" u="none" strike="noStrike" kern="1200" baseline="0">
                <a:solidFill>
                  <a:schemeClr val="tx1"/>
                </a:solidFill>
                <a:latin typeface="+mn-lt"/>
                <a:ea typeface="+mn-ea"/>
                <a:cs typeface="+mn-cs"/>
              </a:rPr>
              <a:t>elements in a row-major order. Rearranging the non-zero elements are inevitable in order to exploit inter-bank parallelism in our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a:t>
            </a:r>
          </a:p>
          <a:p>
            <a:endParaRPr lang="en-US" sz="1200" b="0" i="0" u="none" strike="noStrike" kern="1200" baseline="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96A1291-B31F-4803-BC6D-B71E28808792}" type="slidenum">
              <a:rPr lang="en-US" smtClean="0"/>
              <a:t>30</a:t>
            </a:fld>
            <a:endParaRPr lang="en-US"/>
          </a:p>
        </p:txBody>
      </p:sp>
    </p:spTree>
    <p:extLst>
      <p:ext uri="{BB962C8B-B14F-4D97-AF65-F5344CB8AC3E}">
        <p14:creationId xmlns:p14="http://schemas.microsoft.com/office/powerpoint/2010/main" val="344645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Second, CSR format stores column indices and row pointers to track the location of each non-zero value. Thus, </a:t>
            </a:r>
            <a:r>
              <a:rPr lang="en-US" altLang="zh-CN" sz="1200" b="0" i="0" u="none" strike="noStrike" kern="1200" baseline="0" dirty="0">
                <a:solidFill>
                  <a:schemeClr val="tx1"/>
                </a:solidFill>
                <a:latin typeface="+mn-lt"/>
                <a:ea typeface="+mn-ea"/>
                <a:cs typeface="+mn-cs"/>
              </a:rPr>
              <a:t>computing</a:t>
            </a:r>
            <a:r>
              <a:rPr lang="en-US" sz="1200" b="0" i="0" u="none" strike="noStrike" kern="1200" baseline="0" dirty="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its </a:t>
            </a:r>
            <a:r>
              <a:rPr lang="en-US" altLang="zh-CN" sz="1200" b="0" i="0" u="none" strike="noStrike" kern="1200" baseline="0">
                <a:solidFill>
                  <a:schemeClr val="tx1"/>
                </a:solidFill>
                <a:latin typeface="+mn-lt"/>
                <a:ea typeface="+mn-ea"/>
                <a:cs typeface="+mn-cs"/>
              </a:rPr>
              <a:t>index in the bank</a:t>
            </a:r>
            <a:r>
              <a:rPr lang="en-US" sz="1200" b="0" i="0" u="none" strike="noStrike" kern="1200" baseline="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required to fetch its corresponding vector element.</a:t>
            </a:r>
          </a:p>
        </p:txBody>
      </p:sp>
      <p:sp>
        <p:nvSpPr>
          <p:cNvPr id="4" name="灯片编号占位符 3"/>
          <p:cNvSpPr>
            <a:spLocks noGrp="1"/>
          </p:cNvSpPr>
          <p:nvPr>
            <p:ph type="sldNum" sz="quarter" idx="10"/>
          </p:nvPr>
        </p:nvSpPr>
        <p:spPr/>
        <p:txBody>
          <a:bodyPr/>
          <a:lstStyle/>
          <a:p>
            <a:fld id="{A96A1291-B31F-4803-BC6D-B71E28808792}" type="slidenum">
              <a:rPr lang="en-US" smtClean="0"/>
              <a:t>31</a:t>
            </a:fld>
            <a:endParaRPr lang="en-US"/>
          </a:p>
        </p:txBody>
      </p:sp>
    </p:spTree>
    <p:extLst>
      <p:ext uri="{BB962C8B-B14F-4D97-AF65-F5344CB8AC3E}">
        <p14:creationId xmlns:p14="http://schemas.microsoft.com/office/powerpoint/2010/main" val="491546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order to eliminate decoding overheads, we introduce a sparse matrix format called Compressed Sparse Banks (CSB) that is specifically designed</a:t>
            </a:r>
          </a:p>
          <a:p>
            <a:r>
              <a:rPr lang="en-US" sz="1200" b="0" i="0" u="none" strike="noStrike" kern="1200" baseline="0">
                <a:solidFill>
                  <a:schemeClr val="tx1"/>
                </a:solidFill>
                <a:latin typeface="+mn-lt"/>
                <a:ea typeface="+mn-ea"/>
                <a:cs typeface="+mn-cs"/>
              </a:rPr>
              <a:t>for BBS.</a:t>
            </a:r>
          </a:p>
        </p:txBody>
      </p:sp>
      <p:sp>
        <p:nvSpPr>
          <p:cNvPr id="4" name="灯片编号占位符 3"/>
          <p:cNvSpPr>
            <a:spLocks noGrp="1"/>
          </p:cNvSpPr>
          <p:nvPr>
            <p:ph type="sldNum" sz="quarter" idx="10"/>
          </p:nvPr>
        </p:nvSpPr>
        <p:spPr/>
        <p:txBody>
          <a:bodyPr/>
          <a:lstStyle/>
          <a:p>
            <a:fld id="{A96A1291-B31F-4803-BC6D-B71E28808792}" type="slidenum">
              <a:rPr lang="en-US" smtClean="0"/>
              <a:t>32</a:t>
            </a:fld>
            <a:endParaRPr lang="en-US"/>
          </a:p>
        </p:txBody>
      </p:sp>
    </p:spTree>
    <p:extLst>
      <p:ext uri="{BB962C8B-B14F-4D97-AF65-F5344CB8AC3E}">
        <p14:creationId xmlns:p14="http://schemas.microsoft.com/office/powerpoint/2010/main" val="109995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CSB, the order of non-zero elements are rearranged i</a:t>
            </a:r>
            <a:r>
              <a:rPr lang="en-US" altLang="zh-CN" sz="1200" b="0" i="0" u="none" strike="noStrike" kern="1200" baseline="0">
                <a:solidFill>
                  <a:schemeClr val="tx1"/>
                </a:solidFill>
                <a:latin typeface="+mn-lt"/>
                <a:ea typeface="+mn-ea"/>
                <a:cs typeface="+mn-cs"/>
              </a:rPr>
              <a:t>n advance</a:t>
            </a:r>
            <a:r>
              <a:rPr lang="en-US" sz="1200" b="0" i="0" u="none" strike="noStrike" kern="1200" baseline="0">
                <a:solidFill>
                  <a:schemeClr val="tx1"/>
                </a:solidFill>
                <a:latin typeface="+mn-lt"/>
                <a:ea typeface="+mn-ea"/>
                <a:cs typeface="+mn-cs"/>
              </a:rPr>
              <a:t>. </a:t>
            </a:r>
          </a:p>
        </p:txBody>
      </p:sp>
      <p:sp>
        <p:nvSpPr>
          <p:cNvPr id="4" name="灯片编号占位符 3"/>
          <p:cNvSpPr>
            <a:spLocks noGrp="1"/>
          </p:cNvSpPr>
          <p:nvPr>
            <p:ph type="sldNum" sz="quarter" idx="10"/>
          </p:nvPr>
        </p:nvSpPr>
        <p:spPr/>
        <p:txBody>
          <a:bodyPr/>
          <a:lstStyle/>
          <a:p>
            <a:fld id="{A96A1291-B31F-4803-BC6D-B71E28808792}" type="slidenum">
              <a:rPr lang="en-US" smtClean="0"/>
              <a:t>33</a:t>
            </a:fld>
            <a:endParaRPr lang="en-US"/>
          </a:p>
        </p:txBody>
      </p:sp>
    </p:spTree>
    <p:extLst>
      <p:ext uri="{BB962C8B-B14F-4D97-AF65-F5344CB8AC3E}">
        <p14:creationId xmlns:p14="http://schemas.microsoft.com/office/powerpoint/2010/main" val="2797365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And CSB lists the bank internal indices directly instead of column indices.</a:t>
            </a:r>
          </a:p>
          <a:p>
            <a:r>
              <a:rPr lang="en-US" sz="1200" b="0" i="0" u="none" strike="noStrike" kern="1200" baseline="0">
                <a:solidFill>
                  <a:schemeClr val="tx1"/>
                </a:solidFill>
                <a:latin typeface="+mn-lt"/>
                <a:ea typeface="+mn-ea"/>
                <a:cs typeface="+mn-cs"/>
              </a:rPr>
              <a:t>The bank internal indices can be directly regarded as physical addresses to fetch the vector elements.</a:t>
            </a:r>
            <a:endParaRPr lang="en-US"/>
          </a:p>
        </p:txBody>
      </p:sp>
      <p:sp>
        <p:nvSpPr>
          <p:cNvPr id="4" name="灯片编号占位符 3"/>
          <p:cNvSpPr>
            <a:spLocks noGrp="1"/>
          </p:cNvSpPr>
          <p:nvPr>
            <p:ph type="sldNum" sz="quarter" idx="10"/>
          </p:nvPr>
        </p:nvSpPr>
        <p:spPr/>
        <p:txBody>
          <a:bodyPr/>
          <a:lstStyle/>
          <a:p>
            <a:fld id="{A96A1291-B31F-4803-BC6D-B71E28808792}" type="slidenum">
              <a:rPr lang="en-US" smtClean="0"/>
              <a:t>34</a:t>
            </a:fld>
            <a:endParaRPr lang="en-US"/>
          </a:p>
        </p:txBody>
      </p:sp>
    </p:spTree>
    <p:extLst>
      <p:ext uri="{BB962C8B-B14F-4D97-AF65-F5344CB8AC3E}">
        <p14:creationId xmlns:p14="http://schemas.microsoft.com/office/powerpoint/2010/main" val="396517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Then, we introduce the FPGA accelerator for LSTM networks with bank-balanced sparsity.</a:t>
            </a:r>
          </a:p>
        </p:txBody>
      </p:sp>
      <p:sp>
        <p:nvSpPr>
          <p:cNvPr id="4" name="Slide Number Placeholder 3"/>
          <p:cNvSpPr>
            <a:spLocks noGrp="1"/>
          </p:cNvSpPr>
          <p:nvPr>
            <p:ph type="sldNum" sz="quarter" idx="5"/>
          </p:nvPr>
        </p:nvSpPr>
        <p:spPr/>
        <p:txBody>
          <a:bodyPr/>
          <a:lstStyle/>
          <a:p>
            <a:fld id="{A96A1291-B31F-4803-BC6D-B71E28808792}" type="slidenum">
              <a:rPr lang="en-US" smtClean="0"/>
              <a:t>35</a:t>
            </a:fld>
            <a:endParaRPr lang="en-US"/>
          </a:p>
        </p:txBody>
      </p:sp>
    </p:spTree>
    <p:extLst>
      <p:ext uri="{BB962C8B-B14F-4D97-AF65-F5344CB8AC3E}">
        <p14:creationId xmlns:p14="http://schemas.microsoft.com/office/powerpoint/2010/main" val="2818567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Similar </a:t>
            </a:r>
            <a:r>
              <a:rPr lang="en-US" altLang="zh-CN" sz="1200" b="0" i="0" u="none" strike="noStrike" kern="1200" baseline="0">
                <a:solidFill>
                  <a:schemeClr val="tx1"/>
                </a:solidFill>
                <a:latin typeface="+mn-lt"/>
                <a:ea typeface="+mn-ea"/>
                <a:cs typeface="+mn-cs"/>
              </a:rPr>
              <a:t>to</a:t>
            </a:r>
            <a:r>
              <a:rPr lang="en-US" sz="1200" b="0" i="0" u="none" strike="noStrike" kern="1200" baseline="0">
                <a:solidFill>
                  <a:schemeClr val="tx1"/>
                </a:solidFill>
                <a:latin typeface="+mn-lt"/>
                <a:ea typeface="+mn-ea"/>
                <a:cs typeface="+mn-cs"/>
              </a:rPr>
              <a:t> other heterogenous accelerator</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on FPGA, the BBS accelerator receives data and instructions from the host server and return results after FPGA execution.</a:t>
            </a:r>
          </a:p>
          <a:p>
            <a:r>
              <a:rPr lang="en-US" sz="1200" b="0" i="0" u="none" strike="noStrike" kern="1200" baseline="0">
                <a:solidFill>
                  <a:schemeClr val="tx1"/>
                </a:solidFill>
                <a:latin typeface="+mn-lt"/>
                <a:ea typeface="+mn-ea"/>
                <a:cs typeface="+mn-cs"/>
              </a:rPr>
              <a:t>BBS accelerator mainly consists of a sparse matrix-vector multiplication unit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an element-wise vector operation unit (EWOP Unit), on-chip memories for matrices and vectors, and a central controller.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36</a:t>
            </a:fld>
            <a:endParaRPr lang="en-US"/>
          </a:p>
        </p:txBody>
      </p:sp>
    </p:spTree>
    <p:extLst>
      <p:ext uri="{BB962C8B-B14F-4D97-AF65-F5344CB8AC3E}">
        <p14:creationId xmlns:p14="http://schemas.microsoft.com/office/powerpoint/2010/main" val="1706606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implements the highly parallel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described before.</a:t>
            </a:r>
          </a:p>
          <a:p>
            <a:r>
              <a:rPr lang="en-US" sz="1200" b="0" i="0" u="none" strike="noStrike" kern="1200" baseline="0">
                <a:solidFill>
                  <a:schemeClr val="tx1"/>
                </a:solidFill>
                <a:latin typeface="+mn-lt"/>
                <a:ea typeface="+mn-ea"/>
                <a:cs typeface="+mn-cs"/>
              </a:rPr>
              <a:t>It includes </a:t>
            </a:r>
            <a:r>
              <a:rPr lang="en-US" altLang="zh-CN" sz="1200" b="0" i="0" u="none" strike="noStrike" kern="1200" baseline="0">
                <a:solidFill>
                  <a:schemeClr val="tx1"/>
                </a:solidFill>
                <a:latin typeface="+mn-lt"/>
                <a:ea typeface="+mn-ea"/>
                <a:cs typeface="+mn-cs"/>
              </a:rPr>
              <a:t>a</a:t>
            </a:r>
            <a:r>
              <a:rPr lang="en-US" sz="1200" b="0" i="0" u="none" strike="noStrike" kern="1200" baseline="0">
                <a:solidFill>
                  <a:schemeClr val="tx1"/>
                </a:solidFill>
                <a:latin typeface="+mn-lt"/>
                <a:ea typeface="+mn-ea"/>
                <a:cs typeface="+mn-cs"/>
              </a:rPr>
              <a:t> PE array to exploit inter-row parallelism, while each PE is designed to exploit inter-bank parallelism as we described before.</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37</a:t>
            </a:fld>
            <a:endParaRPr lang="en-US"/>
          </a:p>
        </p:txBody>
      </p:sp>
    </p:spTree>
    <p:extLst>
      <p:ext uri="{BB962C8B-B14F-4D97-AF65-F5344CB8AC3E}">
        <p14:creationId xmlns:p14="http://schemas.microsoft.com/office/powerpoint/2010/main" val="2910634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matrix memory stores weight represented in CSB format.</a:t>
            </a:r>
          </a:p>
        </p:txBody>
      </p:sp>
      <p:sp>
        <p:nvSpPr>
          <p:cNvPr id="4" name="Slide Number Placeholder 3"/>
          <p:cNvSpPr>
            <a:spLocks noGrp="1"/>
          </p:cNvSpPr>
          <p:nvPr>
            <p:ph type="sldNum" sz="quarter" idx="5"/>
          </p:nvPr>
        </p:nvSpPr>
        <p:spPr/>
        <p:txBody>
          <a:bodyPr/>
          <a:lstStyle/>
          <a:p>
            <a:fld id="{A96A1291-B31F-4803-BC6D-B71E28808792}" type="slidenum">
              <a:rPr lang="en-US" smtClean="0"/>
              <a:t>38</a:t>
            </a:fld>
            <a:endParaRPr lang="en-US"/>
          </a:p>
        </p:txBody>
      </p:sp>
    </p:spTree>
    <p:extLst>
      <p:ext uri="{BB962C8B-B14F-4D97-AF65-F5344CB8AC3E}">
        <p14:creationId xmlns:p14="http://schemas.microsoft.com/office/powerpoint/2010/main" val="3390644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For the private vector buffer inside each PE, each bank of the multiplied vector is stored in </a:t>
            </a:r>
            <a:r>
              <a:rPr lang="en-US" altLang="zh-CN" sz="1200" b="0" i="0" u="none" strike="noStrike" kern="1200" baseline="0">
                <a:solidFill>
                  <a:schemeClr val="tx1"/>
                </a:solidFill>
                <a:latin typeface="+mn-lt"/>
                <a:ea typeface="+mn-ea"/>
                <a:cs typeface="+mn-cs"/>
              </a:rPr>
              <a:t>multiple</a:t>
            </a:r>
            <a:r>
              <a:rPr lang="en-US" sz="1200" b="0" i="0" u="none" strike="noStrike" kern="1200" baseline="0">
                <a:solidFill>
                  <a:schemeClr val="tx1"/>
                </a:solidFill>
                <a:latin typeface="+mn-lt"/>
                <a:ea typeface="+mn-ea"/>
                <a:cs typeface="+mn-cs"/>
              </a:rPr>
              <a:t> BRAMs. Therefore, the </a:t>
            </a:r>
            <a:r>
              <a:rPr lang="en-US" altLang="zh-CN" sz="1200" b="0" i="0" u="none" strike="noStrike" kern="1200" baseline="0">
                <a:solidFill>
                  <a:schemeClr val="tx1"/>
                </a:solidFill>
                <a:latin typeface="+mn-lt"/>
                <a:ea typeface="+mn-ea"/>
                <a:cs typeface="+mn-cs"/>
              </a:rPr>
              <a:t>private vector buffer </a:t>
            </a:r>
            <a:r>
              <a:rPr lang="en-US" sz="1200" b="0" i="0" u="none" strike="noStrike" kern="1200" baseline="0">
                <a:solidFill>
                  <a:schemeClr val="tx1"/>
                </a:solidFill>
                <a:latin typeface="+mn-lt"/>
                <a:ea typeface="+mn-ea"/>
                <a:cs typeface="+mn-cs"/>
              </a:rPr>
              <a:t>can provide multiple vector elements simultaneously through bank internal indices.</a:t>
            </a:r>
          </a:p>
        </p:txBody>
      </p:sp>
      <p:sp>
        <p:nvSpPr>
          <p:cNvPr id="4" name="Slide Number Placeholder 3"/>
          <p:cNvSpPr>
            <a:spLocks noGrp="1"/>
          </p:cNvSpPr>
          <p:nvPr>
            <p:ph type="sldNum" sz="quarter" idx="5"/>
          </p:nvPr>
        </p:nvSpPr>
        <p:spPr/>
        <p:txBody>
          <a:bodyPr/>
          <a:lstStyle/>
          <a:p>
            <a:fld id="{A96A1291-B31F-4803-BC6D-B71E28808792}" type="slidenum">
              <a:rPr lang="en-US" smtClean="0"/>
              <a:t>39</a:t>
            </a:fld>
            <a:endParaRPr lang="en-US"/>
          </a:p>
        </p:txBody>
      </p:sp>
    </p:spTree>
    <p:extLst>
      <p:ext uri="{BB962C8B-B14F-4D97-AF65-F5344CB8AC3E}">
        <p14:creationId xmlns:p14="http://schemas.microsoft.com/office/powerpoint/2010/main" val="21000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Neural networks based on Long Short-Term Memory (LSTM) have been widely used in language and speech applications such as machine translation, speech recognition and speech synthesis. </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4</a:t>
            </a:fld>
            <a:endParaRPr lang="en-US"/>
          </a:p>
        </p:txBody>
      </p:sp>
    </p:spTree>
    <p:extLst>
      <p:ext uri="{BB962C8B-B14F-4D97-AF65-F5344CB8AC3E}">
        <p14:creationId xmlns:p14="http://schemas.microsoft.com/office/powerpoint/2010/main" val="3642769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highlight>
                  <a:srgbClr val="FAFAFA"/>
                </a:highlight>
                <a:latin typeface="+mn-lt"/>
                <a:ea typeface="+mn-ea"/>
                <a:cs typeface="+mn-cs"/>
              </a:rPr>
              <a:t>Our evaluation centers around two aspects: the model accuracy of BBS and the hardware efficiency of BBS accelerator.</a:t>
            </a:r>
          </a:p>
          <a:p>
            <a:endParaRPr lang="en-US" sz="1200" b="0" i="0" u="none" strike="noStrike" kern="1200" baseline="0">
              <a:solidFill>
                <a:schemeClr val="tx1"/>
              </a:solidFill>
              <a:highlight>
                <a:srgbClr val="FAFAFA"/>
              </a:highligh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40</a:t>
            </a:fld>
            <a:endParaRPr lang="en-US"/>
          </a:p>
        </p:txBody>
      </p:sp>
    </p:spTree>
    <p:extLst>
      <p:ext uri="{BB962C8B-B14F-4D97-AF65-F5344CB8AC3E}">
        <p14:creationId xmlns:p14="http://schemas.microsoft.com/office/powerpoint/2010/main" val="1650778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evaluate the model accuracy of BBS with an LSTM language model of the PTB dataset and an LSTM speech recognition model on the TIMIT dataset.</a:t>
            </a:r>
          </a:p>
          <a:p>
            <a:r>
              <a:rPr lang="en-US" sz="1200" b="0" i="0" u="none" strike="noStrike" kern="1200" baseline="0">
                <a:solidFill>
                  <a:schemeClr val="tx1"/>
                </a:solidFill>
                <a:latin typeface="+mn-lt"/>
                <a:ea typeface="+mn-ea"/>
                <a:cs typeface="+mn-cs"/>
              </a:rPr>
              <a:t>(click)We compare bank-balanced sparsity with the dense baseline, unstructured sparsity by fine-grained pruning and block sparsity by coarse-grained pruning.</a:t>
            </a:r>
          </a:p>
        </p:txBody>
      </p:sp>
      <p:sp>
        <p:nvSpPr>
          <p:cNvPr id="4" name="Slide Number Placeholder 3"/>
          <p:cNvSpPr>
            <a:spLocks noGrp="1"/>
          </p:cNvSpPr>
          <p:nvPr>
            <p:ph type="sldNum" sz="quarter" idx="5"/>
          </p:nvPr>
        </p:nvSpPr>
        <p:spPr/>
        <p:txBody>
          <a:bodyPr/>
          <a:lstStyle/>
          <a:p>
            <a:fld id="{A96A1291-B31F-4803-BC6D-B71E28808792}" type="slidenum">
              <a:rPr lang="en-US" smtClean="0"/>
              <a:t>41</a:t>
            </a:fld>
            <a:endParaRPr lang="en-US"/>
          </a:p>
        </p:txBody>
      </p:sp>
    </p:spTree>
    <p:extLst>
      <p:ext uri="{BB962C8B-B14F-4D97-AF65-F5344CB8AC3E}">
        <p14:creationId xmlns:p14="http://schemas.microsoft.com/office/powerpoint/2010/main" val="594848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As shown in first Figure, the perplexity curve of our BBS is very close to the perplexity curve of unstructured sparsity.</a:t>
            </a:r>
          </a:p>
          <a:p>
            <a:r>
              <a:rPr lang="en-US" sz="1200" b="0" i="0" u="none" strike="noStrike" kern="1200" baseline="0">
                <a:solidFill>
                  <a:schemeClr val="tx1"/>
                </a:solidFill>
                <a:latin typeface="+mn-lt"/>
                <a:ea typeface="+mn-ea"/>
                <a:cs typeface="+mn-cs"/>
              </a:rPr>
              <a:t>Perplexity is a metric to quantify language model quality. The lower the better.</a:t>
            </a:r>
          </a:p>
          <a:p>
            <a:r>
              <a:rPr lang="en-US" sz="1200" b="0" i="0" u="none" strike="noStrike" kern="1200" baseline="0">
                <a:solidFill>
                  <a:schemeClr val="tx1"/>
                </a:solidFill>
                <a:latin typeface="+mn-lt"/>
                <a:ea typeface="+mn-ea"/>
                <a:cs typeface="+mn-cs"/>
              </a:rPr>
              <a:t>Both unstructured sparsity and BBS can preserve the perplexity until around 80% of weights are pruned away.</a:t>
            </a:r>
          </a:p>
          <a:p>
            <a:r>
              <a:rPr lang="en-US" sz="1200" b="0" i="0" u="none" strike="noStrike" kern="1200" baseline="0">
                <a:solidFill>
                  <a:schemeClr val="tx1"/>
                </a:solidFill>
                <a:latin typeface="+mn-lt"/>
                <a:ea typeface="+mn-ea"/>
                <a:cs typeface="+mn-cs"/>
              </a:rPr>
              <a:t>However, the perplexity of block sparsity starts to increase significantly at 40% sparsity.</a:t>
            </a:r>
          </a:p>
        </p:txBody>
      </p:sp>
      <p:sp>
        <p:nvSpPr>
          <p:cNvPr id="4" name="Slide Number Placeholder 3"/>
          <p:cNvSpPr>
            <a:spLocks noGrp="1"/>
          </p:cNvSpPr>
          <p:nvPr>
            <p:ph type="sldNum" sz="quarter" idx="5"/>
          </p:nvPr>
        </p:nvSpPr>
        <p:spPr/>
        <p:txBody>
          <a:bodyPr/>
          <a:lstStyle/>
          <a:p>
            <a:fld id="{A96A1291-B31F-4803-BC6D-B71E28808792}" type="slidenum">
              <a:rPr lang="en-US" smtClean="0"/>
              <a:t>42</a:t>
            </a:fld>
            <a:endParaRPr lang="en-US"/>
          </a:p>
        </p:txBody>
      </p:sp>
    </p:spTree>
    <p:extLst>
      <p:ext uri="{BB962C8B-B14F-4D97-AF65-F5344CB8AC3E}">
        <p14:creationId xmlns:p14="http://schemas.microsoft.com/office/powerpoint/2010/main" val="3178771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Experiments on the LSTM speech recognition model show similar results. These experimental results demonstrate that BBS has almost the same effectiveness as random sparsity and outperforms block sparsity in terms of achievable accuracy or sparsity during pruning.</a:t>
            </a:r>
            <a:endParaRPr lang="en-US" altLang="zh-CN"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43</a:t>
            </a:fld>
            <a:endParaRPr lang="en-US"/>
          </a:p>
        </p:txBody>
      </p:sp>
    </p:spTree>
    <p:extLst>
      <p:ext uri="{BB962C8B-B14F-4D97-AF65-F5344CB8AC3E}">
        <p14:creationId xmlns:p14="http://schemas.microsoft.com/office/powerpoint/2010/main" val="318578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further explore the accuracy sensitivity of BBS to the bank size (or the number of banks). As a comparison, we also explore the accuracy sensitivity of block sparsity to the block size.  </a:t>
            </a:r>
          </a:p>
          <a:p>
            <a:r>
              <a:rPr lang="en-US" sz="1200" b="0" i="0" u="none" strike="noStrike" kern="1200" baseline="0">
                <a:solidFill>
                  <a:schemeClr val="tx1"/>
                </a:solidFill>
                <a:latin typeface="+mn-lt"/>
                <a:ea typeface="+mn-ea"/>
                <a:cs typeface="+mn-cs"/>
              </a:rPr>
              <a:t>(click)As shown, BBS achieves almost the same model accuracy regardless of the change of bank size. </a:t>
            </a:r>
          </a:p>
          <a:p>
            <a:r>
              <a:rPr lang="en-US" sz="1200" b="0" i="0" u="none" strike="noStrike" kern="1200" baseline="0">
                <a:solidFill>
                  <a:schemeClr val="tx1"/>
                </a:solidFill>
                <a:latin typeface="+mn-lt"/>
                <a:ea typeface="+mn-ea"/>
                <a:cs typeface="+mn-cs"/>
              </a:rPr>
              <a:t>(click)For block sparsity, however, increasing the block size adversely affects model accuracy.</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44</a:t>
            </a:fld>
            <a:endParaRPr lang="en-US"/>
          </a:p>
        </p:txBody>
      </p:sp>
    </p:spTree>
    <p:extLst>
      <p:ext uri="{BB962C8B-B14F-4D97-AF65-F5344CB8AC3E}">
        <p14:creationId xmlns:p14="http://schemas.microsoft.com/office/powerpoint/2010/main" val="707173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order to evaluate the hardware efficiency, we implemented the BBS accelerator on catapult platform with an Intel-</a:t>
            </a:r>
            <a:r>
              <a:rPr lang="en-US" sz="1200" b="0" i="0" u="none" strike="noStrike" kern="1200" baseline="0" err="1">
                <a:solidFill>
                  <a:schemeClr val="tx1"/>
                </a:solidFill>
                <a:latin typeface="+mn-lt"/>
                <a:ea typeface="+mn-ea"/>
                <a:cs typeface="+mn-cs"/>
              </a:rPr>
              <a:t>Arria</a:t>
            </a:r>
            <a:r>
              <a:rPr lang="en-US" sz="1200" b="0" i="0" u="none" strike="noStrike" kern="1200" baseline="0">
                <a:solidFill>
                  <a:schemeClr val="tx1"/>
                </a:solidFill>
                <a:latin typeface="+mn-lt"/>
                <a:ea typeface="+mn-ea"/>
                <a:cs typeface="+mn-cs"/>
              </a:rPr>
              <a:t> 10 FPGA.</a:t>
            </a:r>
          </a:p>
          <a:p>
            <a:r>
              <a:rPr lang="en-US" sz="1200" b="0" i="0" u="none" strike="noStrike" kern="1200" baseline="0">
                <a:solidFill>
                  <a:schemeClr val="tx1"/>
                </a:solidFill>
                <a:latin typeface="+mn-lt"/>
                <a:ea typeface="+mn-ea"/>
                <a:cs typeface="+mn-cs"/>
              </a:rPr>
              <a:t>The BBS accelerator sets to M = 64, N = 64, and thus the accelerator contains 64 PEs in the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and each PE has 64 multipliers executing in parallel.</a:t>
            </a:r>
          </a:p>
          <a:p>
            <a:r>
              <a:rPr lang="en-US" sz="1200" b="0" i="0" u="none" strike="noStrike" kern="1200" baseline="0">
                <a:solidFill>
                  <a:schemeClr val="tx1"/>
                </a:solidFill>
                <a:latin typeface="+mn-lt"/>
                <a:ea typeface="+mn-ea"/>
                <a:cs typeface="+mn-cs"/>
              </a:rPr>
              <a:t>The operator bits is 16-bit since 16-bit is accurate enough to maintain model accuracy. The detailed experimental results on quantization are shown in our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The LSTM speech recognition model on TIMIT dataset is used in order to </a:t>
            </a:r>
            <a:r>
              <a:rPr lang="en-US" sz="1200" b="0" i="0" kern="1200">
                <a:solidFill>
                  <a:schemeClr val="tx1"/>
                </a:solidFill>
                <a:effectLst/>
                <a:latin typeface="+mn-lt"/>
                <a:ea typeface="+mn-ea"/>
                <a:cs typeface="+mn-cs"/>
              </a:rPr>
              <a:t>be consistent with previous work.</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45</a:t>
            </a:fld>
            <a:endParaRPr lang="en-US"/>
          </a:p>
        </p:txBody>
      </p:sp>
    </p:spTree>
    <p:extLst>
      <p:ext uri="{BB962C8B-B14F-4D97-AF65-F5344CB8AC3E}">
        <p14:creationId xmlns:p14="http://schemas.microsoft.com/office/powerpoint/2010/main" val="1405623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compare our BBS accelerator with three state-of-the-art LSTM/RNN accelerators on FPGA: ESE, C-LSTM and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a:t>
            </a:r>
          </a:p>
          <a:p>
            <a:r>
              <a:rPr lang="en-US" sz="1200" b="0" i="0" u="none" strike="noStrike" kern="1200" baseline="0">
                <a:solidFill>
                  <a:schemeClr val="tx1"/>
                </a:solidFill>
                <a:latin typeface="+mn-lt"/>
                <a:ea typeface="+mn-ea"/>
                <a:cs typeface="+mn-cs"/>
              </a:rPr>
              <a:t>These three studies adopt different optimization techniques to reduce computation requirements.</a:t>
            </a:r>
          </a:p>
          <a:p>
            <a:r>
              <a:rPr lang="en-US" sz="1200" b="0" i="0" u="none" strike="noStrike" kern="1200" baseline="0">
                <a:solidFill>
                  <a:schemeClr val="tx1"/>
                </a:solidFill>
                <a:latin typeface="+mn-lt"/>
                <a:ea typeface="+mn-ea"/>
                <a:cs typeface="+mn-cs"/>
              </a:rPr>
              <a:t>ESE improves inference throughput of sparse LSTMs through batching multiple samples. </a:t>
            </a:r>
          </a:p>
          <a:p>
            <a:r>
              <a:rPr lang="en-US" sz="1200" b="0" i="0" u="none" strike="noStrike" kern="1200" baseline="0">
                <a:solidFill>
                  <a:schemeClr val="tx1"/>
                </a:solidFill>
                <a:latin typeface="+mn-lt"/>
                <a:ea typeface="+mn-ea"/>
                <a:cs typeface="+mn-cs"/>
              </a:rPr>
              <a:t>C-LSTM represents weight matrices with block-circulant matrices and proposes an accelerator with an FFT-based computing kernel.</a:t>
            </a:r>
          </a:p>
          <a:p>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reduce computational operations and corresponding weight fetches by skipping dispensable neuron activation changes.</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46</a:t>
            </a:fld>
            <a:endParaRPr lang="en-US"/>
          </a:p>
        </p:txBody>
      </p:sp>
    </p:spTree>
    <p:extLst>
      <p:ext uri="{BB962C8B-B14F-4D97-AF65-F5344CB8AC3E}">
        <p14:creationId xmlns:p14="http://schemas.microsoft.com/office/powerpoint/2010/main" val="789913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This table shows the comparison results.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We use the accuracy and performance numbers of ESE, C-LSTM and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reported in their papers.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presents experimental results on an GRU network which is simpler than LSTM.  So the performance number of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is an optimistic estimation</a:t>
            </a:r>
          </a:p>
        </p:txBody>
      </p:sp>
      <p:sp>
        <p:nvSpPr>
          <p:cNvPr id="4" name="Slide Number Placeholder 3"/>
          <p:cNvSpPr>
            <a:spLocks noGrp="1"/>
          </p:cNvSpPr>
          <p:nvPr>
            <p:ph type="sldNum" sz="quarter" idx="5"/>
          </p:nvPr>
        </p:nvSpPr>
        <p:spPr/>
        <p:txBody>
          <a:bodyPr/>
          <a:lstStyle/>
          <a:p>
            <a:fld id="{A96A1291-B31F-4803-BC6D-B71E28808792}" type="slidenum">
              <a:rPr lang="en-US" smtClean="0"/>
              <a:t>47</a:t>
            </a:fld>
            <a:endParaRPr lang="en-US"/>
          </a:p>
        </p:txBody>
      </p:sp>
    </p:spTree>
    <p:extLst>
      <p:ext uri="{BB962C8B-B14F-4D97-AF65-F5344CB8AC3E}">
        <p14:creationId xmlns:p14="http://schemas.microsoft.com/office/powerpoint/2010/main" val="1184996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With the same model on the same data set, BBS achieves comparable compression rate and model accuracy as ESE and C-LSTM. </a:t>
            </a:r>
          </a:p>
          <a:p>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utilizes activation sparsity which is a different optimization approach, so we don’t have the weight sparsity ratio and accuracy change.</a:t>
            </a:r>
          </a:p>
        </p:txBody>
      </p:sp>
      <p:sp>
        <p:nvSpPr>
          <p:cNvPr id="4" name="Slide Number Placeholder 3"/>
          <p:cNvSpPr>
            <a:spLocks noGrp="1"/>
          </p:cNvSpPr>
          <p:nvPr>
            <p:ph type="sldNum" sz="quarter" idx="5"/>
          </p:nvPr>
        </p:nvSpPr>
        <p:spPr/>
        <p:txBody>
          <a:bodyPr/>
          <a:lstStyle/>
          <a:p>
            <a:fld id="{A96A1291-B31F-4803-BC6D-B71E28808792}" type="slidenum">
              <a:rPr lang="en-US" smtClean="0"/>
              <a:t>48</a:t>
            </a:fld>
            <a:endParaRPr lang="en-US"/>
          </a:p>
        </p:txBody>
      </p:sp>
    </p:spTree>
    <p:extLst>
      <p:ext uri="{BB962C8B-B14F-4D97-AF65-F5344CB8AC3E}">
        <p14:creationId xmlns:p14="http://schemas.microsoft.com/office/powerpoint/2010/main" val="1873971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Our accelerator achieves slightly better throughput and energy efficiency than previous work.</a:t>
            </a:r>
          </a:p>
          <a:p>
            <a:r>
              <a:rPr lang="en-US" sz="1200" b="0" i="0" u="none" strike="noStrike" kern="1200" baseline="0">
                <a:solidFill>
                  <a:schemeClr val="tx1"/>
                </a:solidFill>
                <a:latin typeface="+mn-lt"/>
                <a:ea typeface="+mn-ea"/>
                <a:cs typeface="+mn-cs"/>
              </a:rPr>
              <a:t>But in terms of inference latency or throughput at a single batch, our accelerator achieves around 34x speedup compared to ESE and 7x speedup compared to C-LSTM. </a:t>
            </a:r>
          </a:p>
        </p:txBody>
      </p:sp>
      <p:sp>
        <p:nvSpPr>
          <p:cNvPr id="4" name="Slide Number Placeholder 3"/>
          <p:cNvSpPr>
            <a:spLocks noGrp="1"/>
          </p:cNvSpPr>
          <p:nvPr>
            <p:ph type="sldNum" sz="quarter" idx="5"/>
          </p:nvPr>
        </p:nvSpPr>
        <p:spPr/>
        <p:txBody>
          <a:bodyPr/>
          <a:lstStyle/>
          <a:p>
            <a:fld id="{A96A1291-B31F-4803-BC6D-B71E28808792}" type="slidenum">
              <a:rPr lang="en-US" smtClean="0"/>
              <a:t>49</a:t>
            </a:fld>
            <a:endParaRPr lang="en-US"/>
          </a:p>
        </p:txBody>
      </p:sp>
    </p:spTree>
    <p:extLst>
      <p:ext uri="{BB962C8B-B14F-4D97-AF65-F5344CB8AC3E}">
        <p14:creationId xmlns:p14="http://schemas.microsoft.com/office/powerpoint/2010/main" val="28802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On the one hand, these applications are usually user-interactiv</a:t>
            </a:r>
            <a:r>
              <a:rPr lang="en-US" altLang="zh-CN" sz="1200" b="0" i="0" u="none" strike="noStrike" kern="1200" baseline="0">
                <a:solidFill>
                  <a:schemeClr val="tx1"/>
                </a:solidFill>
                <a:latin typeface="+mn-lt"/>
                <a:ea typeface="+mn-ea"/>
                <a:cs typeface="+mn-cs"/>
              </a:rPr>
              <a:t>e. So low latency inference of a single batch is required to provide smooth user experiences.</a:t>
            </a: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5</a:t>
            </a:fld>
            <a:endParaRPr lang="en-US"/>
          </a:p>
        </p:txBody>
      </p:sp>
    </p:spTree>
    <p:extLst>
      <p:ext uri="{BB962C8B-B14F-4D97-AF65-F5344CB8AC3E}">
        <p14:creationId xmlns:p14="http://schemas.microsoft.com/office/powerpoint/2010/main" val="1576568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summary, BBS accelerator can achieve much better single batch performance because it enables the extra dimension of inter-bank parallelism and addresses the low memory bandwidth issue of irregular memory access in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50</a:t>
            </a:fld>
            <a:endParaRPr lang="en-US"/>
          </a:p>
        </p:txBody>
      </p:sp>
    </p:spTree>
    <p:extLst>
      <p:ext uri="{BB962C8B-B14F-4D97-AF65-F5344CB8AC3E}">
        <p14:creationId xmlns:p14="http://schemas.microsoft.com/office/powerpoint/2010/main" val="2571851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a:t>To conclude this work,</a:t>
            </a:r>
          </a:p>
          <a:p>
            <a:pPr>
              <a:buClr>
                <a:schemeClr val="accent1">
                  <a:lumMod val="50000"/>
                </a:schemeClr>
              </a:buClr>
              <a:buFont typeface="Wingdings" panose="05000000000000000000" pitchFamily="2" charset="2"/>
              <a:buNone/>
            </a:pPr>
            <a:r>
              <a:rPr lang="en-US">
                <a:latin typeface="Helvetica" panose="020B0604020202020204" pitchFamily="34" charset="0"/>
                <a:cs typeface="Helvetica" panose="020B0604020202020204" pitchFamily="34" charset="0"/>
              </a:rPr>
              <a:t>We propos</a:t>
            </a:r>
            <a:r>
              <a:rPr lang="en-US" altLang="zh-CN">
                <a:latin typeface="Helvetica" panose="020B0604020202020204" pitchFamily="34" charset="0"/>
                <a:cs typeface="Helvetica" panose="020B0604020202020204" pitchFamily="34" charset="0"/>
              </a:rPr>
              <a:t>e bank-balanced sparsity (BBS), a sparsity pattern can both maintain model accuracy and enable a highly parallel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 design.</a:t>
            </a: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None/>
            </a:pPr>
            <a:r>
              <a:rPr lang="en-US">
                <a:latin typeface="Helvetica" panose="020B0604020202020204" pitchFamily="34" charset="0"/>
                <a:cs typeface="Helvetica" panose="020B0604020202020204" pitchFamily="34" charset="0"/>
              </a:rPr>
              <a:t>We implement an FPGA accelerator for BBS that eliminates irregular computation and memory accesses. Compared to previous LSTM FPGA accelerators, we achieve 2.3 ~ 3.7x improvement on energy efficiency and 7.0 ~ 34.4x reduction on latency.</a:t>
            </a:r>
          </a:p>
          <a:p>
            <a:endParaRPr lang="en-US" altLang="zh-CN"/>
          </a:p>
        </p:txBody>
      </p:sp>
      <p:sp>
        <p:nvSpPr>
          <p:cNvPr id="4" name="Slide Number Placeholder 3"/>
          <p:cNvSpPr>
            <a:spLocks noGrp="1"/>
          </p:cNvSpPr>
          <p:nvPr>
            <p:ph type="sldNum" sz="quarter" idx="5"/>
          </p:nvPr>
        </p:nvSpPr>
        <p:spPr/>
        <p:txBody>
          <a:bodyPr/>
          <a:lstStyle/>
          <a:p>
            <a:fld id="{A96A1291-B31F-4803-BC6D-B71E28808792}" type="slidenum">
              <a:rPr lang="en-US" smtClean="0"/>
              <a:t>51</a:t>
            </a:fld>
            <a:endParaRPr lang="en-US"/>
          </a:p>
        </p:txBody>
      </p:sp>
    </p:spTree>
    <p:extLst>
      <p:ext uri="{BB962C8B-B14F-4D97-AF65-F5344CB8AC3E}">
        <p14:creationId xmlns:p14="http://schemas.microsoft.com/office/powerpoint/2010/main" val="81322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On the other hand, the size of these LSTM models continues to grow in order to achieve higher model accuracy.</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6</a:t>
            </a:fld>
            <a:endParaRPr lang="en-US"/>
          </a:p>
        </p:txBody>
      </p:sp>
    </p:spTree>
    <p:extLst>
      <p:ext uri="{BB962C8B-B14F-4D97-AF65-F5344CB8AC3E}">
        <p14:creationId xmlns:p14="http://schemas.microsoft.com/office/powerpoint/2010/main" val="61963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bg1">
                    <a:lumMod val="75000"/>
                  </a:schemeClr>
                </a:solidFill>
                <a:latin typeface="+mn-lt"/>
                <a:ea typeface="+mn-ea"/>
                <a:cs typeface="+mn-cs"/>
              </a:rPr>
              <a:t>Therefore, achieving low latency for LSTM with no batching is important and challenging.</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7</a:t>
            </a:fld>
            <a:endParaRPr lang="en-US"/>
          </a:p>
        </p:txBody>
      </p:sp>
    </p:spTree>
    <p:extLst>
      <p:ext uri="{BB962C8B-B14F-4D97-AF65-F5344CB8AC3E}">
        <p14:creationId xmlns:p14="http://schemas.microsoft.com/office/powerpoint/2010/main" val="29984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sz="1200" b="0" i="0" kern="1200">
                <a:solidFill>
                  <a:schemeClr val="tx1"/>
                </a:solidFill>
                <a:effectLst/>
                <a:latin typeface="+mn-lt"/>
                <a:ea typeface="+mn-ea"/>
                <a:cs typeface="+mn-cs"/>
              </a:rPr>
              <a:t>LSTM is a</a:t>
            </a:r>
            <a:r>
              <a:rPr lang="zh-CN" altLang="en-US" sz="1200" b="0" i="0" kern="120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popular</a:t>
            </a:r>
            <a:r>
              <a:rPr lang="zh-CN" altLang="en-US" sz="1200" b="0" i="0" kern="120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type of RNN. The core idea behind LSTM is adding a cell state, in order to mitigate the problem that previous RNN can not remember long-term information.</a:t>
            </a:r>
            <a:endParaRPr lang="en-US" sz="1200" b="0" i="0" kern="1200">
              <a:solidFill>
                <a:schemeClr val="tx1"/>
              </a:solidFill>
              <a:effectLst/>
              <a:latin typeface="+mn-lt"/>
              <a:ea typeface="+mn-ea"/>
              <a:cs typeface="+mn-cs"/>
            </a:endParaRPr>
          </a:p>
          <a:p>
            <a:r>
              <a:rPr lang="en-US" altLang="zh-CN" sz="1200" b="0" i="0" kern="1200">
                <a:solidFill>
                  <a:schemeClr val="tx1"/>
                </a:solidFill>
                <a:effectLst/>
                <a:latin typeface="+mn-lt"/>
                <a:ea typeface="+mn-ea"/>
                <a:cs typeface="+mn-cs"/>
              </a:rPr>
              <a:t>(Click)</a:t>
            </a:r>
            <a:endParaRPr lang="en-US" sz="1200" b="0" i="0" kern="1200">
              <a:solidFill>
                <a:schemeClr val="tx1"/>
              </a:solidFill>
              <a:effectLst/>
              <a:latin typeface="+mn-lt"/>
              <a:ea typeface="+mn-ea"/>
              <a:cs typeface="+mn-cs"/>
            </a:endParaRPr>
          </a:p>
          <a:p>
            <a:r>
              <a:rPr lang="en-US" altLang="zh-CN" sz="1200" b="0" i="0" u="none" strike="noStrike" kern="1200" baseline="0">
                <a:solidFill>
                  <a:schemeClr val="tx1"/>
                </a:solidFill>
                <a:latin typeface="+mn-lt"/>
                <a:ea typeface="+mn-ea"/>
                <a:cs typeface="+mn-cs"/>
              </a:rPr>
              <a:t>T</a:t>
            </a:r>
            <a:r>
              <a:rPr lang="en-US" sz="1200" b="0" i="0" u="none" strike="noStrike" kern="1200" baseline="0">
                <a:solidFill>
                  <a:schemeClr val="tx1"/>
                </a:solidFill>
                <a:latin typeface="+mn-lt"/>
                <a:ea typeface="+mn-ea"/>
                <a:cs typeface="+mn-cs"/>
              </a:rPr>
              <a:t>he most </a:t>
            </a:r>
            <a:r>
              <a:rPr lang="en-US" altLang="zh-CN" sz="1200" b="0" i="0" u="none" strike="noStrike" kern="1200" baseline="0">
                <a:solidFill>
                  <a:schemeClr val="tx1"/>
                </a:solidFill>
                <a:latin typeface="+mn-lt"/>
                <a:ea typeface="+mn-ea"/>
                <a:cs typeface="+mn-cs"/>
              </a:rPr>
              <a:t>computation-heavy</a:t>
            </a:r>
            <a:r>
              <a:rPr lang="en-US" sz="1200" b="0" i="0" u="none" strike="noStrike" kern="1200" baseline="0">
                <a:solidFill>
                  <a:schemeClr val="tx1"/>
                </a:solidFill>
                <a:latin typeface="+mn-lt"/>
                <a:ea typeface="+mn-ea"/>
                <a:cs typeface="+mn-cs"/>
              </a:rPr>
              <a:t> part is </a:t>
            </a:r>
            <a:r>
              <a:rPr lang="en-US" sz="1200" b="0" i="0" u="none" strike="noStrike" kern="1200" baseline="0" err="1">
                <a:solidFill>
                  <a:schemeClr val="tx1"/>
                </a:solidFill>
                <a:latin typeface="+mn-lt"/>
                <a:ea typeface="+mn-ea"/>
                <a:cs typeface="+mn-cs"/>
              </a:rPr>
              <a:t>MxV</a:t>
            </a:r>
            <a:r>
              <a:rPr lang="en-US" sz="1200" b="0" i="0" u="none" strike="noStrike" kern="1200" baseline="0">
                <a:solidFill>
                  <a:schemeClr val="tx1"/>
                </a:solidFill>
                <a:latin typeface="+mn-lt"/>
                <a:ea typeface="+mn-ea"/>
                <a:cs typeface="+mn-cs"/>
              </a:rPr>
              <a:t> (matrix-vector multiplication) . As the size of the LSTM network</a:t>
            </a:r>
          </a:p>
          <a:p>
            <a:r>
              <a:rPr lang="en-US" sz="1200" b="0" i="0" u="none" strike="noStrike" kern="1200" baseline="0">
                <a:solidFill>
                  <a:schemeClr val="tx1"/>
                </a:solidFill>
                <a:latin typeface="+mn-lt"/>
                <a:ea typeface="+mn-ea"/>
                <a:cs typeface="+mn-cs"/>
              </a:rPr>
              <a:t>grows, the inference cost increase</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significantly.</a:t>
            </a:r>
            <a:endParaRPr lang="en-US"/>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8</a:t>
            </a:fld>
            <a:endParaRPr lang="en-US"/>
          </a:p>
        </p:txBody>
      </p:sp>
    </p:spTree>
    <p:extLst>
      <p:ext uri="{BB962C8B-B14F-4D97-AF65-F5344CB8AC3E}">
        <p14:creationId xmlns:p14="http://schemas.microsoft.com/office/powerpoint/2010/main" val="28718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Weight pruning is an effective technique to reduce the model size and computational complexity.</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9</a:t>
            </a:fld>
            <a:endParaRPr lang="en-US"/>
          </a:p>
        </p:txBody>
      </p:sp>
    </p:spTree>
    <p:extLst>
      <p:ext uri="{BB962C8B-B14F-4D97-AF65-F5344CB8AC3E}">
        <p14:creationId xmlns:p14="http://schemas.microsoft.com/office/powerpoint/2010/main" val="137839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862D0-8B1A-4DCF-9C7E-F595F62AFF5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4805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4556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55048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5407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196" indent="0">
              <a:buNone/>
              <a:defRPr sz="2000">
                <a:solidFill>
                  <a:schemeClr val="tx1">
                    <a:tint val="75000"/>
                  </a:schemeClr>
                </a:solidFill>
              </a:defRPr>
            </a:lvl2pPr>
            <a:lvl3pPr marL="914390" indent="0">
              <a:buNone/>
              <a:defRPr sz="1800">
                <a:solidFill>
                  <a:schemeClr val="tx1">
                    <a:tint val="75000"/>
                  </a:schemeClr>
                </a:solidFill>
              </a:defRPr>
            </a:lvl3pPr>
            <a:lvl4pPr marL="1371584" indent="0">
              <a:buNone/>
              <a:defRPr sz="1600">
                <a:solidFill>
                  <a:schemeClr val="tx1">
                    <a:tint val="75000"/>
                  </a:schemeClr>
                </a:solidFill>
              </a:defRPr>
            </a:lvl4pPr>
            <a:lvl5pPr marL="1828778" indent="0">
              <a:buNone/>
              <a:defRPr sz="1600">
                <a:solidFill>
                  <a:schemeClr val="tx1">
                    <a:tint val="75000"/>
                  </a:schemeClr>
                </a:solidFill>
              </a:defRPr>
            </a:lvl5pPr>
            <a:lvl6pPr marL="2285974" indent="0">
              <a:buNone/>
              <a:defRPr sz="1600">
                <a:solidFill>
                  <a:schemeClr val="tx1">
                    <a:tint val="75000"/>
                  </a:schemeClr>
                </a:solidFill>
              </a:defRPr>
            </a:lvl6pPr>
            <a:lvl7pPr marL="2743169" indent="0">
              <a:buNone/>
              <a:defRPr sz="1600">
                <a:solidFill>
                  <a:schemeClr val="tx1">
                    <a:tint val="75000"/>
                  </a:schemeClr>
                </a:solidFill>
              </a:defRPr>
            </a:lvl7pPr>
            <a:lvl8pPr marL="3200363" indent="0">
              <a:buNone/>
              <a:defRPr sz="1600">
                <a:solidFill>
                  <a:schemeClr val="tx1">
                    <a:tint val="75000"/>
                  </a:schemeClr>
                </a:solidFill>
              </a:defRPr>
            </a:lvl8pPr>
            <a:lvl9pPr marL="365755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862D0-8B1A-4DCF-9C7E-F595F62AFF5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11944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862D0-8B1A-4DCF-9C7E-F595F62AFF5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0250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96" indent="0">
              <a:buNone/>
              <a:defRPr sz="2000" b="1"/>
            </a:lvl2pPr>
            <a:lvl3pPr marL="914390" indent="0">
              <a:buNone/>
              <a:defRPr sz="1800" b="1"/>
            </a:lvl3pPr>
            <a:lvl4pPr marL="1371584" indent="0">
              <a:buNone/>
              <a:defRPr sz="1600" b="1"/>
            </a:lvl4pPr>
            <a:lvl5pPr marL="1828778" indent="0">
              <a:buNone/>
              <a:defRPr sz="1600" b="1"/>
            </a:lvl5pPr>
            <a:lvl6pPr marL="2285974" indent="0">
              <a:buNone/>
              <a:defRPr sz="1600" b="1"/>
            </a:lvl6pPr>
            <a:lvl7pPr marL="2743169" indent="0">
              <a:buNone/>
              <a:defRPr sz="1600" b="1"/>
            </a:lvl7pPr>
            <a:lvl8pPr marL="3200363" indent="0">
              <a:buNone/>
              <a:defRPr sz="1600" b="1"/>
            </a:lvl8pPr>
            <a:lvl9pPr marL="3657558"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196" indent="0">
              <a:buNone/>
              <a:defRPr sz="2000" b="1"/>
            </a:lvl2pPr>
            <a:lvl3pPr marL="914390" indent="0">
              <a:buNone/>
              <a:defRPr sz="1800" b="1"/>
            </a:lvl3pPr>
            <a:lvl4pPr marL="1371584" indent="0">
              <a:buNone/>
              <a:defRPr sz="1600" b="1"/>
            </a:lvl4pPr>
            <a:lvl5pPr marL="1828778" indent="0">
              <a:buNone/>
              <a:defRPr sz="1600" b="1"/>
            </a:lvl5pPr>
            <a:lvl6pPr marL="2285974" indent="0">
              <a:buNone/>
              <a:defRPr sz="1600" b="1"/>
            </a:lvl6pPr>
            <a:lvl7pPr marL="2743169" indent="0">
              <a:buNone/>
              <a:defRPr sz="1600" b="1"/>
            </a:lvl7pPr>
            <a:lvl8pPr marL="3200363" indent="0">
              <a:buNone/>
              <a:defRPr sz="1600" b="1"/>
            </a:lvl8pPr>
            <a:lvl9pPr marL="3657558"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862D0-8B1A-4DCF-9C7E-F595F62AFF5D}"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65049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862D0-8B1A-4DCF-9C7E-F595F62AFF5D}"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0412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862D0-8B1A-4DCF-9C7E-F595F62AFF5D}"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05271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6" indent="0">
              <a:buNone/>
              <a:defRPr sz="1400"/>
            </a:lvl2pPr>
            <a:lvl3pPr marL="914390" indent="0">
              <a:buNone/>
              <a:defRPr sz="1200"/>
            </a:lvl3pPr>
            <a:lvl4pPr marL="1371584" indent="0">
              <a:buNone/>
              <a:defRPr sz="1000"/>
            </a:lvl4pPr>
            <a:lvl5pPr marL="1828778" indent="0">
              <a:buNone/>
              <a:defRPr sz="1000"/>
            </a:lvl5pPr>
            <a:lvl6pPr marL="2285974" indent="0">
              <a:buNone/>
              <a:defRPr sz="1000"/>
            </a:lvl6pPr>
            <a:lvl7pPr marL="2743169" indent="0">
              <a:buNone/>
              <a:defRPr sz="1000"/>
            </a:lvl7pPr>
            <a:lvl8pPr marL="3200363" indent="0">
              <a:buNone/>
              <a:defRPr sz="1000"/>
            </a:lvl8pPr>
            <a:lvl9pPr marL="365755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862D0-8B1A-4DCF-9C7E-F595F62AFF5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16583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96" indent="0">
              <a:buNone/>
              <a:defRPr sz="2800"/>
            </a:lvl2pPr>
            <a:lvl3pPr marL="914390" indent="0">
              <a:buNone/>
              <a:defRPr sz="2400"/>
            </a:lvl3pPr>
            <a:lvl4pPr marL="1371584" indent="0">
              <a:buNone/>
              <a:defRPr sz="2000"/>
            </a:lvl4pPr>
            <a:lvl5pPr marL="1828778" indent="0">
              <a:buNone/>
              <a:defRPr sz="2000"/>
            </a:lvl5pPr>
            <a:lvl6pPr marL="2285974" indent="0">
              <a:buNone/>
              <a:defRPr sz="2000"/>
            </a:lvl6pPr>
            <a:lvl7pPr marL="2743169" indent="0">
              <a:buNone/>
              <a:defRPr sz="2000"/>
            </a:lvl7pPr>
            <a:lvl8pPr marL="3200363" indent="0">
              <a:buNone/>
              <a:defRPr sz="2000"/>
            </a:lvl8pPr>
            <a:lvl9pPr marL="3657558" indent="0">
              <a:buNone/>
              <a:defRPr sz="2000"/>
            </a:lvl9pPr>
          </a:lstStyle>
          <a:p>
            <a:r>
              <a:rPr lang="en-US"/>
              <a:t>Click icon to add picture</a:t>
            </a:r>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6" indent="0">
              <a:buNone/>
              <a:defRPr sz="1400"/>
            </a:lvl2pPr>
            <a:lvl3pPr marL="914390" indent="0">
              <a:buNone/>
              <a:defRPr sz="1200"/>
            </a:lvl3pPr>
            <a:lvl4pPr marL="1371584" indent="0">
              <a:buNone/>
              <a:defRPr sz="1000"/>
            </a:lvl4pPr>
            <a:lvl5pPr marL="1828778" indent="0">
              <a:buNone/>
              <a:defRPr sz="1000"/>
            </a:lvl5pPr>
            <a:lvl6pPr marL="2285974" indent="0">
              <a:buNone/>
              <a:defRPr sz="1000"/>
            </a:lvl6pPr>
            <a:lvl7pPr marL="2743169" indent="0">
              <a:buNone/>
              <a:defRPr sz="1000"/>
            </a:lvl7pPr>
            <a:lvl8pPr marL="3200363" indent="0">
              <a:buNone/>
              <a:defRPr sz="1000"/>
            </a:lvl8pPr>
            <a:lvl9pPr marL="365755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862D0-8B1A-4DCF-9C7E-F595F62AFF5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675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862D0-8B1A-4DCF-9C7E-F595F62AFF5D}" type="datetimeFigureOut">
              <a:rPr lang="en-US" smtClean="0"/>
              <a:t>2/25/2019</a:t>
            </a:fld>
            <a:endParaRPr lang="en-US"/>
          </a:p>
        </p:txBody>
      </p:sp>
      <p:sp>
        <p:nvSpPr>
          <p:cNvPr id="5" name="Footer Placeholder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9E8F-4E40-443C-A39B-FDB4B60A00C6}" type="slidenum">
              <a:rPr lang="en-US" smtClean="0"/>
              <a:t>‹#›</a:t>
            </a:fld>
            <a:endParaRPr lang="en-US"/>
          </a:p>
        </p:txBody>
      </p:sp>
    </p:spTree>
    <p:extLst>
      <p:ext uri="{BB962C8B-B14F-4D97-AF65-F5344CB8AC3E}">
        <p14:creationId xmlns:p14="http://schemas.microsoft.com/office/powerpoint/2010/main" val="162202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0" rtl="0" eaLnBrk="1" latinLnBrk="0" hangingPunct="1">
        <a:defRPr sz="1800" kern="1200">
          <a:solidFill>
            <a:schemeClr val="tx1"/>
          </a:solidFill>
          <a:latin typeface="+mn-lt"/>
          <a:ea typeface="+mn-ea"/>
          <a:cs typeface="+mn-cs"/>
        </a:defRPr>
      </a:lvl1pPr>
      <a:lvl2pPr marL="457196" algn="l" defTabSz="914390" rtl="0" eaLnBrk="1" latinLnBrk="0" hangingPunct="1">
        <a:defRPr sz="1800" kern="1200">
          <a:solidFill>
            <a:schemeClr val="tx1"/>
          </a:solidFill>
          <a:latin typeface="+mn-lt"/>
          <a:ea typeface="+mn-ea"/>
          <a:cs typeface="+mn-cs"/>
        </a:defRPr>
      </a:lvl2pPr>
      <a:lvl3pPr marL="914390" algn="l" defTabSz="914390" rtl="0" eaLnBrk="1" latinLnBrk="0" hangingPunct="1">
        <a:defRPr sz="1800" kern="1200">
          <a:solidFill>
            <a:schemeClr val="tx1"/>
          </a:solidFill>
          <a:latin typeface="+mn-lt"/>
          <a:ea typeface="+mn-ea"/>
          <a:cs typeface="+mn-cs"/>
        </a:defRPr>
      </a:lvl3pPr>
      <a:lvl4pPr marL="1371584" algn="l" defTabSz="914390" rtl="0" eaLnBrk="1" latinLnBrk="0" hangingPunct="1">
        <a:defRPr sz="1800" kern="1200">
          <a:solidFill>
            <a:schemeClr val="tx1"/>
          </a:solidFill>
          <a:latin typeface="+mn-lt"/>
          <a:ea typeface="+mn-ea"/>
          <a:cs typeface="+mn-cs"/>
        </a:defRPr>
      </a:lvl4pPr>
      <a:lvl5pPr marL="1828778" algn="l" defTabSz="914390" rtl="0" eaLnBrk="1" latinLnBrk="0" hangingPunct="1">
        <a:defRPr sz="1800" kern="1200">
          <a:solidFill>
            <a:schemeClr val="tx1"/>
          </a:solidFill>
          <a:latin typeface="+mn-lt"/>
          <a:ea typeface="+mn-ea"/>
          <a:cs typeface="+mn-cs"/>
        </a:defRPr>
      </a:lvl5pPr>
      <a:lvl6pPr marL="2285974" algn="l" defTabSz="914390" rtl="0" eaLnBrk="1" latinLnBrk="0" hangingPunct="1">
        <a:defRPr sz="1800" kern="1200">
          <a:solidFill>
            <a:schemeClr val="tx1"/>
          </a:solidFill>
          <a:latin typeface="+mn-lt"/>
          <a:ea typeface="+mn-ea"/>
          <a:cs typeface="+mn-cs"/>
        </a:defRPr>
      </a:lvl6pPr>
      <a:lvl7pPr marL="2743169" algn="l" defTabSz="914390" rtl="0" eaLnBrk="1" latinLnBrk="0" hangingPunct="1">
        <a:defRPr sz="1800" kern="1200">
          <a:solidFill>
            <a:schemeClr val="tx1"/>
          </a:solidFill>
          <a:latin typeface="+mn-lt"/>
          <a:ea typeface="+mn-ea"/>
          <a:cs typeface="+mn-cs"/>
        </a:defRPr>
      </a:lvl7pPr>
      <a:lvl8pPr marL="3200363" algn="l" defTabSz="914390" rtl="0" eaLnBrk="1" latinLnBrk="0" hangingPunct="1">
        <a:defRPr sz="1800" kern="1200">
          <a:solidFill>
            <a:schemeClr val="tx1"/>
          </a:solidFill>
          <a:latin typeface="+mn-lt"/>
          <a:ea typeface="+mn-ea"/>
          <a:cs typeface="+mn-cs"/>
        </a:defRPr>
      </a:lvl8pPr>
      <a:lvl9pPr marL="3657558" algn="l" defTabSz="9143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FC07-A526-4B10-84D5-DDD9A191FDA1}"/>
              </a:ext>
            </a:extLst>
          </p:cNvPr>
          <p:cNvSpPr>
            <a:spLocks noGrp="1"/>
          </p:cNvSpPr>
          <p:nvPr>
            <p:ph type="ctrTitle"/>
          </p:nvPr>
        </p:nvSpPr>
        <p:spPr>
          <a:xfrm>
            <a:off x="728662" y="1373543"/>
            <a:ext cx="7686675" cy="959643"/>
          </a:xfrm>
        </p:spPr>
        <p:txBody>
          <a:bodyPr>
            <a:normAutofit/>
          </a:bodyPr>
          <a:lstStyle/>
          <a:p>
            <a:r>
              <a:rPr lang="en-US" altLang="zh-CN" sz="3000" b="1">
                <a:latin typeface="Helvetica" panose="020B0604020202020204" pitchFamily="34" charset="0"/>
                <a:cs typeface="Helvetica" panose="020B0604020202020204" pitchFamily="34" charset="0"/>
              </a:rPr>
              <a:t>Efficient and Effective Sparse LSTM on FPGA with Bank-Balanced Sparsity</a:t>
            </a:r>
            <a:endParaRPr lang="en-US" sz="3000" b="1">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7B795274-3A56-444D-925A-A478B1A2781F}"/>
              </a:ext>
            </a:extLst>
          </p:cNvPr>
          <p:cNvSpPr>
            <a:spLocks noGrp="1"/>
          </p:cNvSpPr>
          <p:nvPr>
            <p:ph type="subTitle" idx="1"/>
          </p:nvPr>
        </p:nvSpPr>
        <p:spPr>
          <a:xfrm>
            <a:off x="457199" y="2931693"/>
            <a:ext cx="8229600" cy="1714500"/>
          </a:xfrm>
        </p:spPr>
        <p:txBody>
          <a:bodyPr>
            <a:normAutofit fontScale="85000" lnSpcReduction="10000"/>
          </a:bodyPr>
          <a:lstStyle/>
          <a:p>
            <a:r>
              <a:rPr lang="en-US" sz="2200">
                <a:latin typeface="Helvetica" panose="020B0604020202020204" pitchFamily="34" charset="0"/>
                <a:cs typeface="Helvetica" panose="020B0604020202020204" pitchFamily="34" charset="0"/>
              </a:rPr>
              <a:t>Shijie Cao</a:t>
            </a:r>
            <a:r>
              <a:rPr lang="en-US" sz="2200" baseline="30000">
                <a:latin typeface="Helvetica" panose="020B0604020202020204" pitchFamily="34" charset="0"/>
                <a:cs typeface="Helvetica" panose="020B0604020202020204" pitchFamily="34" charset="0"/>
              </a:rPr>
              <a:t>1</a:t>
            </a:r>
            <a:r>
              <a:rPr lang="en-US" sz="2200">
                <a:latin typeface="Helvetica" panose="020B0604020202020204" pitchFamily="34" charset="0"/>
                <a:cs typeface="Helvetica" panose="020B0604020202020204" pitchFamily="34" charset="0"/>
              </a:rPr>
              <a:t>, Chen Zhang</a:t>
            </a:r>
            <a:r>
              <a:rPr lang="en-US" sz="2200" baseline="30000">
                <a:latin typeface="Helvetica" panose="020B0604020202020204" pitchFamily="34" charset="0"/>
                <a:cs typeface="Helvetica" panose="020B0604020202020204" pitchFamily="34" charset="0"/>
              </a:rPr>
              <a:t>2</a:t>
            </a:r>
            <a:r>
              <a:rPr lang="en-US" sz="2200">
                <a:latin typeface="Helvetica" panose="020B0604020202020204" pitchFamily="34" charset="0"/>
                <a:cs typeface="Helvetica" panose="020B0604020202020204" pitchFamily="34" charset="0"/>
              </a:rPr>
              <a:t>, Zhuliang Yao</a:t>
            </a:r>
            <a:r>
              <a:rPr lang="en-US" sz="2200" baseline="30000">
                <a:latin typeface="Helvetica" panose="020B0604020202020204" pitchFamily="34" charset="0"/>
                <a:cs typeface="Helvetica" panose="020B0604020202020204" pitchFamily="34" charset="0"/>
              </a:rPr>
              <a:t>3</a:t>
            </a:r>
            <a:r>
              <a:rPr lang="en-US" sz="2200">
                <a:latin typeface="Helvetica" panose="020B0604020202020204" pitchFamily="34" charset="0"/>
                <a:cs typeface="Helvetica" panose="020B0604020202020204" pitchFamily="34" charset="0"/>
              </a:rPr>
              <a:t>, Wencong Xiao</a:t>
            </a:r>
            <a:r>
              <a:rPr lang="en-US" sz="2200" baseline="30000">
                <a:latin typeface="Helvetica" panose="020B0604020202020204" pitchFamily="34" charset="0"/>
                <a:cs typeface="Helvetica" panose="020B0604020202020204" pitchFamily="34" charset="0"/>
              </a:rPr>
              <a:t>4</a:t>
            </a:r>
            <a:r>
              <a:rPr lang="en-US" sz="2200">
                <a:latin typeface="Helvetica" panose="020B0604020202020204" pitchFamily="34" charset="0"/>
                <a:cs typeface="Helvetica" panose="020B0604020202020204" pitchFamily="34" charset="0"/>
              </a:rPr>
              <a:t>, Lanshun </a:t>
            </a:r>
            <a:r>
              <a:rPr lang="en-US" altLang="zh-CN" sz="2200">
                <a:latin typeface="Helvetica" panose="020B0604020202020204" pitchFamily="34" charset="0"/>
                <a:cs typeface="Helvetica" panose="020B0604020202020204" pitchFamily="34" charset="0"/>
              </a:rPr>
              <a:t>Nie</a:t>
            </a:r>
            <a:r>
              <a:rPr lang="en-US" altLang="zh-CN" sz="2200" baseline="30000">
                <a:latin typeface="Helvetica" panose="020B0604020202020204" pitchFamily="34" charset="0"/>
                <a:cs typeface="Helvetica" panose="020B0604020202020204" pitchFamily="34" charset="0"/>
              </a:rPr>
              <a:t>1</a:t>
            </a:r>
            <a:r>
              <a:rPr lang="en-US" altLang="zh-CN" sz="2200">
                <a:latin typeface="Helvetica" panose="020B0604020202020204" pitchFamily="34" charset="0"/>
                <a:cs typeface="Helvetica" panose="020B0604020202020204" pitchFamily="34" charset="0"/>
              </a:rPr>
              <a:t>, </a:t>
            </a:r>
          </a:p>
          <a:p>
            <a:r>
              <a:rPr lang="en-US" altLang="zh-CN" sz="2200">
                <a:latin typeface="Helvetica" panose="020B0604020202020204" pitchFamily="34" charset="0"/>
                <a:cs typeface="Helvetica" panose="020B0604020202020204" pitchFamily="34" charset="0"/>
              </a:rPr>
              <a:t>Dechen Zhan</a:t>
            </a:r>
            <a:r>
              <a:rPr lang="en-US" altLang="zh-CN" sz="2200" baseline="30000">
                <a:latin typeface="Helvetica" panose="020B0604020202020204" pitchFamily="34" charset="0"/>
                <a:cs typeface="Helvetica" panose="020B0604020202020204" pitchFamily="34" charset="0"/>
              </a:rPr>
              <a:t>1</a:t>
            </a:r>
            <a:r>
              <a:rPr lang="en-US" altLang="zh-CN" sz="2200">
                <a:latin typeface="Helvetica" panose="020B0604020202020204" pitchFamily="34" charset="0"/>
                <a:cs typeface="Helvetica" panose="020B0604020202020204" pitchFamily="34" charset="0"/>
              </a:rPr>
              <a:t>, Yunxin Liu</a:t>
            </a:r>
            <a:r>
              <a:rPr lang="en-US" altLang="zh-CN" sz="2200" baseline="30000">
                <a:latin typeface="Helvetica" panose="020B0604020202020204" pitchFamily="34" charset="0"/>
                <a:cs typeface="Helvetica" panose="020B0604020202020204" pitchFamily="34" charset="0"/>
              </a:rPr>
              <a:t>2</a:t>
            </a:r>
            <a:r>
              <a:rPr lang="en-US" altLang="zh-CN" sz="2200">
                <a:latin typeface="Helvetica" panose="020B0604020202020204" pitchFamily="34" charset="0"/>
                <a:cs typeface="Helvetica" panose="020B0604020202020204" pitchFamily="34" charset="0"/>
              </a:rPr>
              <a:t>, Ming Wu</a:t>
            </a:r>
            <a:r>
              <a:rPr lang="en-US" altLang="zh-CN" sz="2200" baseline="30000">
                <a:latin typeface="Helvetica" panose="020B0604020202020204" pitchFamily="34" charset="0"/>
                <a:cs typeface="Helvetica" panose="020B0604020202020204" pitchFamily="34" charset="0"/>
              </a:rPr>
              <a:t>2</a:t>
            </a:r>
            <a:r>
              <a:rPr lang="en-US" altLang="zh-CN" sz="2200">
                <a:latin typeface="Helvetica" panose="020B0604020202020204" pitchFamily="34" charset="0"/>
                <a:cs typeface="Helvetica" panose="020B0604020202020204" pitchFamily="34" charset="0"/>
              </a:rPr>
              <a:t>, Lintao Zhang</a:t>
            </a:r>
            <a:r>
              <a:rPr lang="en-US" altLang="zh-CN" sz="2200" baseline="30000">
                <a:latin typeface="Helvetica" panose="020B0604020202020204" pitchFamily="34" charset="0"/>
                <a:cs typeface="Helvetica" panose="020B0604020202020204" pitchFamily="34" charset="0"/>
              </a:rPr>
              <a:t>2</a:t>
            </a:r>
          </a:p>
          <a:p>
            <a:endParaRPr lang="en-US" altLang="zh-CN" baseline="30000"/>
          </a:p>
          <a:p>
            <a:r>
              <a:rPr lang="en-US" altLang="zh-CN" sz="2100" baseline="30000">
                <a:latin typeface="Helvetica" panose="020B0604020202020204" pitchFamily="34" charset="0"/>
                <a:cs typeface="Helvetica" panose="020B0604020202020204" pitchFamily="34" charset="0"/>
              </a:rPr>
              <a:t>1</a:t>
            </a:r>
            <a:r>
              <a:rPr lang="en-US" altLang="zh-CN" sz="2100">
                <a:latin typeface="Helvetica" panose="020B0604020202020204" pitchFamily="34" charset="0"/>
                <a:cs typeface="Helvetica" panose="020B0604020202020204" pitchFamily="34" charset="0"/>
              </a:rPr>
              <a:t>Harbin Institute of Technology, </a:t>
            </a:r>
            <a:r>
              <a:rPr lang="en-US" sz="2100" baseline="30000">
                <a:latin typeface="Helvetica" panose="020B0604020202020204" pitchFamily="34" charset="0"/>
                <a:cs typeface="Helvetica" panose="020B0604020202020204" pitchFamily="34" charset="0"/>
              </a:rPr>
              <a:t>2</a:t>
            </a:r>
            <a:r>
              <a:rPr lang="en-US" sz="2100">
                <a:latin typeface="Helvetica" panose="020B0604020202020204" pitchFamily="34" charset="0"/>
                <a:cs typeface="Helvetica" panose="020B0604020202020204" pitchFamily="34" charset="0"/>
              </a:rPr>
              <a:t>Microsoft Research Asia, </a:t>
            </a:r>
          </a:p>
          <a:p>
            <a:r>
              <a:rPr lang="en-US" sz="2100" baseline="30000">
                <a:latin typeface="Helvetica" panose="020B0604020202020204" pitchFamily="34" charset="0"/>
                <a:cs typeface="Helvetica" panose="020B0604020202020204" pitchFamily="34" charset="0"/>
              </a:rPr>
              <a:t>3</a:t>
            </a:r>
            <a:r>
              <a:rPr lang="en-US" sz="2100">
                <a:latin typeface="Helvetica" panose="020B0604020202020204" pitchFamily="34" charset="0"/>
                <a:cs typeface="Helvetica" panose="020B0604020202020204" pitchFamily="34" charset="0"/>
              </a:rPr>
              <a:t>Tsinghua University, </a:t>
            </a:r>
            <a:r>
              <a:rPr lang="en-US" sz="2100" baseline="30000">
                <a:latin typeface="Helvetica" panose="020B0604020202020204" pitchFamily="34" charset="0"/>
                <a:cs typeface="Helvetica" panose="020B0604020202020204" pitchFamily="34" charset="0"/>
              </a:rPr>
              <a:t>4</a:t>
            </a:r>
            <a:r>
              <a:rPr lang="en-US" sz="2100">
                <a:latin typeface="Helvetica" panose="020B0604020202020204" pitchFamily="34" charset="0"/>
                <a:cs typeface="Helvetica" panose="020B0604020202020204" pitchFamily="34" charset="0"/>
              </a:rPr>
              <a:t>Beihang University</a:t>
            </a:r>
          </a:p>
          <a:p>
            <a:endParaRPr lang="en-US"/>
          </a:p>
        </p:txBody>
      </p:sp>
      <p:pic>
        <p:nvPicPr>
          <p:cNvPr id="1028" name="Picture 4" descr="https://gss2.bdstatic.com/9fo3dSag_xI4khGkpoWK1HF6hhy/baike/c0%3Dbaike92%2C5%2C5%2C92%2C30/sign=aef2dd692a2eb938f86072a0b40bee50/0e2442a7d933c8952b5646f3d41373f08202000a.jpg">
            <a:extLst>
              <a:ext uri="{FF2B5EF4-FFF2-40B4-BE49-F238E27FC236}">
                <a16:creationId xmlns:a16="http://schemas.microsoft.com/office/drawing/2014/main" id="{B718ABAA-D433-4C17-9A35-E2E204093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920851"/>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microsoft research asia">
            <a:extLst>
              <a:ext uri="{FF2B5EF4-FFF2-40B4-BE49-F238E27FC236}">
                <a16:creationId xmlns:a16="http://schemas.microsoft.com/office/drawing/2014/main" id="{01570395-A457-407F-9BA5-75BCA9C4E816}"/>
              </a:ext>
            </a:extLst>
          </p:cNvPr>
          <p:cNvSpPr>
            <a:spLocks noChangeAspect="1" noChangeArrowheads="1"/>
          </p:cNvSpPr>
          <p:nvPr/>
        </p:nvSpPr>
        <p:spPr bwMode="auto">
          <a:xfrm>
            <a:off x="2727330" y="4904936"/>
            <a:ext cx="114740" cy="1147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File:Microsoft Research Asia logo.png">
            <a:extLst>
              <a:ext uri="{FF2B5EF4-FFF2-40B4-BE49-F238E27FC236}">
                <a16:creationId xmlns:a16="http://schemas.microsoft.com/office/drawing/2014/main" id="{194F8E12-6841-4C40-80BF-A477DD053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585" y="5121669"/>
            <a:ext cx="2868509" cy="13446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singhua university logo">
            <a:extLst>
              <a:ext uri="{FF2B5EF4-FFF2-40B4-BE49-F238E27FC236}">
                <a16:creationId xmlns:a16="http://schemas.microsoft.com/office/drawing/2014/main" id="{6FCE2DA0-A33C-47B5-8C3E-C7C08237E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916" y="5035151"/>
            <a:ext cx="1549401" cy="15494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eihang university logo">
            <a:extLst>
              <a:ext uri="{FF2B5EF4-FFF2-40B4-BE49-F238E27FC236}">
                <a16:creationId xmlns:a16="http://schemas.microsoft.com/office/drawing/2014/main" id="{DED4719B-E83B-4E6B-A65B-8AD5A5624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302" y="5022450"/>
            <a:ext cx="1549401" cy="154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88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a:ln w="19050">
            <a:solidFill>
              <a:schemeClr val="bg1"/>
            </a:solidFill>
          </a:ln>
        </p:spPr>
        <p:txBody>
          <a:bodyPr/>
          <a:lstStyle/>
          <a:p>
            <a:r>
              <a:rPr lang="en-US" altLang="zh-CN">
                <a:latin typeface="Helvetica"/>
                <a:ea typeface="等线 Light"/>
                <a:cs typeface="Helvetica"/>
              </a:rPr>
              <a:t>Weight Pruning</a:t>
            </a:r>
            <a:endParaRPr lang="en-US">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087D45B8-0095-454F-9B09-BDCFF30AA005}"/>
              </a:ext>
            </a:extLst>
          </p:cNvPr>
          <p:cNvSpPr/>
          <p:nvPr/>
        </p:nvSpPr>
        <p:spPr>
          <a:xfrm>
            <a:off x="295277" y="6287673"/>
            <a:ext cx="8416925" cy="276999"/>
          </a:xfrm>
          <a:prstGeom prst="rect">
            <a:avLst/>
          </a:prstGeom>
          <a:ln w="19050">
            <a:noFill/>
          </a:ln>
        </p:spPr>
        <p:txBody>
          <a:bodyPr wrap="square">
            <a:spAutoFit/>
          </a:bodyPr>
          <a:lstStyle/>
          <a:p>
            <a:r>
              <a:rPr lang="en-US" sz="1200">
                <a:latin typeface="Helvetica" panose="020B0604020202020204" pitchFamily="34" charset="0"/>
                <a:cs typeface="Helvetica" panose="020B0604020202020204" pitchFamily="34" charset="0"/>
              </a:rPr>
              <a:t>Han, Song, et al.</a:t>
            </a:r>
            <a:r>
              <a:rPr lang="en-GB" sz="1200">
                <a:solidFill>
                  <a:schemeClr val="bg2">
                    <a:lumMod val="10000"/>
                  </a:schemeClr>
                </a:solidFill>
                <a:latin typeface="Helvetica" panose="020B0604020202020204" pitchFamily="34" charset="0"/>
                <a:cs typeface="Helvetica" panose="020B0604020202020204" pitchFamily="34" charset="0"/>
              </a:rPr>
              <a:t> Learning both Weights and Connections for Efficient Neural Networks, NIPS’15</a:t>
            </a:r>
            <a:endParaRPr lang="en-US" sz="120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35359E3F-1961-49E4-B5AF-D4903E8C5D19}"/>
              </a:ext>
            </a:extLst>
          </p:cNvPr>
          <p:cNvSpPr txBox="1"/>
          <p:nvPr/>
        </p:nvSpPr>
        <p:spPr>
          <a:xfrm>
            <a:off x="5282005" y="5135820"/>
            <a:ext cx="3288793" cy="646331"/>
          </a:xfrm>
          <a:prstGeom prst="rect">
            <a:avLst/>
          </a:prstGeom>
          <a:solidFill>
            <a:schemeClr val="bg1"/>
          </a:solidFill>
          <a:ln w="19050">
            <a:solidFill>
              <a:schemeClr val="bg1"/>
            </a:solidFill>
          </a:ln>
        </p:spPr>
        <p:txBody>
          <a:bodyPr wrap="square" rtlCol="0">
            <a:spAutoFit/>
          </a:bodyPr>
          <a:lstStyle/>
          <a:p>
            <a:pPr algn="ctr"/>
            <a:r>
              <a:rPr lang="en-US">
                <a:latin typeface="Helvetica" panose="020B0604020202020204" pitchFamily="34" charset="0"/>
                <a:cs typeface="Helvetica" panose="020B0604020202020204" pitchFamily="34" charset="0"/>
              </a:rPr>
              <a:t>Unstructured sparse matrices</a:t>
            </a:r>
          </a:p>
          <a:p>
            <a:pPr algn="ctr"/>
            <a:r>
              <a:rPr lang="en-US" err="1">
                <a:latin typeface="Helvetica" panose="020B0604020202020204" pitchFamily="34" charset="0"/>
                <a:cs typeface="Helvetica" panose="020B0604020202020204" pitchFamily="34" charset="0"/>
              </a:rPr>
              <a:t>MxV</a:t>
            </a:r>
            <a:r>
              <a:rPr lang="en-US">
                <a:latin typeface="Helvetica" panose="020B0604020202020204" pitchFamily="34" charset="0"/>
                <a:cs typeface="Helvetica" panose="020B0604020202020204" pitchFamily="34" charset="0"/>
              </a:rPr>
              <a:t> </a:t>
            </a:r>
            <a:r>
              <a:rPr lang="en-US">
                <a:latin typeface="Arial Black" panose="020B0A04020102020204" pitchFamily="34" charset="0"/>
                <a:cs typeface="Helvetica" panose="020B0604020202020204" pitchFamily="34" charset="0"/>
              </a:rPr>
              <a:t>→ </a:t>
            </a:r>
            <a:r>
              <a:rPr lang="en-US" err="1">
                <a:latin typeface="Helvetica" panose="020B0604020202020204" pitchFamily="34" charset="0"/>
                <a:cs typeface="Helvetica" panose="020B0604020202020204" pitchFamily="34" charset="0"/>
              </a:rPr>
              <a:t>SpMxV</a:t>
            </a:r>
            <a:endParaRPr lang="en-US">
              <a:latin typeface="Helvetica" panose="020B0604020202020204" pitchFamily="34" charset="0"/>
              <a:cs typeface="Helvetica" panose="020B0604020202020204" pitchFamily="34" charset="0"/>
            </a:endParaRPr>
          </a:p>
        </p:txBody>
      </p:sp>
      <p:sp>
        <p:nvSpPr>
          <p:cNvPr id="7" name="Arrow: Right 6">
            <a:extLst>
              <a:ext uri="{FF2B5EF4-FFF2-40B4-BE49-F238E27FC236}">
                <a16:creationId xmlns:a16="http://schemas.microsoft.com/office/drawing/2014/main" id="{34081ED7-BC4B-4EFB-B8ED-70BACA96ECE3}"/>
              </a:ext>
            </a:extLst>
          </p:cNvPr>
          <p:cNvSpPr/>
          <p:nvPr/>
        </p:nvSpPr>
        <p:spPr>
          <a:xfrm>
            <a:off x="4199930" y="3040190"/>
            <a:ext cx="744757" cy="369332"/>
          </a:xfrm>
          <a:prstGeom prst="rightArrow">
            <a:avLst/>
          </a:prstGeom>
          <a:solidFill>
            <a:schemeClr val="accent1">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57AE49-595F-45D1-A0F1-244D104F9A36}"/>
              </a:ext>
            </a:extLst>
          </p:cNvPr>
          <p:cNvPicPr>
            <a:picLocks noChangeAspect="1"/>
          </p:cNvPicPr>
          <p:nvPr/>
        </p:nvPicPr>
        <p:blipFill>
          <a:blip r:embed="rId3"/>
          <a:stretch>
            <a:fillRect/>
          </a:stretch>
        </p:blipFill>
        <p:spPr>
          <a:xfrm>
            <a:off x="5593447" y="1936997"/>
            <a:ext cx="2665911" cy="2670839"/>
          </a:xfrm>
          <a:prstGeom prst="rect">
            <a:avLst/>
          </a:prstGeom>
          <a:ln w="19050">
            <a:solidFill>
              <a:schemeClr val="bg1"/>
            </a:solidFill>
          </a:ln>
        </p:spPr>
      </p:pic>
      <p:sp>
        <p:nvSpPr>
          <p:cNvPr id="3" name="Oval 2">
            <a:extLst>
              <a:ext uri="{FF2B5EF4-FFF2-40B4-BE49-F238E27FC236}">
                <a16:creationId xmlns:a16="http://schemas.microsoft.com/office/drawing/2014/main" id="{09945466-ADE6-48A0-811A-53D914F5B1CC}"/>
              </a:ext>
            </a:extLst>
          </p:cNvPr>
          <p:cNvSpPr/>
          <p:nvPr/>
        </p:nvSpPr>
        <p:spPr>
          <a:xfrm>
            <a:off x="2004057" y="4419612"/>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98441E-9E69-4ED1-8258-0E463DCD4750}"/>
              </a:ext>
            </a:extLst>
          </p:cNvPr>
          <p:cNvSpPr/>
          <p:nvPr/>
        </p:nvSpPr>
        <p:spPr>
          <a:xfrm>
            <a:off x="2004058" y="3752859"/>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F1DBD9-D04D-435D-B6A9-040CE9A30389}"/>
              </a:ext>
            </a:extLst>
          </p:cNvPr>
          <p:cNvSpPr/>
          <p:nvPr/>
        </p:nvSpPr>
        <p:spPr>
          <a:xfrm>
            <a:off x="2004059" y="3086106"/>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19D7F7-9F15-4074-ABB5-1D15B9177BFD}"/>
              </a:ext>
            </a:extLst>
          </p:cNvPr>
          <p:cNvSpPr/>
          <p:nvPr/>
        </p:nvSpPr>
        <p:spPr>
          <a:xfrm>
            <a:off x="2004059" y="2419353"/>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BE2BB3-89EB-4655-B240-DCCDEB395E57}"/>
              </a:ext>
            </a:extLst>
          </p:cNvPr>
          <p:cNvSpPr/>
          <p:nvPr/>
        </p:nvSpPr>
        <p:spPr>
          <a:xfrm>
            <a:off x="2004060" y="175260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219E68-4AF9-4A1B-92F6-3D837DCAFD5E}"/>
              </a:ext>
            </a:extLst>
          </p:cNvPr>
          <p:cNvSpPr/>
          <p:nvPr/>
        </p:nvSpPr>
        <p:spPr>
          <a:xfrm>
            <a:off x="746759"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2FC59B-ADB9-427F-B5AC-BC8062C8CFD4}"/>
              </a:ext>
            </a:extLst>
          </p:cNvPr>
          <p:cNvSpPr/>
          <p:nvPr/>
        </p:nvSpPr>
        <p:spPr>
          <a:xfrm>
            <a:off x="746758"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2190C2-EF38-4A3F-B1F9-7C7FC9A5C155}"/>
              </a:ext>
            </a:extLst>
          </p:cNvPr>
          <p:cNvSpPr/>
          <p:nvPr/>
        </p:nvSpPr>
        <p:spPr>
          <a:xfrm>
            <a:off x="746757"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C72BDE8-9944-42FC-88CC-3725F4CD91C3}"/>
              </a:ext>
            </a:extLst>
          </p:cNvPr>
          <p:cNvSpPr/>
          <p:nvPr/>
        </p:nvSpPr>
        <p:spPr>
          <a:xfrm>
            <a:off x="3236228"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342771-2E78-4987-9639-02D28B54D668}"/>
              </a:ext>
            </a:extLst>
          </p:cNvPr>
          <p:cNvSpPr/>
          <p:nvPr/>
        </p:nvSpPr>
        <p:spPr>
          <a:xfrm>
            <a:off x="3236227"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D81000-8DED-4DB1-8CE1-31F41739EA24}"/>
              </a:ext>
            </a:extLst>
          </p:cNvPr>
          <p:cNvSpPr/>
          <p:nvPr/>
        </p:nvSpPr>
        <p:spPr>
          <a:xfrm>
            <a:off x="3236226"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271BB34-4C93-4E51-BB40-9A11D8BFE9FF}"/>
              </a:ext>
            </a:extLst>
          </p:cNvPr>
          <p:cNvCxnSpPr>
            <a:cxnSpLocks/>
            <a:stCxn id="23" idx="6"/>
            <a:endCxn id="21" idx="2"/>
          </p:cNvCxnSpPr>
          <p:nvPr/>
        </p:nvCxnSpPr>
        <p:spPr>
          <a:xfrm>
            <a:off x="1061084" y="2330348"/>
            <a:ext cx="942975" cy="239143"/>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B3E19F-EED3-4CD5-AC9D-3B29C3B226A3}"/>
              </a:ext>
            </a:extLst>
          </p:cNvPr>
          <p:cNvCxnSpPr>
            <a:cxnSpLocks/>
            <a:stCxn id="23" idx="6"/>
            <a:endCxn id="20" idx="2"/>
          </p:cNvCxnSpPr>
          <p:nvPr/>
        </p:nvCxnSpPr>
        <p:spPr>
          <a:xfrm>
            <a:off x="1061084" y="2330348"/>
            <a:ext cx="942975" cy="905896"/>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A9308D-2B46-47DB-B103-A39494963122}"/>
              </a:ext>
            </a:extLst>
          </p:cNvPr>
          <p:cNvCxnSpPr>
            <a:cxnSpLocks/>
            <a:stCxn id="23" idx="6"/>
            <a:endCxn id="3" idx="2"/>
          </p:cNvCxnSpPr>
          <p:nvPr/>
        </p:nvCxnSpPr>
        <p:spPr>
          <a:xfrm>
            <a:off x="1061084" y="2330348"/>
            <a:ext cx="942973" cy="2239402"/>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50E4B9-472A-4E29-8005-39D346A81959}"/>
              </a:ext>
            </a:extLst>
          </p:cNvPr>
          <p:cNvCxnSpPr>
            <a:cxnSpLocks/>
            <a:stCxn id="24" idx="6"/>
            <a:endCxn id="22" idx="2"/>
          </p:cNvCxnSpPr>
          <p:nvPr/>
        </p:nvCxnSpPr>
        <p:spPr>
          <a:xfrm flipV="1">
            <a:off x="1061083" y="1902738"/>
            <a:ext cx="942977" cy="131073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479D77-A69F-4479-9D0F-DBF08EA59A3F}"/>
              </a:ext>
            </a:extLst>
          </p:cNvPr>
          <p:cNvCxnSpPr>
            <a:cxnSpLocks/>
            <a:stCxn id="24" idx="6"/>
            <a:endCxn id="19" idx="2"/>
          </p:cNvCxnSpPr>
          <p:nvPr/>
        </p:nvCxnSpPr>
        <p:spPr>
          <a:xfrm>
            <a:off x="1061083" y="3213469"/>
            <a:ext cx="942975" cy="68952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F5B26F-A550-4EDD-B6B7-7ACEA3A4C9BF}"/>
              </a:ext>
            </a:extLst>
          </p:cNvPr>
          <p:cNvCxnSpPr>
            <a:cxnSpLocks/>
            <a:stCxn id="25" idx="6"/>
            <a:endCxn id="22" idx="2"/>
          </p:cNvCxnSpPr>
          <p:nvPr/>
        </p:nvCxnSpPr>
        <p:spPr>
          <a:xfrm flipV="1">
            <a:off x="1061082" y="1902738"/>
            <a:ext cx="942978" cy="224274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2A96AA-C87C-4B29-ADE8-0185F5925D4E}"/>
              </a:ext>
            </a:extLst>
          </p:cNvPr>
          <p:cNvCxnSpPr>
            <a:cxnSpLocks/>
            <a:stCxn id="25" idx="6"/>
            <a:endCxn id="21" idx="2"/>
          </p:cNvCxnSpPr>
          <p:nvPr/>
        </p:nvCxnSpPr>
        <p:spPr>
          <a:xfrm flipV="1">
            <a:off x="1061082" y="2569491"/>
            <a:ext cx="942977" cy="157598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7659B74-C3BC-4D68-BF32-070772939B72}"/>
              </a:ext>
            </a:extLst>
          </p:cNvPr>
          <p:cNvCxnSpPr>
            <a:cxnSpLocks/>
            <a:stCxn id="25" idx="6"/>
            <a:endCxn id="3" idx="2"/>
          </p:cNvCxnSpPr>
          <p:nvPr/>
        </p:nvCxnSpPr>
        <p:spPr>
          <a:xfrm>
            <a:off x="1061082" y="4145479"/>
            <a:ext cx="942975" cy="42427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99186D-E054-4C5C-8B24-39FD97B7BD2E}"/>
              </a:ext>
            </a:extLst>
          </p:cNvPr>
          <p:cNvCxnSpPr>
            <a:cxnSpLocks/>
            <a:stCxn id="22" idx="6"/>
            <a:endCxn id="26" idx="2"/>
          </p:cNvCxnSpPr>
          <p:nvPr/>
        </p:nvCxnSpPr>
        <p:spPr>
          <a:xfrm>
            <a:off x="2318385" y="1902738"/>
            <a:ext cx="917843" cy="42761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051A2-C94C-4615-A26F-9A76E635276B}"/>
              </a:ext>
            </a:extLst>
          </p:cNvPr>
          <p:cNvCxnSpPr>
            <a:cxnSpLocks/>
            <a:stCxn id="22" idx="6"/>
            <a:endCxn id="27" idx="2"/>
          </p:cNvCxnSpPr>
          <p:nvPr/>
        </p:nvCxnSpPr>
        <p:spPr>
          <a:xfrm>
            <a:off x="2318385" y="1902738"/>
            <a:ext cx="917842" cy="131073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7920B1-35FE-491E-87E5-D9ABFE6C172B}"/>
              </a:ext>
            </a:extLst>
          </p:cNvPr>
          <p:cNvCxnSpPr>
            <a:cxnSpLocks/>
            <a:stCxn id="21" idx="6"/>
            <a:endCxn id="27" idx="2"/>
          </p:cNvCxnSpPr>
          <p:nvPr/>
        </p:nvCxnSpPr>
        <p:spPr>
          <a:xfrm>
            <a:off x="2318384" y="2569491"/>
            <a:ext cx="917843" cy="64397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39FE36-143E-4F4A-8576-89CC5BADEBCC}"/>
              </a:ext>
            </a:extLst>
          </p:cNvPr>
          <p:cNvCxnSpPr>
            <a:cxnSpLocks/>
            <a:stCxn id="20" idx="6"/>
            <a:endCxn id="26" idx="2"/>
          </p:cNvCxnSpPr>
          <p:nvPr/>
        </p:nvCxnSpPr>
        <p:spPr>
          <a:xfrm flipV="1">
            <a:off x="2318384" y="2330348"/>
            <a:ext cx="917844" cy="905896"/>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01854-EC10-4E5F-A1F8-E506C2DA06B9}"/>
              </a:ext>
            </a:extLst>
          </p:cNvPr>
          <p:cNvCxnSpPr>
            <a:cxnSpLocks/>
            <a:stCxn id="20" idx="6"/>
            <a:endCxn id="28" idx="2"/>
          </p:cNvCxnSpPr>
          <p:nvPr/>
        </p:nvCxnSpPr>
        <p:spPr>
          <a:xfrm>
            <a:off x="2318384" y="3236244"/>
            <a:ext cx="917842" cy="909235"/>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894447F-830E-48F0-AD49-530EEA26216D}"/>
              </a:ext>
            </a:extLst>
          </p:cNvPr>
          <p:cNvCxnSpPr>
            <a:cxnSpLocks/>
            <a:stCxn id="19" idx="6"/>
            <a:endCxn id="26" idx="2"/>
          </p:cNvCxnSpPr>
          <p:nvPr/>
        </p:nvCxnSpPr>
        <p:spPr>
          <a:xfrm flipV="1">
            <a:off x="2318383" y="2330348"/>
            <a:ext cx="917845" cy="1572649"/>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EB1291-153A-4AF7-A171-3E3841E0260A}"/>
              </a:ext>
            </a:extLst>
          </p:cNvPr>
          <p:cNvCxnSpPr>
            <a:cxnSpLocks/>
            <a:stCxn id="19" idx="6"/>
            <a:endCxn id="27" idx="2"/>
          </p:cNvCxnSpPr>
          <p:nvPr/>
        </p:nvCxnSpPr>
        <p:spPr>
          <a:xfrm flipV="1">
            <a:off x="2318383" y="3213469"/>
            <a:ext cx="917844" cy="68952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F3CA353-534B-4149-980E-35AE8D295D08}"/>
              </a:ext>
            </a:extLst>
          </p:cNvPr>
          <p:cNvCxnSpPr>
            <a:cxnSpLocks/>
            <a:stCxn id="3" idx="6"/>
            <a:endCxn id="27" idx="2"/>
          </p:cNvCxnSpPr>
          <p:nvPr/>
        </p:nvCxnSpPr>
        <p:spPr>
          <a:xfrm flipV="1">
            <a:off x="2318382" y="3213469"/>
            <a:ext cx="917845" cy="135628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9A1A55-92F0-4EA8-A555-50D2374573B3}"/>
              </a:ext>
            </a:extLst>
          </p:cNvPr>
          <p:cNvCxnSpPr>
            <a:cxnSpLocks/>
            <a:stCxn id="24" idx="6"/>
            <a:endCxn id="3" idx="2"/>
          </p:cNvCxnSpPr>
          <p:nvPr/>
        </p:nvCxnSpPr>
        <p:spPr>
          <a:xfrm>
            <a:off x="1061083" y="3213469"/>
            <a:ext cx="942974"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1EBA8D-26A7-43F0-AF62-8B3FB0AE083F}"/>
              </a:ext>
            </a:extLst>
          </p:cNvPr>
          <p:cNvCxnSpPr>
            <a:cxnSpLocks/>
            <a:stCxn id="22" idx="2"/>
            <a:endCxn id="23" idx="6"/>
          </p:cNvCxnSpPr>
          <p:nvPr/>
        </p:nvCxnSpPr>
        <p:spPr>
          <a:xfrm flipH="1">
            <a:off x="1061084" y="1902738"/>
            <a:ext cx="942976"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03CCA8-8423-4895-8AA7-6123B2AE9828}"/>
              </a:ext>
            </a:extLst>
          </p:cNvPr>
          <p:cNvCxnSpPr>
            <a:cxnSpLocks/>
            <a:stCxn id="23" idx="6"/>
            <a:endCxn id="19" idx="2"/>
          </p:cNvCxnSpPr>
          <p:nvPr/>
        </p:nvCxnSpPr>
        <p:spPr>
          <a:xfrm>
            <a:off x="1061084" y="2330348"/>
            <a:ext cx="942974"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AB5A51-3D0B-4E95-829C-94BB14CA68F9}"/>
              </a:ext>
            </a:extLst>
          </p:cNvPr>
          <p:cNvCxnSpPr>
            <a:cxnSpLocks/>
            <a:stCxn id="24" idx="6"/>
            <a:endCxn id="20" idx="2"/>
          </p:cNvCxnSpPr>
          <p:nvPr/>
        </p:nvCxnSpPr>
        <p:spPr>
          <a:xfrm>
            <a:off x="1061083" y="3213469"/>
            <a:ext cx="942976"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1310E3-412D-41F0-A361-D0891FC11AD4}"/>
              </a:ext>
            </a:extLst>
          </p:cNvPr>
          <p:cNvCxnSpPr>
            <a:cxnSpLocks/>
            <a:stCxn id="21" idx="2"/>
            <a:endCxn id="24" idx="6"/>
          </p:cNvCxnSpPr>
          <p:nvPr/>
        </p:nvCxnSpPr>
        <p:spPr>
          <a:xfrm flipH="1">
            <a:off x="1061083" y="2569491"/>
            <a:ext cx="942976"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EDA5A4-3041-4566-AE26-C4C401D2B384}"/>
              </a:ext>
            </a:extLst>
          </p:cNvPr>
          <p:cNvCxnSpPr>
            <a:cxnSpLocks/>
            <a:stCxn id="25" idx="6"/>
            <a:endCxn id="20" idx="2"/>
          </p:cNvCxnSpPr>
          <p:nvPr/>
        </p:nvCxnSpPr>
        <p:spPr>
          <a:xfrm flipV="1">
            <a:off x="1061082" y="3236244"/>
            <a:ext cx="942977"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791A3ED-7022-4CD7-9FE5-BD4EA1C5810C}"/>
              </a:ext>
            </a:extLst>
          </p:cNvPr>
          <p:cNvCxnSpPr>
            <a:cxnSpLocks/>
            <a:stCxn id="25" idx="6"/>
            <a:endCxn id="19" idx="2"/>
          </p:cNvCxnSpPr>
          <p:nvPr/>
        </p:nvCxnSpPr>
        <p:spPr>
          <a:xfrm flipV="1">
            <a:off x="1061082" y="3902997"/>
            <a:ext cx="942976"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28603A-C707-4852-BC6C-AB3A7CEDEDD5}"/>
              </a:ext>
            </a:extLst>
          </p:cNvPr>
          <p:cNvCxnSpPr>
            <a:cxnSpLocks/>
            <a:stCxn id="22" idx="6"/>
            <a:endCxn id="28" idx="2"/>
          </p:cNvCxnSpPr>
          <p:nvPr/>
        </p:nvCxnSpPr>
        <p:spPr>
          <a:xfrm>
            <a:off x="2318385" y="1902738"/>
            <a:ext cx="917841"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4C0AFB-0A30-4A00-9D87-01F320D750F0}"/>
              </a:ext>
            </a:extLst>
          </p:cNvPr>
          <p:cNvCxnSpPr>
            <a:cxnSpLocks/>
            <a:stCxn id="21" idx="6"/>
            <a:endCxn id="26" idx="2"/>
          </p:cNvCxnSpPr>
          <p:nvPr/>
        </p:nvCxnSpPr>
        <p:spPr>
          <a:xfrm flipV="1">
            <a:off x="2318384" y="2330348"/>
            <a:ext cx="917844"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4E5E7C-7408-437E-98E4-4988110255AB}"/>
              </a:ext>
            </a:extLst>
          </p:cNvPr>
          <p:cNvCxnSpPr>
            <a:cxnSpLocks/>
            <a:stCxn id="21" idx="6"/>
            <a:endCxn id="28" idx="2"/>
          </p:cNvCxnSpPr>
          <p:nvPr/>
        </p:nvCxnSpPr>
        <p:spPr>
          <a:xfrm>
            <a:off x="2318384" y="2569491"/>
            <a:ext cx="917842"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5DA3B-8505-4377-A2A4-870FC0EC6437}"/>
              </a:ext>
            </a:extLst>
          </p:cNvPr>
          <p:cNvCxnSpPr>
            <a:cxnSpLocks/>
            <a:stCxn id="20" idx="6"/>
            <a:endCxn id="27" idx="2"/>
          </p:cNvCxnSpPr>
          <p:nvPr/>
        </p:nvCxnSpPr>
        <p:spPr>
          <a:xfrm flipV="1">
            <a:off x="2318384" y="3213469"/>
            <a:ext cx="917843"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3B83C8-9733-4E8E-AC4F-4686240FF4F5}"/>
              </a:ext>
            </a:extLst>
          </p:cNvPr>
          <p:cNvCxnSpPr>
            <a:cxnSpLocks/>
            <a:stCxn id="3" idx="6"/>
            <a:endCxn id="26" idx="2"/>
          </p:cNvCxnSpPr>
          <p:nvPr/>
        </p:nvCxnSpPr>
        <p:spPr>
          <a:xfrm flipV="1">
            <a:off x="2318382" y="2330348"/>
            <a:ext cx="917846"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89EEB3-7C7F-4F92-AAE5-8D6F34841255}"/>
              </a:ext>
            </a:extLst>
          </p:cNvPr>
          <p:cNvCxnSpPr>
            <a:cxnSpLocks/>
            <a:stCxn id="3" idx="6"/>
            <a:endCxn id="28" idx="2"/>
          </p:cNvCxnSpPr>
          <p:nvPr/>
        </p:nvCxnSpPr>
        <p:spPr>
          <a:xfrm flipV="1">
            <a:off x="2318382" y="4145479"/>
            <a:ext cx="917844" cy="4242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0F2BD9-6CA3-4CDB-AA38-E44E84D44AAE}"/>
              </a:ext>
            </a:extLst>
          </p:cNvPr>
          <p:cNvCxnSpPr>
            <a:cxnSpLocks/>
            <a:stCxn id="19" idx="6"/>
            <a:endCxn id="28" idx="2"/>
          </p:cNvCxnSpPr>
          <p:nvPr/>
        </p:nvCxnSpPr>
        <p:spPr>
          <a:xfrm>
            <a:off x="2318383" y="3902997"/>
            <a:ext cx="917843" cy="2424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07E9AC0-3CFC-4F60-B697-BA4641CA95DC}"/>
              </a:ext>
            </a:extLst>
          </p:cNvPr>
          <p:cNvSpPr txBox="1"/>
          <p:nvPr/>
        </p:nvSpPr>
        <p:spPr>
          <a:xfrm>
            <a:off x="830795" y="5134448"/>
            <a:ext cx="2910035" cy="369332"/>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Prune away small weights </a:t>
            </a:r>
            <a:endParaRPr lang="en-US">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F359139D-42D2-4289-A5F1-87E43F454FD7}"/>
              </a:ext>
            </a:extLst>
          </p:cNvPr>
          <p:cNvSpPr txBox="1"/>
          <p:nvPr/>
        </p:nvSpPr>
        <p:spPr>
          <a:xfrm>
            <a:off x="5984004" y="2689097"/>
            <a:ext cx="2007153" cy="1077218"/>
          </a:xfrm>
          <a:prstGeom prst="rect">
            <a:avLst/>
          </a:prstGeom>
          <a:solidFill>
            <a:schemeClr val="bg1"/>
          </a:solidFill>
        </p:spPr>
        <p:txBody>
          <a:bodyPr wrap="square" rtlCol="0">
            <a:spAutoFit/>
          </a:bodyPr>
          <a:lstStyle/>
          <a:p>
            <a:r>
              <a:rPr lang="en-US" sz="3200" dirty="0">
                <a:solidFill>
                  <a:srgbClr val="FF0000"/>
                </a:solidFill>
              </a:rPr>
              <a:t>Difficult to accelerate</a:t>
            </a:r>
          </a:p>
        </p:txBody>
      </p:sp>
    </p:spTree>
    <p:extLst>
      <p:ext uri="{BB962C8B-B14F-4D97-AF65-F5344CB8AC3E}">
        <p14:creationId xmlns:p14="http://schemas.microsoft.com/office/powerpoint/2010/main" val="10776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Accuracy and Speedup Tradeoff</a:t>
            </a:r>
            <a:endParaRPr lang="en-US">
              <a:latin typeface="Helvetica" panose="020B0604020202020204" pitchFamily="34" charset="0"/>
              <a:cs typeface="Helvetica" panose="020B0604020202020204" pitchFamily="34" charset="0"/>
            </a:endParaRPr>
          </a:p>
        </p:txBody>
      </p:sp>
      <p:sp>
        <p:nvSpPr>
          <p:cNvPr id="6" name="文本框 19">
            <a:extLst>
              <a:ext uri="{FF2B5EF4-FFF2-40B4-BE49-F238E27FC236}">
                <a16:creationId xmlns:a16="http://schemas.microsoft.com/office/drawing/2014/main" id="{BA3E1C99-ECDB-436B-A344-445036444873}"/>
              </a:ext>
            </a:extLst>
          </p:cNvPr>
          <p:cNvSpPr txBox="1"/>
          <p:nvPr/>
        </p:nvSpPr>
        <p:spPr>
          <a:xfrm>
            <a:off x="295275" y="4442759"/>
            <a:ext cx="3888680" cy="1938992"/>
          </a:xfrm>
          <a:prstGeom prst="rect">
            <a:avLst/>
          </a:prstGeom>
          <a:noFill/>
        </p:spPr>
        <p:txBody>
          <a:bodyPr wrap="square" rtlCol="0" anchor="t">
            <a:spAutoFit/>
          </a:bodyPr>
          <a:lstStyle/>
          <a:p>
            <a:r>
              <a:rPr lang="en-US" altLang="zh-CN" sz="2000" dirty="0">
                <a:solidFill>
                  <a:srgbClr val="0070C0"/>
                </a:solidFill>
                <a:latin typeface="Helvetica"/>
                <a:ea typeface="等线"/>
                <a:cs typeface="Helvetica"/>
              </a:rPr>
              <a:t>Pros:</a:t>
            </a:r>
          </a:p>
          <a:p>
            <a:pPr marL="285115" indent="-285115">
              <a:buFont typeface="Arial" panose="020B0604020202020204" pitchFamily="34" charset="0"/>
              <a:buChar char="•"/>
            </a:pPr>
            <a:r>
              <a:rPr lang="en-US" altLang="zh-CN" sz="2000" dirty="0">
                <a:latin typeface="Helvetica"/>
                <a:ea typeface="等线"/>
                <a:cs typeface="Helvetica"/>
              </a:rPr>
              <a:t>High model accuracy</a:t>
            </a:r>
          </a:p>
          <a:p>
            <a:pPr marL="285115" indent="-285115">
              <a:buFont typeface="Arial" panose="020B0604020202020204" pitchFamily="34" charset="0"/>
              <a:buChar char="•"/>
            </a:pPr>
            <a:r>
              <a:rPr lang="en-US" altLang="zh-CN" sz="2000" dirty="0">
                <a:latin typeface="Helvetica"/>
                <a:ea typeface="等线"/>
                <a:cs typeface="Helvetica"/>
              </a:rPr>
              <a:t>High compression ratio</a:t>
            </a:r>
            <a:endParaRPr lang="en-US" altLang="zh-CN" sz="2000" dirty="0">
              <a:latin typeface="Helvetica" panose="020B0604020202020204" pitchFamily="34" charset="0"/>
              <a:ea typeface="等线"/>
              <a:cs typeface="Helvetica" panose="020B0604020202020204" pitchFamily="34" charset="0"/>
            </a:endParaRPr>
          </a:p>
          <a:p>
            <a:r>
              <a:rPr lang="en-US" altLang="zh-CN" sz="2000" dirty="0">
                <a:solidFill>
                  <a:srgbClr val="FF0000"/>
                </a:solidFill>
                <a:latin typeface="Helvetica"/>
                <a:ea typeface="等线"/>
                <a:cs typeface="Helvetica"/>
              </a:rPr>
              <a:t>Cons:</a:t>
            </a:r>
          </a:p>
          <a:p>
            <a:pPr marL="285115" indent="-285115">
              <a:buFont typeface="Arial" panose="020B0604020202020204" pitchFamily="34" charset="0"/>
              <a:buChar char="•"/>
            </a:pPr>
            <a:r>
              <a:rPr lang="en-US" altLang="zh-CN" sz="2000" dirty="0">
                <a:latin typeface="Helvetica"/>
                <a:ea typeface="等线"/>
                <a:cs typeface="Helvetica"/>
              </a:rPr>
              <a:t>Irregular pattern</a:t>
            </a:r>
          </a:p>
          <a:p>
            <a:pPr marL="285115" indent="-285115">
              <a:buFont typeface="Arial" panose="020B0604020202020204" pitchFamily="34" charset="0"/>
              <a:buChar char="•"/>
            </a:pPr>
            <a:r>
              <a:rPr lang="en-US" altLang="zh-CN" sz="2000" dirty="0">
                <a:latin typeface="Helvetica"/>
                <a:ea typeface="等线"/>
                <a:cs typeface="Helvetica"/>
              </a:rPr>
              <a:t>Difficult to accelerate</a:t>
            </a:r>
            <a:endParaRPr lang="zh-CN" altLang="en-US" sz="2000" dirty="0">
              <a:latin typeface="Helvetica"/>
              <a:ea typeface="等线"/>
              <a:cs typeface="Helvetica"/>
            </a:endParaRPr>
          </a:p>
        </p:txBody>
      </p:sp>
      <p:sp>
        <p:nvSpPr>
          <p:cNvPr id="7" name="文本框 20">
            <a:extLst>
              <a:ext uri="{FF2B5EF4-FFF2-40B4-BE49-F238E27FC236}">
                <a16:creationId xmlns:a16="http://schemas.microsoft.com/office/drawing/2014/main" id="{585D2413-E4CD-4B7A-A613-64258851C424}"/>
              </a:ext>
            </a:extLst>
          </p:cNvPr>
          <p:cNvSpPr txBox="1"/>
          <p:nvPr/>
        </p:nvSpPr>
        <p:spPr>
          <a:xfrm>
            <a:off x="5864226" y="4442759"/>
            <a:ext cx="3061366" cy="1938992"/>
          </a:xfrm>
          <a:prstGeom prst="rect">
            <a:avLst/>
          </a:prstGeom>
          <a:noFill/>
        </p:spPr>
        <p:txBody>
          <a:bodyPr wrap="square" rtlCol="0" anchor="t">
            <a:spAutoFit/>
          </a:bodyPr>
          <a:lstStyle/>
          <a:p>
            <a:r>
              <a:rPr lang="en-US" altLang="zh-CN" sz="2000" dirty="0">
                <a:solidFill>
                  <a:srgbClr val="FF0000"/>
                </a:solidFill>
                <a:latin typeface="Helvetica"/>
                <a:ea typeface="等线"/>
                <a:cs typeface="Helvetica"/>
              </a:rPr>
              <a:t>Cons:</a:t>
            </a:r>
          </a:p>
          <a:p>
            <a:pPr marL="285115" indent="-285115">
              <a:buFont typeface="Arial" panose="020B0604020202020204" pitchFamily="34" charset="0"/>
              <a:buChar char="•"/>
            </a:pPr>
            <a:r>
              <a:rPr lang="en-US" altLang="zh-CN" sz="2000" dirty="0">
                <a:latin typeface="Helvetica"/>
                <a:ea typeface="等线"/>
                <a:cs typeface="Helvetica"/>
              </a:rPr>
              <a:t>Low model accuracy</a:t>
            </a:r>
          </a:p>
          <a:p>
            <a:pPr marL="285115" indent="-285115">
              <a:buFont typeface="Arial" panose="020B0604020202020204" pitchFamily="34" charset="0"/>
              <a:buChar char="•"/>
            </a:pPr>
            <a:r>
              <a:rPr lang="en-US" altLang="zh-CN" sz="2000" dirty="0">
                <a:latin typeface="Helvetica"/>
                <a:ea typeface="等线"/>
                <a:cs typeface="Helvetica"/>
              </a:rPr>
              <a:t>Low compression ratio</a:t>
            </a:r>
            <a:endParaRPr lang="en-US" altLang="zh-CN" sz="2000" dirty="0">
              <a:latin typeface="Helvetica" panose="020B0604020202020204" pitchFamily="34" charset="0"/>
              <a:ea typeface="等线"/>
              <a:cs typeface="Helvetica" panose="020B0604020202020204" pitchFamily="34" charset="0"/>
            </a:endParaRPr>
          </a:p>
          <a:p>
            <a:r>
              <a:rPr lang="en-US" altLang="zh-CN" sz="2000" dirty="0">
                <a:solidFill>
                  <a:srgbClr val="0070C0"/>
                </a:solidFill>
                <a:latin typeface="Helvetica"/>
                <a:ea typeface="等线"/>
                <a:cs typeface="Helvetica"/>
              </a:rPr>
              <a:t>Pros:</a:t>
            </a:r>
          </a:p>
          <a:p>
            <a:pPr marL="285115" indent="-285115">
              <a:buFont typeface="Arial" panose="020B0604020202020204" pitchFamily="34" charset="0"/>
              <a:buChar char="•"/>
            </a:pPr>
            <a:r>
              <a:rPr lang="en-US" altLang="zh-CN" sz="2000" dirty="0">
                <a:latin typeface="Helvetica"/>
                <a:ea typeface="等线"/>
                <a:cs typeface="Helvetica"/>
              </a:rPr>
              <a:t>Regular pattern</a:t>
            </a:r>
          </a:p>
          <a:p>
            <a:pPr marL="285115" indent="-285115">
              <a:buFont typeface="Arial" panose="020B0604020202020204" pitchFamily="34" charset="0"/>
              <a:buChar char="•"/>
            </a:pPr>
            <a:r>
              <a:rPr lang="en-US" altLang="zh-CN" sz="2000" dirty="0">
                <a:latin typeface="Helvetica"/>
                <a:ea typeface="等线"/>
                <a:cs typeface="Helvetica"/>
              </a:rPr>
              <a:t>Easy to accelerate</a:t>
            </a:r>
            <a:endParaRPr lang="zh-CN" altLang="en-US" sz="2000" dirty="0">
              <a:latin typeface="Helvetica"/>
              <a:ea typeface="等线"/>
              <a:cs typeface="Helvetica"/>
            </a:endParaRPr>
          </a:p>
        </p:txBody>
      </p:sp>
      <p:sp>
        <p:nvSpPr>
          <p:cNvPr id="13" name="Arrow: Left-Right 12">
            <a:extLst>
              <a:ext uri="{FF2B5EF4-FFF2-40B4-BE49-F238E27FC236}">
                <a16:creationId xmlns:a16="http://schemas.microsoft.com/office/drawing/2014/main" id="{77322D80-557F-444A-AB9B-7A638DC2B85D}"/>
              </a:ext>
            </a:extLst>
          </p:cNvPr>
          <p:cNvSpPr/>
          <p:nvPr/>
        </p:nvSpPr>
        <p:spPr>
          <a:xfrm>
            <a:off x="1441450" y="3781277"/>
            <a:ext cx="6235019" cy="510900"/>
          </a:xfrm>
          <a:prstGeom prst="leftRightArrow">
            <a:avLst/>
          </a:prstGeom>
          <a:gradFill>
            <a:gsLst>
              <a:gs pos="0">
                <a:schemeClr val="bg1"/>
              </a:gs>
              <a:gs pos="65000">
                <a:schemeClr val="bg1">
                  <a:lumMod val="65000"/>
                </a:schemeClr>
              </a:gs>
              <a:gs pos="86000">
                <a:schemeClr val="tx1">
                  <a:lumMod val="85000"/>
                  <a:lumOff val="15000"/>
                </a:schemeClr>
              </a:gs>
              <a:gs pos="100000">
                <a:schemeClr val="tx1">
                  <a:lumMod val="95000"/>
                  <a:lumOff val="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Irregular</a:t>
            </a:r>
            <a:r>
              <a:rPr lang="en-US"/>
              <a:t>                                                                              </a:t>
            </a:r>
            <a:r>
              <a:rPr lang="en-US" b="1"/>
              <a:t>Regular</a:t>
            </a:r>
          </a:p>
        </p:txBody>
      </p:sp>
      <p:graphicFrame>
        <p:nvGraphicFramePr>
          <p:cNvPr id="11" name="Table 10">
            <a:extLst>
              <a:ext uri="{FF2B5EF4-FFF2-40B4-BE49-F238E27FC236}">
                <a16:creationId xmlns:a16="http://schemas.microsoft.com/office/drawing/2014/main" id="{82DE5862-AFC0-4CAB-979D-72A63A02FD14}"/>
              </a:ext>
            </a:extLst>
          </p:cNvPr>
          <p:cNvGraphicFramePr>
            <a:graphicFrameLocks noGrp="1" noChangeAspect="1"/>
          </p:cNvGraphicFramePr>
          <p:nvPr>
            <p:extLst>
              <p:ext uri="{D42A27DB-BD31-4B8C-83A1-F6EECF244321}">
                <p14:modId xmlns:p14="http://schemas.microsoft.com/office/powerpoint/2010/main" val="1375394799"/>
              </p:ext>
            </p:extLst>
          </p:nvPr>
        </p:nvGraphicFramePr>
        <p:xfrm>
          <a:off x="752064" y="1857298"/>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877841693"/>
                  </a:ext>
                </a:extLst>
              </a:tr>
              <a:tr h="138619">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382390670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solidFill>
                          <a:schemeClr val="tx1"/>
                        </a:solidFill>
                      </a:endParaRPr>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9585973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4" name="Table 13">
            <a:extLst>
              <a:ext uri="{FF2B5EF4-FFF2-40B4-BE49-F238E27FC236}">
                <a16:creationId xmlns:a16="http://schemas.microsoft.com/office/drawing/2014/main" id="{0C155F77-11BD-4761-A4F1-AB7B85BAA0A5}"/>
              </a:ext>
            </a:extLst>
          </p:cNvPr>
          <p:cNvGraphicFramePr>
            <a:graphicFrameLocks noGrp="1" noChangeAspect="1"/>
          </p:cNvGraphicFramePr>
          <p:nvPr>
            <p:extLst>
              <p:ext uri="{D42A27DB-BD31-4B8C-83A1-F6EECF244321}">
                <p14:modId xmlns:p14="http://schemas.microsoft.com/office/powerpoint/2010/main" val="2184566662"/>
              </p:ext>
            </p:extLst>
          </p:nvPr>
        </p:nvGraphicFramePr>
        <p:xfrm>
          <a:off x="2740597"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solidFill>
                          <a:schemeClr val="tx1"/>
                        </a:solidFill>
                      </a:endParaRPr>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2390670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6449526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9585973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5" name="Table 14">
            <a:extLst>
              <a:ext uri="{FF2B5EF4-FFF2-40B4-BE49-F238E27FC236}">
                <a16:creationId xmlns:a16="http://schemas.microsoft.com/office/drawing/2014/main" id="{88E775A9-A8B8-4BCF-A10E-C0803D218AB9}"/>
              </a:ext>
            </a:extLst>
          </p:cNvPr>
          <p:cNvGraphicFramePr>
            <a:graphicFrameLocks noGrp="1" noChangeAspect="1"/>
          </p:cNvGraphicFramePr>
          <p:nvPr>
            <p:extLst>
              <p:ext uri="{D42A27DB-BD31-4B8C-83A1-F6EECF244321}">
                <p14:modId xmlns:p14="http://schemas.microsoft.com/office/powerpoint/2010/main" val="1623108629"/>
              </p:ext>
            </p:extLst>
          </p:nvPr>
        </p:nvGraphicFramePr>
        <p:xfrm>
          <a:off x="4729129"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2390670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9585973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6" name="Table 15">
            <a:extLst>
              <a:ext uri="{FF2B5EF4-FFF2-40B4-BE49-F238E27FC236}">
                <a16:creationId xmlns:a16="http://schemas.microsoft.com/office/drawing/2014/main" id="{9069672E-A5F1-423F-A86E-8471DBFC9DEC}"/>
              </a:ext>
            </a:extLst>
          </p:cNvPr>
          <p:cNvGraphicFramePr>
            <a:graphicFrameLocks noGrp="1" noChangeAspect="1"/>
          </p:cNvGraphicFramePr>
          <p:nvPr>
            <p:extLst>
              <p:ext uri="{D42A27DB-BD31-4B8C-83A1-F6EECF244321}">
                <p14:modId xmlns:p14="http://schemas.microsoft.com/office/powerpoint/2010/main" val="1678311822"/>
              </p:ext>
            </p:extLst>
          </p:nvPr>
        </p:nvGraphicFramePr>
        <p:xfrm>
          <a:off x="6717662"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2390670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9585973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438451378"/>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333549232"/>
                  </a:ext>
                </a:extLst>
              </a:tr>
            </a:tbl>
          </a:graphicData>
        </a:graphic>
      </p:graphicFrame>
      <p:sp>
        <p:nvSpPr>
          <p:cNvPr id="17" name="Arrow: Left-Right 16">
            <a:extLst>
              <a:ext uri="{FF2B5EF4-FFF2-40B4-BE49-F238E27FC236}">
                <a16:creationId xmlns:a16="http://schemas.microsoft.com/office/drawing/2014/main" id="{A39F818B-39A8-4610-89FC-2266C11E2332}"/>
              </a:ext>
            </a:extLst>
          </p:cNvPr>
          <p:cNvSpPr/>
          <p:nvPr/>
        </p:nvSpPr>
        <p:spPr>
          <a:xfrm>
            <a:off x="1344067" y="1088744"/>
            <a:ext cx="6332402" cy="510900"/>
          </a:xfrm>
          <a:prstGeom prst="leftRightArrow">
            <a:avLst/>
          </a:prstGeom>
          <a:gradFill>
            <a:gsLst>
              <a:gs pos="0">
                <a:schemeClr val="bg1"/>
              </a:gs>
              <a:gs pos="65000">
                <a:schemeClr val="bg1">
                  <a:lumMod val="65000"/>
                </a:schemeClr>
              </a:gs>
              <a:gs pos="86000">
                <a:schemeClr val="tx1">
                  <a:lumMod val="85000"/>
                  <a:lumOff val="15000"/>
                </a:schemeClr>
              </a:gs>
              <a:gs pos="100000">
                <a:schemeClr val="tx1">
                  <a:lumMod val="95000"/>
                  <a:lumOff val="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Fine-grained</a:t>
            </a:r>
            <a:r>
              <a:rPr lang="en-US"/>
              <a:t>                                                            </a:t>
            </a:r>
            <a:r>
              <a:rPr lang="en-US" b="1"/>
              <a:t>Coarse-grained</a:t>
            </a:r>
          </a:p>
        </p:txBody>
      </p:sp>
    </p:spTree>
    <p:extLst>
      <p:ext uri="{BB962C8B-B14F-4D97-AF65-F5344CB8AC3E}">
        <p14:creationId xmlns:p14="http://schemas.microsoft.com/office/powerpoint/2010/main" val="354025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How to Achieve Both?</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0" y="1638299"/>
            <a:ext cx="7886700" cy="3076576"/>
          </a:xfrm>
        </p:spPr>
        <p:txBody>
          <a:bodyPr vert="horz" lIns="91440" tIns="45720" rIns="91440" bIns="45720" rtlCol="0" anchor="t">
            <a:normAutofit/>
          </a:bodyPr>
          <a:lstStyle/>
          <a:p>
            <a:pPr marL="227965"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Model accuracy</a:t>
            </a:r>
            <a:endParaRPr lang="en-US" dirty="0"/>
          </a:p>
          <a:p>
            <a:pPr marL="685165" lvl="1" indent="-227965">
              <a:buClr>
                <a:schemeClr val="accent1">
                  <a:lumMod val="50000"/>
                </a:schemeClr>
              </a:buClr>
              <a:buFont typeface="Wingdings" panose="05000000000000000000" pitchFamily="2" charset="2"/>
              <a:buChar char="Ø"/>
            </a:pPr>
            <a:r>
              <a:rPr lang="en-US" dirty="0">
                <a:latin typeface="Helvetica"/>
                <a:cs typeface="Helvetica"/>
              </a:rPr>
              <a:t>Add few constraints on the sparsity pattern</a:t>
            </a:r>
          </a:p>
          <a:p>
            <a:pPr marL="456565" lvl="1"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227965" indent="-227965">
              <a:buClr>
                <a:schemeClr val="accent1">
                  <a:lumMod val="50000"/>
                </a:schemeClr>
              </a:buClr>
              <a:buFont typeface="Wingdings" panose="05000000000000000000" pitchFamily="2" charset="2"/>
              <a:buChar char="Ø"/>
            </a:pPr>
            <a:r>
              <a:rPr lang="en-US" dirty="0">
                <a:latin typeface="Helvetica"/>
                <a:cs typeface="Helvetica"/>
              </a:rPr>
              <a:t>Speedup</a:t>
            </a: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Matrix partitioning for parallel computing</a:t>
            </a:r>
            <a:endParaRPr lang="en-US" dirty="0">
              <a:latin typeface="Helvetica"/>
              <a:ea typeface="等线"/>
              <a:cs typeface="Helvetica"/>
            </a:endParaRP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Eliminating irregular computation and memory access</a:t>
            </a:r>
            <a:endParaRPr lang="en-US" dirty="0">
              <a:latin typeface="Helvetica"/>
              <a:ea typeface="等线"/>
              <a:cs typeface="Helvetica"/>
            </a:endParaRPr>
          </a:p>
          <a:p>
            <a:pPr marL="685165" lvl="1" indent="-227965">
              <a:buClr>
                <a:schemeClr val="accent1">
                  <a:lumMod val="50000"/>
                </a:schemeClr>
              </a:buClr>
              <a:buFont typeface="Wingdings" panose="05000000000000000000" pitchFamily="2" charset="2"/>
              <a:buChar char="Ø"/>
            </a:pPr>
            <a:endParaRPr lang="en-US" altLang="zh-CN">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222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Bank-</a:t>
            </a:r>
            <a:r>
              <a:rPr lang="en-US" altLang="zh-CN">
                <a:latin typeface="Helvetica" panose="020B0604020202020204" pitchFamily="34" charset="0"/>
                <a:cs typeface="Helvetica" panose="020B0604020202020204" pitchFamily="34" charset="0"/>
              </a:rPr>
              <a:t>Balanced</a:t>
            </a:r>
            <a:r>
              <a:rPr lang="en-US">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205778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Bank-</a:t>
            </a:r>
            <a:r>
              <a:rPr lang="en-US" altLang="zh-CN">
                <a:latin typeface="Helvetica" panose="020B0604020202020204" pitchFamily="34" charset="0"/>
                <a:cs typeface="Helvetica" panose="020B0604020202020204" pitchFamily="34" charset="0"/>
              </a:rPr>
              <a:t>Balanced</a:t>
            </a:r>
            <a:r>
              <a:rPr lang="en-US">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4514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0" y="91675"/>
            <a:ext cx="9143999" cy="994172"/>
          </a:xfrm>
        </p:spPr>
        <p:txBody>
          <a:bodyPr>
            <a:normAutofit/>
          </a:bodyPr>
          <a:lstStyle/>
          <a:p>
            <a:r>
              <a:rPr lang="en-US" altLang="zh-CN">
                <a:latin typeface="Helvetica" panose="020B0604020202020204" pitchFamily="34" charset="0"/>
                <a:cs typeface="Helvetica" panose="020B0604020202020204" pitchFamily="34" charset="0"/>
              </a:rPr>
              <a:t>Bank-Balanced Pruning</a:t>
            </a:r>
            <a:endParaRPr lang="en-US">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3E75E18-99A2-41A8-9319-4C024D890505}"/>
              </a:ext>
            </a:extLst>
          </p:cNvPr>
          <p:cNvSpPr txBox="1"/>
          <p:nvPr/>
        </p:nvSpPr>
        <p:spPr>
          <a:xfrm>
            <a:off x="355192" y="2045631"/>
            <a:ext cx="805214" cy="830997"/>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a:t>
            </a:r>
          </a:p>
          <a:p>
            <a:endParaRPr lang="en-US" sz="1600">
              <a:latin typeface="Helvetica" panose="020B0604020202020204" pitchFamily="34" charset="0"/>
              <a:cs typeface="Helvetica" panose="020B0604020202020204" pitchFamily="34" charset="0"/>
            </a:endParaRPr>
          </a:p>
        </p:txBody>
      </p:sp>
      <p:sp>
        <p:nvSpPr>
          <p:cNvPr id="18" name="Arrow: Down 17">
            <a:extLst>
              <a:ext uri="{FF2B5EF4-FFF2-40B4-BE49-F238E27FC236}">
                <a16:creationId xmlns:a16="http://schemas.microsoft.com/office/drawing/2014/main" id="{2A5A7D1D-67A8-4D62-B73D-A7FF7AB81114}"/>
              </a:ext>
            </a:extLst>
          </p:cNvPr>
          <p:cNvSpPr/>
          <p:nvPr/>
        </p:nvSpPr>
        <p:spPr>
          <a:xfrm rot="16200000">
            <a:off x="4717523" y="1604760"/>
            <a:ext cx="369332" cy="159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E78C75E0-963D-4F89-A607-1A76BB0D2B8E}"/>
              </a:ext>
            </a:extLst>
          </p:cNvPr>
          <p:cNvSpPr txBox="1"/>
          <p:nvPr/>
        </p:nvSpPr>
        <p:spPr>
          <a:xfrm>
            <a:off x="4316906" y="1845782"/>
            <a:ext cx="1104900"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Bank Split</a:t>
            </a:r>
          </a:p>
        </p:txBody>
      </p:sp>
      <p:graphicFrame>
        <p:nvGraphicFramePr>
          <p:cNvPr id="25" name="Table 24">
            <a:extLst>
              <a:ext uri="{FF2B5EF4-FFF2-40B4-BE49-F238E27FC236}">
                <a16:creationId xmlns:a16="http://schemas.microsoft.com/office/drawing/2014/main" id="{121D2B1C-38BD-46C5-8F2E-B14CEB528DCA}"/>
              </a:ext>
            </a:extLst>
          </p:cNvPr>
          <p:cNvGraphicFramePr>
            <a:graphicFrameLocks noGrp="1" noChangeAspect="1"/>
          </p:cNvGraphicFramePr>
          <p:nvPr>
            <p:extLst/>
          </p:nvPr>
        </p:nvGraphicFramePr>
        <p:xfrm>
          <a:off x="5923913"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0692677"/>
                  </a:ext>
                </a:extLst>
              </a:tr>
            </a:tbl>
          </a:graphicData>
        </a:graphic>
      </p:graphicFrame>
      <p:graphicFrame>
        <p:nvGraphicFramePr>
          <p:cNvPr id="26" name="Table 25">
            <a:extLst>
              <a:ext uri="{FF2B5EF4-FFF2-40B4-BE49-F238E27FC236}">
                <a16:creationId xmlns:a16="http://schemas.microsoft.com/office/drawing/2014/main" id="{577A32F9-84FF-4234-A4D2-41A4A0A82F47}"/>
              </a:ext>
            </a:extLst>
          </p:cNvPr>
          <p:cNvGraphicFramePr>
            <a:graphicFrameLocks noGrp="1" noChangeAspect="1"/>
          </p:cNvGraphicFramePr>
          <p:nvPr>
            <p:extLst/>
          </p:nvPr>
        </p:nvGraphicFramePr>
        <p:xfrm>
          <a:off x="1291984"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92677"/>
                  </a:ext>
                </a:extLst>
              </a:tr>
            </a:tbl>
          </a:graphicData>
        </a:graphic>
      </p:graphicFrame>
    </p:spTree>
    <p:extLst>
      <p:ext uri="{BB962C8B-B14F-4D97-AF65-F5344CB8AC3E}">
        <p14:creationId xmlns:p14="http://schemas.microsoft.com/office/powerpoint/2010/main" val="41378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0" y="91675"/>
            <a:ext cx="9143999" cy="994172"/>
          </a:xfrm>
        </p:spPr>
        <p:txBody>
          <a:bodyPr>
            <a:normAutofit/>
          </a:bodyPr>
          <a:lstStyle/>
          <a:p>
            <a:r>
              <a:rPr lang="en-US" altLang="zh-CN">
                <a:latin typeface="Helvetica" panose="020B0604020202020204" pitchFamily="34" charset="0"/>
                <a:cs typeface="Helvetica" panose="020B0604020202020204" pitchFamily="34" charset="0"/>
              </a:rPr>
              <a:t>Bank-Balanced Pruning</a:t>
            </a:r>
            <a:endParaRPr lang="en-US">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3E75E18-99A2-41A8-9319-4C024D890505}"/>
              </a:ext>
            </a:extLst>
          </p:cNvPr>
          <p:cNvSpPr txBox="1"/>
          <p:nvPr/>
        </p:nvSpPr>
        <p:spPr>
          <a:xfrm>
            <a:off x="355192" y="2045631"/>
            <a:ext cx="805214" cy="830997"/>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a:t>
            </a:r>
          </a:p>
          <a:p>
            <a:endParaRPr lang="en-US" sz="160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811F2D44-F82D-47FC-A069-C175A5610955}"/>
              </a:ext>
            </a:extLst>
          </p:cNvPr>
          <p:cNvSpPr txBox="1"/>
          <p:nvPr/>
        </p:nvSpPr>
        <p:spPr>
          <a:xfrm>
            <a:off x="298298" y="4417763"/>
            <a:ext cx="1423687" cy="584775"/>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 Row</a:t>
            </a:r>
          </a:p>
        </p:txBody>
      </p:sp>
      <p:sp>
        <p:nvSpPr>
          <p:cNvPr id="17" name="TextBox 16">
            <a:extLst>
              <a:ext uri="{FF2B5EF4-FFF2-40B4-BE49-F238E27FC236}">
                <a16:creationId xmlns:a16="http://schemas.microsoft.com/office/drawing/2014/main" id="{FB60C15A-A360-4962-98FC-FB2AC9A1472C}"/>
              </a:ext>
            </a:extLst>
          </p:cNvPr>
          <p:cNvSpPr txBox="1"/>
          <p:nvPr/>
        </p:nvSpPr>
        <p:spPr>
          <a:xfrm>
            <a:off x="298298" y="5378326"/>
            <a:ext cx="1423687" cy="584775"/>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BBS</a:t>
            </a:r>
          </a:p>
          <a:p>
            <a:r>
              <a:rPr lang="en-US" sz="1600">
                <a:latin typeface="Helvetica" panose="020B0604020202020204" pitchFamily="34" charset="0"/>
                <a:cs typeface="Helvetica" panose="020B0604020202020204" pitchFamily="34" charset="0"/>
              </a:rPr>
              <a:t>Matrix Row</a:t>
            </a:r>
          </a:p>
        </p:txBody>
      </p:sp>
      <p:sp>
        <p:nvSpPr>
          <p:cNvPr id="18" name="Arrow: Down 17">
            <a:extLst>
              <a:ext uri="{FF2B5EF4-FFF2-40B4-BE49-F238E27FC236}">
                <a16:creationId xmlns:a16="http://schemas.microsoft.com/office/drawing/2014/main" id="{2A5A7D1D-67A8-4D62-B73D-A7FF7AB81114}"/>
              </a:ext>
            </a:extLst>
          </p:cNvPr>
          <p:cNvSpPr/>
          <p:nvPr/>
        </p:nvSpPr>
        <p:spPr>
          <a:xfrm rot="16200000">
            <a:off x="4717523" y="1604760"/>
            <a:ext cx="369332" cy="159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E78C75E0-963D-4F89-A607-1A76BB0D2B8E}"/>
              </a:ext>
            </a:extLst>
          </p:cNvPr>
          <p:cNvSpPr txBox="1"/>
          <p:nvPr/>
        </p:nvSpPr>
        <p:spPr>
          <a:xfrm>
            <a:off x="4316906" y="1845782"/>
            <a:ext cx="1104900"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Bank Split</a:t>
            </a:r>
          </a:p>
        </p:txBody>
      </p:sp>
      <p:sp>
        <p:nvSpPr>
          <p:cNvPr id="20" name="Arrow: Down 19">
            <a:extLst>
              <a:ext uri="{FF2B5EF4-FFF2-40B4-BE49-F238E27FC236}">
                <a16:creationId xmlns:a16="http://schemas.microsoft.com/office/drawing/2014/main" id="{6A0EBFB7-A5BB-4D8F-9920-341AC446179D}"/>
              </a:ext>
            </a:extLst>
          </p:cNvPr>
          <p:cNvSpPr/>
          <p:nvPr/>
        </p:nvSpPr>
        <p:spPr>
          <a:xfrm rot="3353706">
            <a:off x="4887690" y="3227278"/>
            <a:ext cx="413933" cy="982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22" name="Arrow: Down 21">
            <a:extLst>
              <a:ext uri="{FF2B5EF4-FFF2-40B4-BE49-F238E27FC236}">
                <a16:creationId xmlns:a16="http://schemas.microsoft.com/office/drawing/2014/main" id="{E7C6FF38-1142-430F-B621-4DF20D5D0FE9}"/>
              </a:ext>
            </a:extLst>
          </p:cNvPr>
          <p:cNvSpPr/>
          <p:nvPr/>
        </p:nvSpPr>
        <p:spPr>
          <a:xfrm>
            <a:off x="3190390" y="5040265"/>
            <a:ext cx="254337" cy="346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pic>
        <p:nvPicPr>
          <p:cNvPr id="23" name="Picture 22">
            <a:extLst>
              <a:ext uri="{FF2B5EF4-FFF2-40B4-BE49-F238E27FC236}">
                <a16:creationId xmlns:a16="http://schemas.microsoft.com/office/drawing/2014/main" id="{640F7AEF-6395-4172-A7B9-005850B9A31D}"/>
              </a:ext>
            </a:extLst>
          </p:cNvPr>
          <p:cNvPicPr>
            <a:picLocks noChangeAspect="1"/>
          </p:cNvPicPr>
          <p:nvPr/>
        </p:nvPicPr>
        <p:blipFill>
          <a:blip r:embed="rId3"/>
          <a:stretch>
            <a:fillRect/>
          </a:stretch>
        </p:blipFill>
        <p:spPr>
          <a:xfrm>
            <a:off x="1705594" y="4154050"/>
            <a:ext cx="6827426" cy="829051"/>
          </a:xfrm>
          <a:prstGeom prst="rect">
            <a:avLst/>
          </a:prstGeom>
        </p:spPr>
      </p:pic>
      <p:pic>
        <p:nvPicPr>
          <p:cNvPr id="24" name="Picture 23">
            <a:extLst>
              <a:ext uri="{FF2B5EF4-FFF2-40B4-BE49-F238E27FC236}">
                <a16:creationId xmlns:a16="http://schemas.microsoft.com/office/drawing/2014/main" id="{5F206D9D-9212-4DB8-836D-F2DCC9784FE2}"/>
              </a:ext>
            </a:extLst>
          </p:cNvPr>
          <p:cNvPicPr>
            <a:picLocks noChangeAspect="1"/>
          </p:cNvPicPr>
          <p:nvPr/>
        </p:nvPicPr>
        <p:blipFill>
          <a:blip r:embed="rId4"/>
          <a:stretch>
            <a:fillRect/>
          </a:stretch>
        </p:blipFill>
        <p:spPr>
          <a:xfrm>
            <a:off x="1721985" y="5459319"/>
            <a:ext cx="6863858" cy="461790"/>
          </a:xfrm>
          <a:prstGeom prst="rect">
            <a:avLst/>
          </a:prstGeom>
        </p:spPr>
      </p:pic>
      <p:sp>
        <p:nvSpPr>
          <p:cNvPr id="14" name="TextBox 18">
            <a:extLst>
              <a:ext uri="{FF2B5EF4-FFF2-40B4-BE49-F238E27FC236}">
                <a16:creationId xmlns:a16="http://schemas.microsoft.com/office/drawing/2014/main" id="{E78C75E0-963D-4F89-A607-1A76BB0D2B8E}"/>
              </a:ext>
            </a:extLst>
          </p:cNvPr>
          <p:cNvSpPr txBox="1"/>
          <p:nvPr/>
        </p:nvSpPr>
        <p:spPr>
          <a:xfrm>
            <a:off x="5094656" y="3752959"/>
            <a:ext cx="2499674"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Traverse all rows</a:t>
            </a:r>
          </a:p>
        </p:txBody>
      </p:sp>
      <p:graphicFrame>
        <p:nvGraphicFramePr>
          <p:cNvPr id="25" name="Table 24">
            <a:extLst>
              <a:ext uri="{FF2B5EF4-FFF2-40B4-BE49-F238E27FC236}">
                <a16:creationId xmlns:a16="http://schemas.microsoft.com/office/drawing/2014/main" id="{121D2B1C-38BD-46C5-8F2E-B14CEB528DCA}"/>
              </a:ext>
            </a:extLst>
          </p:cNvPr>
          <p:cNvGraphicFramePr>
            <a:graphicFrameLocks noGrp="1" noChangeAspect="1"/>
          </p:cNvGraphicFramePr>
          <p:nvPr>
            <p:extLst>
              <p:ext uri="{D42A27DB-BD31-4B8C-83A1-F6EECF244321}">
                <p14:modId xmlns:p14="http://schemas.microsoft.com/office/powerpoint/2010/main" val="3828714043"/>
              </p:ext>
            </p:extLst>
          </p:nvPr>
        </p:nvGraphicFramePr>
        <p:xfrm>
          <a:off x="5923913"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0692677"/>
                  </a:ext>
                </a:extLst>
              </a:tr>
            </a:tbl>
          </a:graphicData>
        </a:graphic>
      </p:graphicFrame>
      <p:graphicFrame>
        <p:nvGraphicFramePr>
          <p:cNvPr id="26" name="Table 25">
            <a:extLst>
              <a:ext uri="{FF2B5EF4-FFF2-40B4-BE49-F238E27FC236}">
                <a16:creationId xmlns:a16="http://schemas.microsoft.com/office/drawing/2014/main" id="{577A32F9-84FF-4234-A4D2-41A4A0A82F47}"/>
              </a:ext>
            </a:extLst>
          </p:cNvPr>
          <p:cNvGraphicFramePr>
            <a:graphicFrameLocks noGrp="1" noChangeAspect="1"/>
          </p:cNvGraphicFramePr>
          <p:nvPr>
            <p:extLst>
              <p:ext uri="{D42A27DB-BD31-4B8C-83A1-F6EECF244321}">
                <p14:modId xmlns:p14="http://schemas.microsoft.com/office/powerpoint/2010/main" val="2317325991"/>
              </p:ext>
            </p:extLst>
          </p:nvPr>
        </p:nvGraphicFramePr>
        <p:xfrm>
          <a:off x="1291984"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92677"/>
                  </a:ext>
                </a:extLst>
              </a:tr>
            </a:tbl>
          </a:graphicData>
        </a:graphic>
      </p:graphicFrame>
      <p:sp>
        <p:nvSpPr>
          <p:cNvPr id="3" name="TextBox 2">
            <a:extLst>
              <a:ext uri="{FF2B5EF4-FFF2-40B4-BE49-F238E27FC236}">
                <a16:creationId xmlns:a16="http://schemas.microsoft.com/office/drawing/2014/main" id="{F33735A5-57C1-4355-BCCF-D11A3695F7BC}"/>
              </a:ext>
            </a:extLst>
          </p:cNvPr>
          <p:cNvSpPr txBox="1"/>
          <p:nvPr/>
        </p:nvSpPr>
        <p:spPr>
          <a:xfrm>
            <a:off x="3444727" y="5008994"/>
            <a:ext cx="3936730" cy="338554"/>
          </a:xfrm>
          <a:prstGeom prst="rect">
            <a:avLst/>
          </a:prstGeom>
          <a:noFill/>
        </p:spPr>
        <p:txBody>
          <a:bodyPr wrap="square" rtlCol="0">
            <a:spAutoFit/>
          </a:bodyPr>
          <a:lstStyle/>
          <a:p>
            <a:r>
              <a:rPr lang="en-US" altLang="zh-CN" sz="1600">
                <a:latin typeface="Helvetica" panose="020B0604020202020204" pitchFamily="34" charset="0"/>
                <a:cs typeface="Helvetica" panose="020B0604020202020204" pitchFamily="34" charset="0"/>
              </a:rPr>
              <a:t>Fine-grained pruning inside each bank</a:t>
            </a:r>
            <a:endParaRPr lang="en-US" sz="160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A20197D5-0E77-4A2A-BCF8-B4289AF402DC}"/>
              </a:ext>
            </a:extLst>
          </p:cNvPr>
          <p:cNvSpPr txBox="1"/>
          <p:nvPr/>
        </p:nvSpPr>
        <p:spPr>
          <a:xfrm>
            <a:off x="1548881" y="6154223"/>
            <a:ext cx="7884368" cy="369332"/>
          </a:xfrm>
          <a:prstGeom prst="rect">
            <a:avLst/>
          </a:prstGeom>
          <a:noFill/>
        </p:spPr>
        <p:txBody>
          <a:bodyPr wrap="square" rtlCol="0">
            <a:spAutoFit/>
          </a:bodyPr>
          <a:lstStyle/>
          <a:p>
            <a:r>
              <a:rPr lang="en-US">
                <a:solidFill>
                  <a:srgbClr val="FF0000"/>
                </a:solidFill>
                <a:latin typeface="Helvetica" panose="020B0604020202020204" pitchFamily="34" charset="0"/>
                <a:cs typeface="Helvetica" panose="020B0604020202020204" pitchFamily="34" charset="0"/>
              </a:rPr>
              <a:t>Threshold percentage to obtain </a:t>
            </a:r>
            <a:r>
              <a:rPr lang="en-US" altLang="zh-CN">
                <a:solidFill>
                  <a:srgbClr val="FF0000"/>
                </a:solidFill>
                <a:latin typeface="Helvetica" panose="020B0604020202020204" pitchFamily="34" charset="0"/>
                <a:cs typeface="Helvetica" panose="020B0604020202020204" pitchFamily="34" charset="0"/>
              </a:rPr>
              <a:t>identical</a:t>
            </a:r>
            <a:r>
              <a:rPr lang="en-US">
                <a:solidFill>
                  <a:srgbClr val="FF0000"/>
                </a:solidFill>
                <a:latin typeface="Helvetica" panose="020B0604020202020204" pitchFamily="34" charset="0"/>
                <a:cs typeface="Helvetica" panose="020B0604020202020204" pitchFamily="34" charset="0"/>
              </a:rPr>
              <a:t> sparsity ratio among banks</a:t>
            </a:r>
          </a:p>
        </p:txBody>
      </p:sp>
    </p:spTree>
    <p:extLst>
      <p:ext uri="{BB962C8B-B14F-4D97-AF65-F5344CB8AC3E}">
        <p14:creationId xmlns:p14="http://schemas.microsoft.com/office/powerpoint/2010/main" val="31918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Bank-Balanced Sparsity (BBS)</a:t>
            </a:r>
            <a:endParaRPr lang="en-US">
              <a:latin typeface="Helvetica" panose="020B0604020202020204" pitchFamily="34" charset="0"/>
              <a:cs typeface="Helvetica" panose="020B0604020202020204" pitchFamily="34" charset="0"/>
            </a:endParaRPr>
          </a:p>
        </p:txBody>
      </p:sp>
      <p:pic>
        <p:nvPicPr>
          <p:cNvPr id="23" name="Picture 22" descr="A close up of text on a white surface&#10;&#10;Description automatically generated">
            <a:extLst>
              <a:ext uri="{FF2B5EF4-FFF2-40B4-BE49-F238E27FC236}">
                <a16:creationId xmlns:a16="http://schemas.microsoft.com/office/drawing/2014/main" id="{2745A1D8-D78F-4814-85C3-B838373E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19" y="1263252"/>
            <a:ext cx="6440181" cy="3940265"/>
          </a:xfrm>
          <a:prstGeom prst="rect">
            <a:avLst/>
          </a:prstGeom>
        </p:spPr>
      </p:pic>
      <p:sp>
        <p:nvSpPr>
          <p:cNvPr id="24" name="TextBox 23">
            <a:extLst>
              <a:ext uri="{FF2B5EF4-FFF2-40B4-BE49-F238E27FC236}">
                <a16:creationId xmlns:a16="http://schemas.microsoft.com/office/drawing/2014/main" id="{7B5E036D-9E40-4BE2-9090-D5C4880127CC}"/>
              </a:ext>
            </a:extLst>
          </p:cNvPr>
          <p:cNvSpPr txBox="1"/>
          <p:nvPr/>
        </p:nvSpPr>
        <p:spPr>
          <a:xfrm>
            <a:off x="1141719" y="5705475"/>
            <a:ext cx="7183131" cy="646331"/>
          </a:xfrm>
          <a:prstGeom prst="rect">
            <a:avLst/>
          </a:prstGeom>
          <a:noFill/>
        </p:spPr>
        <p:txBody>
          <a:bodyPr wrap="square" rtlCol="0">
            <a:spAutoFit/>
          </a:bodyPr>
          <a:lstStyle/>
          <a:p>
            <a:pPr marL="285750" indent="-285750">
              <a:buFont typeface="Wingdings" panose="05000000000000000000" pitchFamily="2" charset="2"/>
              <a:buChar char="ü"/>
            </a:pPr>
            <a:r>
              <a:rPr lang="en-US">
                <a:latin typeface="Helvetica" panose="020B0604020202020204" pitchFamily="34" charset="0"/>
                <a:cs typeface="Helvetica" panose="020B0604020202020204" pitchFamily="34" charset="0"/>
              </a:rPr>
              <a:t>Bank partitioning for parallel computing</a:t>
            </a:r>
          </a:p>
          <a:p>
            <a:pPr marL="285750" indent="-285750">
              <a:buFont typeface="Wingdings" panose="05000000000000000000" pitchFamily="2" charset="2"/>
              <a:buChar char="ü"/>
            </a:pPr>
            <a:r>
              <a:rPr lang="en-US">
                <a:latin typeface="Helvetica" panose="020B0604020202020204" pitchFamily="34" charset="0"/>
                <a:cs typeface="Helvetica" panose="020B0604020202020204" pitchFamily="34" charset="0"/>
              </a:rPr>
              <a:t>Fine-grained pruning inside each bank for maintaining accuracy</a:t>
            </a:r>
          </a:p>
        </p:txBody>
      </p:sp>
    </p:spTree>
    <p:extLst>
      <p:ext uri="{BB962C8B-B14F-4D97-AF65-F5344CB8AC3E}">
        <p14:creationId xmlns:p14="http://schemas.microsoft.com/office/powerpoint/2010/main" val="41832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2001016"/>
            <a:ext cx="8648700" cy="2781422"/>
          </a:xfrm>
          <a:prstGeom prst="rect">
            <a:avLst/>
          </a:prstGeom>
        </p:spPr>
      </p:pic>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Tree>
    <p:extLst>
      <p:ext uri="{BB962C8B-B14F-4D97-AF65-F5344CB8AC3E}">
        <p14:creationId xmlns:p14="http://schemas.microsoft.com/office/powerpoint/2010/main" val="172009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组合 4"/>
          <p:cNvGrpSpPr/>
          <p:nvPr/>
        </p:nvGrpSpPr>
        <p:grpSpPr>
          <a:xfrm>
            <a:off x="295275" y="2001016"/>
            <a:ext cx="8648700" cy="2781422"/>
            <a:chOff x="295275" y="1777540"/>
            <a:chExt cx="8648700" cy="2781422"/>
          </a:xfrm>
        </p:grpSpPr>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1777540"/>
              <a:ext cx="8648700" cy="2781422"/>
            </a:xfrm>
            <a:prstGeom prst="rect">
              <a:avLst/>
            </a:prstGeom>
          </p:spPr>
        </p:pic>
        <p:cxnSp>
          <p:nvCxnSpPr>
            <p:cNvPr id="9" name="Straight Connector 8">
              <a:extLst>
                <a:ext uri="{FF2B5EF4-FFF2-40B4-BE49-F238E27FC236}">
                  <a16:creationId xmlns:a16="http://schemas.microsoft.com/office/drawing/2014/main" id="{999B1D55-7996-48E3-A0CE-B44F9291C1BA}"/>
                </a:ext>
              </a:extLst>
            </p:cNvPr>
            <p:cNvCxnSpPr/>
            <p:nvPr/>
          </p:nvCxnSpPr>
          <p:spPr>
            <a:xfrm>
              <a:off x="4273550" y="1800476"/>
              <a:ext cx="0" cy="25463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
        <p:nvSpPr>
          <p:cNvPr id="3" name="TextBox 2">
            <a:extLst>
              <a:ext uri="{FF2B5EF4-FFF2-40B4-BE49-F238E27FC236}">
                <a16:creationId xmlns:a16="http://schemas.microsoft.com/office/drawing/2014/main" id="{B3F690FD-01A9-4651-9FC0-79961E9C755B}"/>
              </a:ext>
            </a:extLst>
          </p:cNvPr>
          <p:cNvSpPr txBox="1"/>
          <p:nvPr/>
        </p:nvSpPr>
        <p:spPr>
          <a:xfrm>
            <a:off x="3057525" y="1657350"/>
            <a:ext cx="2514600" cy="369332"/>
          </a:xfrm>
          <a:prstGeom prst="rect">
            <a:avLst/>
          </a:prstGeom>
          <a:noFill/>
        </p:spPr>
        <p:txBody>
          <a:bodyPr wrap="square" rtlCol="0">
            <a:spAutoFit/>
          </a:bodyPr>
          <a:lstStyle/>
          <a:p>
            <a:r>
              <a:rPr lang="en-US"/>
              <a:t>    </a:t>
            </a:r>
            <a:r>
              <a:rPr lang="en-US">
                <a:solidFill>
                  <a:srgbClr val="FF0000"/>
                </a:solidFill>
              </a:rPr>
              <a:t>Bank 0           Bank 1</a:t>
            </a:r>
          </a:p>
        </p:txBody>
      </p:sp>
    </p:spTree>
    <p:extLst>
      <p:ext uri="{BB962C8B-B14F-4D97-AF65-F5344CB8AC3E}">
        <p14:creationId xmlns:p14="http://schemas.microsoft.com/office/powerpoint/2010/main" val="353854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Bank-</a:t>
            </a:r>
            <a:r>
              <a:rPr lang="en-US" altLang="zh-CN" dirty="0">
                <a:latin typeface="Helvetica" panose="020B0604020202020204" pitchFamily="34" charset="0"/>
                <a:cs typeface="Helvetica" panose="020B0604020202020204" pitchFamily="34" charset="0"/>
              </a:rPr>
              <a:t>Balanced</a:t>
            </a:r>
            <a:r>
              <a:rPr lang="en-US" dirty="0">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8432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组合 4"/>
          <p:cNvGrpSpPr/>
          <p:nvPr/>
        </p:nvGrpSpPr>
        <p:grpSpPr>
          <a:xfrm>
            <a:off x="295275" y="2001016"/>
            <a:ext cx="8648700" cy="2781422"/>
            <a:chOff x="295275" y="1777540"/>
            <a:chExt cx="8648700" cy="2781422"/>
          </a:xfrm>
        </p:grpSpPr>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1777540"/>
              <a:ext cx="8648700" cy="2781422"/>
            </a:xfrm>
            <a:prstGeom prst="rect">
              <a:avLst/>
            </a:prstGeom>
          </p:spPr>
        </p:pic>
        <p:cxnSp>
          <p:nvCxnSpPr>
            <p:cNvPr id="9" name="Straight Connector 8">
              <a:extLst>
                <a:ext uri="{FF2B5EF4-FFF2-40B4-BE49-F238E27FC236}">
                  <a16:creationId xmlns:a16="http://schemas.microsoft.com/office/drawing/2014/main" id="{999B1D55-7996-48E3-A0CE-B44F9291C1BA}"/>
                </a:ext>
              </a:extLst>
            </p:cNvPr>
            <p:cNvCxnSpPr/>
            <p:nvPr/>
          </p:nvCxnSpPr>
          <p:spPr>
            <a:xfrm>
              <a:off x="4273550" y="1800476"/>
              <a:ext cx="0" cy="25463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
        <p:nvSpPr>
          <p:cNvPr id="14" name="Content Placeholder 2">
            <a:extLst>
              <a:ext uri="{FF2B5EF4-FFF2-40B4-BE49-F238E27FC236}">
                <a16:creationId xmlns:a16="http://schemas.microsoft.com/office/drawing/2014/main" id="{DF15CC8C-A4C5-48F6-B814-785DB475C989}"/>
              </a:ext>
            </a:extLst>
          </p:cNvPr>
          <p:cNvSpPr txBox="1">
            <a:spLocks/>
          </p:cNvSpPr>
          <p:nvPr/>
        </p:nvSpPr>
        <p:spPr>
          <a:xfrm>
            <a:off x="628650" y="5196098"/>
            <a:ext cx="7886700" cy="501507"/>
          </a:xfrm>
          <a:prstGeom prst="rect">
            <a:avLst/>
          </a:prstGeom>
        </p:spPr>
        <p:txBody>
          <a:bodyPr vert="horz" lIns="91440" tIns="45720" rIns="91440" bIns="45720" rtlCol="0">
            <a:normAutofit/>
          </a:bodyPr>
          <a:lst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a:t>
            </a:r>
            <a:r>
              <a:rPr lang="en-US">
                <a:latin typeface="Helvetica" panose="020B0604020202020204" pitchFamily="34" charset="0"/>
                <a:cs typeface="Helvetica" panose="020B0604020202020204" pitchFamily="34" charset="0"/>
              </a:rPr>
              <a:t>ffect on </a:t>
            </a:r>
            <a:r>
              <a:rPr lang="en-US" altLang="zh-CN">
                <a:latin typeface="Helvetica" panose="020B0604020202020204" pitchFamily="34" charset="0"/>
                <a:cs typeface="Helvetica" panose="020B0604020202020204" pitchFamily="34" charset="0"/>
              </a:rPr>
              <a:t>model accuracy in evaluation results</a:t>
            </a:r>
          </a:p>
        </p:txBody>
      </p:sp>
      <p:sp>
        <p:nvSpPr>
          <p:cNvPr id="3" name="TextBox 2">
            <a:extLst>
              <a:ext uri="{FF2B5EF4-FFF2-40B4-BE49-F238E27FC236}">
                <a16:creationId xmlns:a16="http://schemas.microsoft.com/office/drawing/2014/main" id="{B3F690FD-01A9-4651-9FC0-79961E9C755B}"/>
              </a:ext>
            </a:extLst>
          </p:cNvPr>
          <p:cNvSpPr txBox="1"/>
          <p:nvPr/>
        </p:nvSpPr>
        <p:spPr>
          <a:xfrm>
            <a:off x="3057525" y="1657350"/>
            <a:ext cx="2514600" cy="369332"/>
          </a:xfrm>
          <a:prstGeom prst="rect">
            <a:avLst/>
          </a:prstGeom>
          <a:noFill/>
        </p:spPr>
        <p:txBody>
          <a:bodyPr wrap="square" rtlCol="0">
            <a:spAutoFit/>
          </a:bodyPr>
          <a:lstStyle/>
          <a:p>
            <a:r>
              <a:rPr lang="en-US"/>
              <a:t>    </a:t>
            </a:r>
            <a:r>
              <a:rPr lang="en-US">
                <a:solidFill>
                  <a:srgbClr val="FF0000"/>
                </a:solidFill>
              </a:rPr>
              <a:t>Bank 0           Bank 1</a:t>
            </a:r>
          </a:p>
        </p:txBody>
      </p:sp>
    </p:spTree>
    <p:extLst>
      <p:ext uri="{BB962C8B-B14F-4D97-AF65-F5344CB8AC3E}">
        <p14:creationId xmlns:p14="http://schemas.microsoft.com/office/powerpoint/2010/main" val="85298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80311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sp>
        <p:nvSpPr>
          <p:cNvPr id="48" name="Content Placeholder 2">
            <a:extLst>
              <a:ext uri="{FF2B5EF4-FFF2-40B4-BE49-F238E27FC236}">
                <a16:creationId xmlns:a16="http://schemas.microsoft.com/office/drawing/2014/main" id="{DD82EE73-51F6-45CD-89B1-5D601C251A49}"/>
              </a:ext>
            </a:extLst>
          </p:cNvPr>
          <p:cNvSpPr>
            <a:spLocks noGrp="1"/>
          </p:cNvSpPr>
          <p:nvPr>
            <p:ph idx="1"/>
          </p:nvPr>
        </p:nvSpPr>
        <p:spPr>
          <a:xfrm>
            <a:off x="889078" y="1371728"/>
            <a:ext cx="5897203" cy="510862"/>
          </a:xfrm>
        </p:spPr>
        <p:txBody>
          <a:bodyPr>
            <a:normAutofit/>
          </a:bodyPr>
          <a:lstStyle/>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Inter-row parallelism: m</a:t>
            </a:r>
            <a:r>
              <a:rPr lang="en-US" sz="2400">
                <a:latin typeface="Helvetica" panose="020B0604020202020204" pitchFamily="34" charset="0"/>
                <a:cs typeface="Helvetica" panose="020B0604020202020204" pitchFamily="34" charset="0"/>
              </a:rPr>
              <a:t>ultiple PEs</a:t>
            </a:r>
          </a:p>
        </p:txBody>
      </p:sp>
      <p:graphicFrame>
        <p:nvGraphicFramePr>
          <p:cNvPr id="63" name="Table 62">
            <a:extLst>
              <a:ext uri="{FF2B5EF4-FFF2-40B4-BE49-F238E27FC236}">
                <a16:creationId xmlns:a16="http://schemas.microsoft.com/office/drawing/2014/main" id="{E8DD09F3-C6DF-4CE3-A757-E0765B05C5EF}"/>
              </a:ext>
            </a:extLst>
          </p:cNvPr>
          <p:cNvGraphicFramePr>
            <a:graphicFrameLocks noGrp="1"/>
          </p:cNvGraphicFramePr>
          <p:nvPr>
            <p:extLst>
              <p:ext uri="{D42A27DB-BD31-4B8C-83A1-F6EECF244321}">
                <p14:modId xmlns:p14="http://schemas.microsoft.com/office/powerpoint/2010/main" val="3209150855"/>
              </p:ext>
            </p:extLst>
          </p:nvPr>
        </p:nvGraphicFramePr>
        <p:xfrm>
          <a:off x="2873524" y="2565677"/>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extLst>
                  <a:ext uri="{0D108BD9-81ED-4DB2-BD59-A6C34878D82A}">
                    <a16:rowId xmlns:a16="http://schemas.microsoft.com/office/drawing/2014/main" val="1881286385"/>
                  </a:ext>
                </a:extLst>
              </a:tr>
            </a:tbl>
          </a:graphicData>
        </a:graphic>
      </p:graphicFrame>
      <p:graphicFrame>
        <p:nvGraphicFramePr>
          <p:cNvPr id="64" name="Table 63">
            <a:extLst>
              <a:ext uri="{FF2B5EF4-FFF2-40B4-BE49-F238E27FC236}">
                <a16:creationId xmlns:a16="http://schemas.microsoft.com/office/drawing/2014/main" id="{F01D4FBF-5F91-41D0-B5E1-41DB2E29FD7C}"/>
              </a:ext>
            </a:extLst>
          </p:cNvPr>
          <p:cNvGraphicFramePr>
            <a:graphicFrameLocks noGrp="1"/>
          </p:cNvGraphicFramePr>
          <p:nvPr>
            <p:extLst>
              <p:ext uri="{D42A27DB-BD31-4B8C-83A1-F6EECF244321}">
                <p14:modId xmlns:p14="http://schemas.microsoft.com/office/powerpoint/2010/main" val="3431086104"/>
              </p:ext>
            </p:extLst>
          </p:nvPr>
        </p:nvGraphicFramePr>
        <p:xfrm>
          <a:off x="1143656" y="2323684"/>
          <a:ext cx="427969" cy="4128817"/>
        </p:xfrm>
        <a:graphic>
          <a:graphicData uri="http://schemas.openxmlformats.org/drawingml/2006/table">
            <a:tbl>
              <a:tblPr firstRow="1" bandRow="1">
                <a:tableStyleId>{2D5ABB26-0587-4C30-8999-92F81FD0307C}</a:tableStyleId>
              </a:tblPr>
              <a:tblGrid>
                <a:gridCol w="427969">
                  <a:extLst>
                    <a:ext uri="{9D8B030D-6E8A-4147-A177-3AD203B41FA5}">
                      <a16:colId xmlns:a16="http://schemas.microsoft.com/office/drawing/2014/main" val="3783139237"/>
                    </a:ext>
                  </a:extLst>
                </a:gridCol>
              </a:tblGrid>
              <a:tr h="331881">
                <a:tc>
                  <a:txBody>
                    <a:bodyPr/>
                    <a:lstStyle/>
                    <a:p>
                      <a:endParaRPr lang="en-US" sz="1600" baseline="-250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65" name="Cross 64">
            <a:extLst>
              <a:ext uri="{FF2B5EF4-FFF2-40B4-BE49-F238E27FC236}">
                <a16:creationId xmlns:a16="http://schemas.microsoft.com/office/drawing/2014/main" id="{2F59A041-3783-475E-8827-6C94CEAC3BFE}"/>
              </a:ext>
            </a:extLst>
          </p:cNvPr>
          <p:cNvSpPr/>
          <p:nvPr/>
        </p:nvSpPr>
        <p:spPr>
          <a:xfrm rot="2561489">
            <a:off x="1937726" y="3761849"/>
            <a:ext cx="700873" cy="682042"/>
          </a:xfrm>
          <a:prstGeom prst="plus">
            <a:avLst>
              <a:gd name="adj" fmla="val 4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Table 65">
            <a:extLst>
              <a:ext uri="{FF2B5EF4-FFF2-40B4-BE49-F238E27FC236}">
                <a16:creationId xmlns:a16="http://schemas.microsoft.com/office/drawing/2014/main" id="{787209EA-C664-4B5C-89F0-9E342BB0FB3A}"/>
              </a:ext>
            </a:extLst>
          </p:cNvPr>
          <p:cNvGraphicFramePr>
            <a:graphicFrameLocks noGrp="1"/>
          </p:cNvGraphicFramePr>
          <p:nvPr>
            <p:extLst>
              <p:ext uri="{D42A27DB-BD31-4B8C-83A1-F6EECF244321}">
                <p14:modId xmlns:p14="http://schemas.microsoft.com/office/powerpoint/2010/main" val="2304127108"/>
              </p:ext>
            </p:extLst>
          </p:nvPr>
        </p:nvGraphicFramePr>
        <p:xfrm>
          <a:off x="2872740" y="3732106"/>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7" name="Table 66">
            <a:extLst>
              <a:ext uri="{FF2B5EF4-FFF2-40B4-BE49-F238E27FC236}">
                <a16:creationId xmlns:a16="http://schemas.microsoft.com/office/drawing/2014/main" id="{008B5B22-9567-4BCA-AB89-C785ECE118FB}"/>
              </a:ext>
            </a:extLst>
          </p:cNvPr>
          <p:cNvGraphicFramePr>
            <a:graphicFrameLocks noGrp="1"/>
          </p:cNvGraphicFramePr>
          <p:nvPr>
            <p:extLst>
              <p:ext uri="{D42A27DB-BD31-4B8C-83A1-F6EECF244321}">
                <p14:modId xmlns:p14="http://schemas.microsoft.com/office/powerpoint/2010/main" val="3045208541"/>
              </p:ext>
            </p:extLst>
          </p:nvPr>
        </p:nvGraphicFramePr>
        <p:xfrm>
          <a:off x="2872740" y="3148892"/>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8" name="Table 67">
            <a:extLst>
              <a:ext uri="{FF2B5EF4-FFF2-40B4-BE49-F238E27FC236}">
                <a16:creationId xmlns:a16="http://schemas.microsoft.com/office/drawing/2014/main" id="{A572A34B-113C-4764-B076-443EEB5A6861}"/>
              </a:ext>
            </a:extLst>
          </p:cNvPr>
          <p:cNvGraphicFramePr>
            <a:graphicFrameLocks noGrp="1"/>
          </p:cNvGraphicFramePr>
          <p:nvPr>
            <p:extLst>
              <p:ext uri="{D42A27DB-BD31-4B8C-83A1-F6EECF244321}">
                <p14:modId xmlns:p14="http://schemas.microsoft.com/office/powerpoint/2010/main" val="3834970374"/>
              </p:ext>
            </p:extLst>
          </p:nvPr>
        </p:nvGraphicFramePr>
        <p:xfrm>
          <a:off x="2872740" y="4315320"/>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9" name="Table 68">
            <a:extLst>
              <a:ext uri="{FF2B5EF4-FFF2-40B4-BE49-F238E27FC236}">
                <a16:creationId xmlns:a16="http://schemas.microsoft.com/office/drawing/2014/main" id="{282836F6-5705-49A6-BBD1-D1B4F4E69444}"/>
              </a:ext>
            </a:extLst>
          </p:cNvPr>
          <p:cNvGraphicFramePr>
            <a:graphicFrameLocks noGrp="1"/>
          </p:cNvGraphicFramePr>
          <p:nvPr>
            <p:extLst>
              <p:ext uri="{D42A27DB-BD31-4B8C-83A1-F6EECF244321}">
                <p14:modId xmlns:p14="http://schemas.microsoft.com/office/powerpoint/2010/main" val="1899172409"/>
              </p:ext>
            </p:extLst>
          </p:nvPr>
        </p:nvGraphicFramePr>
        <p:xfrm>
          <a:off x="2872740" y="4898534"/>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70" name="Table 69">
            <a:extLst>
              <a:ext uri="{FF2B5EF4-FFF2-40B4-BE49-F238E27FC236}">
                <a16:creationId xmlns:a16="http://schemas.microsoft.com/office/drawing/2014/main" id="{FFF26B8B-4EB1-48D5-BE6E-B0B03148999D}"/>
              </a:ext>
            </a:extLst>
          </p:cNvPr>
          <p:cNvGraphicFramePr>
            <a:graphicFrameLocks noGrp="1"/>
          </p:cNvGraphicFramePr>
          <p:nvPr>
            <p:extLst>
              <p:ext uri="{D42A27DB-BD31-4B8C-83A1-F6EECF244321}">
                <p14:modId xmlns:p14="http://schemas.microsoft.com/office/powerpoint/2010/main" val="1180165147"/>
              </p:ext>
            </p:extLst>
          </p:nvPr>
        </p:nvGraphicFramePr>
        <p:xfrm>
          <a:off x="2872740" y="5481748"/>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sp>
        <p:nvSpPr>
          <p:cNvPr id="71" name="TextBox 70">
            <a:extLst>
              <a:ext uri="{FF2B5EF4-FFF2-40B4-BE49-F238E27FC236}">
                <a16:creationId xmlns:a16="http://schemas.microsoft.com/office/drawing/2014/main" id="{64B84930-4C6F-4EC0-A76E-92D2BF397385}"/>
              </a:ext>
            </a:extLst>
          </p:cNvPr>
          <p:cNvSpPr txBox="1"/>
          <p:nvPr/>
        </p:nvSpPr>
        <p:spPr>
          <a:xfrm>
            <a:off x="7347024" y="2553212"/>
            <a:ext cx="657225" cy="369332"/>
          </a:xfrm>
          <a:prstGeom prst="rect">
            <a:avLst/>
          </a:prstGeom>
          <a:noFill/>
        </p:spPr>
        <p:txBody>
          <a:bodyPr wrap="square" rtlCol="0">
            <a:spAutoFit/>
          </a:bodyPr>
          <a:lstStyle/>
          <a:p>
            <a:r>
              <a:rPr lang="en-US"/>
              <a:t>PE 0</a:t>
            </a:r>
          </a:p>
        </p:txBody>
      </p:sp>
      <p:sp>
        <p:nvSpPr>
          <p:cNvPr id="72" name="TextBox 71">
            <a:extLst>
              <a:ext uri="{FF2B5EF4-FFF2-40B4-BE49-F238E27FC236}">
                <a16:creationId xmlns:a16="http://schemas.microsoft.com/office/drawing/2014/main" id="{1FB2B914-3F34-492A-8061-184FF98BFF09}"/>
              </a:ext>
            </a:extLst>
          </p:cNvPr>
          <p:cNvSpPr txBox="1"/>
          <p:nvPr/>
        </p:nvSpPr>
        <p:spPr>
          <a:xfrm>
            <a:off x="7347025" y="3132920"/>
            <a:ext cx="657225" cy="369332"/>
          </a:xfrm>
          <a:prstGeom prst="rect">
            <a:avLst/>
          </a:prstGeom>
          <a:noFill/>
        </p:spPr>
        <p:txBody>
          <a:bodyPr wrap="square" rtlCol="0">
            <a:spAutoFit/>
          </a:bodyPr>
          <a:lstStyle/>
          <a:p>
            <a:r>
              <a:rPr lang="en-US"/>
              <a:t>PE 1</a:t>
            </a:r>
          </a:p>
        </p:txBody>
      </p:sp>
      <p:sp>
        <p:nvSpPr>
          <p:cNvPr id="73" name="TextBox 72">
            <a:extLst>
              <a:ext uri="{FF2B5EF4-FFF2-40B4-BE49-F238E27FC236}">
                <a16:creationId xmlns:a16="http://schemas.microsoft.com/office/drawing/2014/main" id="{DB85C572-1C69-46F9-86BB-FB947810BE15}"/>
              </a:ext>
            </a:extLst>
          </p:cNvPr>
          <p:cNvSpPr txBox="1"/>
          <p:nvPr/>
        </p:nvSpPr>
        <p:spPr>
          <a:xfrm>
            <a:off x="7347023" y="3721884"/>
            <a:ext cx="657225" cy="369332"/>
          </a:xfrm>
          <a:prstGeom prst="rect">
            <a:avLst/>
          </a:prstGeom>
          <a:noFill/>
        </p:spPr>
        <p:txBody>
          <a:bodyPr wrap="square" rtlCol="0">
            <a:spAutoFit/>
          </a:bodyPr>
          <a:lstStyle/>
          <a:p>
            <a:r>
              <a:rPr lang="en-US"/>
              <a:t>PE 2</a:t>
            </a:r>
          </a:p>
        </p:txBody>
      </p:sp>
      <p:sp>
        <p:nvSpPr>
          <p:cNvPr id="74" name="TextBox 73">
            <a:extLst>
              <a:ext uri="{FF2B5EF4-FFF2-40B4-BE49-F238E27FC236}">
                <a16:creationId xmlns:a16="http://schemas.microsoft.com/office/drawing/2014/main" id="{080A98EA-5CDD-49F2-9CF3-0C45ACC233A0}"/>
              </a:ext>
            </a:extLst>
          </p:cNvPr>
          <p:cNvSpPr txBox="1"/>
          <p:nvPr/>
        </p:nvSpPr>
        <p:spPr>
          <a:xfrm>
            <a:off x="7347023" y="4301592"/>
            <a:ext cx="657225" cy="369332"/>
          </a:xfrm>
          <a:prstGeom prst="rect">
            <a:avLst/>
          </a:prstGeom>
          <a:noFill/>
        </p:spPr>
        <p:txBody>
          <a:bodyPr wrap="square" rtlCol="0">
            <a:spAutoFit/>
          </a:bodyPr>
          <a:lstStyle/>
          <a:p>
            <a:r>
              <a:rPr lang="en-US"/>
              <a:t>PE 3</a:t>
            </a:r>
          </a:p>
        </p:txBody>
      </p:sp>
      <p:sp>
        <p:nvSpPr>
          <p:cNvPr id="75" name="TextBox 74">
            <a:extLst>
              <a:ext uri="{FF2B5EF4-FFF2-40B4-BE49-F238E27FC236}">
                <a16:creationId xmlns:a16="http://schemas.microsoft.com/office/drawing/2014/main" id="{3A94C5A8-D8F4-42E8-A566-9A4F6231A21B}"/>
              </a:ext>
            </a:extLst>
          </p:cNvPr>
          <p:cNvSpPr txBox="1"/>
          <p:nvPr/>
        </p:nvSpPr>
        <p:spPr>
          <a:xfrm>
            <a:off x="7347023" y="4890556"/>
            <a:ext cx="657225" cy="369332"/>
          </a:xfrm>
          <a:prstGeom prst="rect">
            <a:avLst/>
          </a:prstGeom>
          <a:noFill/>
        </p:spPr>
        <p:txBody>
          <a:bodyPr wrap="square" rtlCol="0">
            <a:spAutoFit/>
          </a:bodyPr>
          <a:lstStyle/>
          <a:p>
            <a:r>
              <a:rPr lang="en-US"/>
              <a:t>PE 4</a:t>
            </a:r>
          </a:p>
        </p:txBody>
      </p:sp>
      <p:sp>
        <p:nvSpPr>
          <p:cNvPr id="76" name="TextBox 75">
            <a:extLst>
              <a:ext uri="{FF2B5EF4-FFF2-40B4-BE49-F238E27FC236}">
                <a16:creationId xmlns:a16="http://schemas.microsoft.com/office/drawing/2014/main" id="{5EBFCAFB-414D-4A8E-98C2-3CD0A4DED0E1}"/>
              </a:ext>
            </a:extLst>
          </p:cNvPr>
          <p:cNvSpPr txBox="1"/>
          <p:nvPr/>
        </p:nvSpPr>
        <p:spPr>
          <a:xfrm>
            <a:off x="7347022" y="5471526"/>
            <a:ext cx="657225" cy="369332"/>
          </a:xfrm>
          <a:prstGeom prst="rect">
            <a:avLst/>
          </a:prstGeom>
          <a:noFill/>
        </p:spPr>
        <p:txBody>
          <a:bodyPr wrap="square" rtlCol="0">
            <a:spAutoFit/>
          </a:bodyPr>
          <a:lstStyle/>
          <a:p>
            <a:r>
              <a:rPr lang="en-US"/>
              <a:t>PE 5</a:t>
            </a:r>
          </a:p>
        </p:txBody>
      </p:sp>
      <p:sp>
        <p:nvSpPr>
          <p:cNvPr id="77" name="TextBox 76">
            <a:extLst>
              <a:ext uri="{FF2B5EF4-FFF2-40B4-BE49-F238E27FC236}">
                <a16:creationId xmlns:a16="http://schemas.microsoft.com/office/drawing/2014/main" id="{6ABCBFE2-8479-440A-AB36-C04F5875853E}"/>
              </a:ext>
            </a:extLst>
          </p:cNvPr>
          <p:cNvSpPr txBox="1"/>
          <p:nvPr/>
        </p:nvSpPr>
        <p:spPr>
          <a:xfrm>
            <a:off x="4608195" y="1828846"/>
            <a:ext cx="9334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Matrix</a:t>
            </a:r>
          </a:p>
        </p:txBody>
      </p:sp>
      <p:sp>
        <p:nvSpPr>
          <p:cNvPr id="78" name="TextBox 77">
            <a:extLst>
              <a:ext uri="{FF2B5EF4-FFF2-40B4-BE49-F238E27FC236}">
                <a16:creationId xmlns:a16="http://schemas.microsoft.com/office/drawing/2014/main" id="{4E97A234-A1EF-49A5-817B-B21BFC5D26EE}"/>
              </a:ext>
            </a:extLst>
          </p:cNvPr>
          <p:cNvSpPr txBox="1"/>
          <p:nvPr/>
        </p:nvSpPr>
        <p:spPr>
          <a:xfrm>
            <a:off x="889079" y="1828846"/>
            <a:ext cx="910277"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Vector</a:t>
            </a:r>
          </a:p>
        </p:txBody>
      </p:sp>
    </p:spTree>
    <p:extLst>
      <p:ext uri="{BB962C8B-B14F-4D97-AF65-F5344CB8AC3E}">
        <p14:creationId xmlns:p14="http://schemas.microsoft.com/office/powerpoint/2010/main" val="360155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30" name="Table 29">
            <a:extLst>
              <a:ext uri="{FF2B5EF4-FFF2-40B4-BE49-F238E27FC236}">
                <a16:creationId xmlns:a16="http://schemas.microsoft.com/office/drawing/2014/main" id="{2F53681D-EC3F-4A88-B9CC-CADCD625C164}"/>
              </a:ext>
            </a:extLst>
          </p:cNvPr>
          <p:cNvGraphicFramePr>
            <a:graphicFrameLocks noGrp="1"/>
          </p:cNvGraphicFramePr>
          <p:nvPr>
            <p:extLst>
              <p:ext uri="{D42A27DB-BD31-4B8C-83A1-F6EECF244321}">
                <p14:modId xmlns:p14="http://schemas.microsoft.com/office/powerpoint/2010/main" val="1382814400"/>
              </p:ext>
            </p:extLst>
          </p:nvPr>
        </p:nvGraphicFramePr>
        <p:xfrm>
          <a:off x="2873524" y="2565677"/>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altLang="zh-CN" sz="1800" b="0">
                          <a:latin typeface="Arial" panose="020B0604020202020204" pitchFamily="34" charset="0"/>
                          <a:cs typeface="Arial" panose="020B0604020202020204" pitchFamily="34" charset="0"/>
                        </a:rPr>
                        <a:t>A</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B</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C</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D</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E</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F</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G</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H</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31" name="Table 30">
            <a:extLst>
              <a:ext uri="{FF2B5EF4-FFF2-40B4-BE49-F238E27FC236}">
                <a16:creationId xmlns:a16="http://schemas.microsoft.com/office/drawing/2014/main" id="{61A0746C-249B-49C9-B7DC-C511CB880749}"/>
              </a:ext>
            </a:extLst>
          </p:cNvPr>
          <p:cNvGraphicFramePr>
            <a:graphicFrameLocks noGrp="1"/>
          </p:cNvGraphicFramePr>
          <p:nvPr>
            <p:extLst>
              <p:ext uri="{D42A27DB-BD31-4B8C-83A1-F6EECF244321}">
                <p14:modId xmlns:p14="http://schemas.microsoft.com/office/powerpoint/2010/main" val="35329356"/>
              </p:ext>
            </p:extLst>
          </p:nvPr>
        </p:nvGraphicFramePr>
        <p:xfrm>
          <a:off x="1143655" y="2323684"/>
          <a:ext cx="494645" cy="4296457"/>
        </p:xfrm>
        <a:graphic>
          <a:graphicData uri="http://schemas.openxmlformats.org/drawingml/2006/table">
            <a:tbl>
              <a:tblPr firstRow="1" bandRow="1">
                <a:tableStyleId>{2D5ABB26-0587-4C30-8999-92F81FD0307C}</a:tableStyleId>
              </a:tblPr>
              <a:tblGrid>
                <a:gridCol w="494645">
                  <a:extLst>
                    <a:ext uri="{9D8B030D-6E8A-4147-A177-3AD203B41FA5}">
                      <a16:colId xmlns:a16="http://schemas.microsoft.com/office/drawing/2014/main" val="3783139237"/>
                    </a:ext>
                  </a:extLst>
                </a:gridCol>
              </a:tblGrid>
              <a:tr h="331881">
                <a:tc>
                  <a:txBody>
                    <a:bodyPr/>
                    <a:lstStyle/>
                    <a:p>
                      <a:r>
                        <a:rPr lang="en-US" altLang="zh-CN" sz="1600" b="0">
                          <a:latin typeface="Arial" panose="020B0604020202020204" pitchFamily="34" charset="0"/>
                          <a:cs typeface="Arial" panose="020B0604020202020204" pitchFamily="34" charset="0"/>
                        </a:rPr>
                        <a:t>V</a:t>
                      </a:r>
                      <a:r>
                        <a:rPr lang="en-US" altLang="zh-CN" sz="1600" b="0" baseline="-25000">
                          <a:latin typeface="Arial" panose="020B0604020202020204" pitchFamily="34" charset="0"/>
                          <a:cs typeface="Arial" panose="020B0604020202020204" pitchFamily="34" charset="0"/>
                        </a:rPr>
                        <a:t>0</a:t>
                      </a:r>
                      <a:endParaRPr lang="en-US" sz="1600" b="0" baseline="-2500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2</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3</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4</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5</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6</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7</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8</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9</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10</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32" name="Cross 31">
            <a:extLst>
              <a:ext uri="{FF2B5EF4-FFF2-40B4-BE49-F238E27FC236}">
                <a16:creationId xmlns:a16="http://schemas.microsoft.com/office/drawing/2014/main" id="{871DF6F3-4C98-4B34-AC8F-25204CBD26BD}"/>
              </a:ext>
            </a:extLst>
          </p:cNvPr>
          <p:cNvSpPr/>
          <p:nvPr/>
        </p:nvSpPr>
        <p:spPr>
          <a:xfrm rot="2561489">
            <a:off x="1937726" y="3761849"/>
            <a:ext cx="700873" cy="682042"/>
          </a:xfrm>
          <a:prstGeom prst="plus">
            <a:avLst>
              <a:gd name="adj" fmla="val 4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e 32">
            <a:extLst>
              <a:ext uri="{FF2B5EF4-FFF2-40B4-BE49-F238E27FC236}">
                <a16:creationId xmlns:a16="http://schemas.microsoft.com/office/drawing/2014/main" id="{5A517384-A351-4E39-90D7-C05AB677D5E0}"/>
              </a:ext>
            </a:extLst>
          </p:cNvPr>
          <p:cNvGraphicFramePr>
            <a:graphicFrameLocks noGrp="1"/>
          </p:cNvGraphicFramePr>
          <p:nvPr>
            <p:extLst/>
          </p:nvPr>
        </p:nvGraphicFramePr>
        <p:xfrm>
          <a:off x="2872740" y="3732106"/>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4" name="Table 33">
            <a:extLst>
              <a:ext uri="{FF2B5EF4-FFF2-40B4-BE49-F238E27FC236}">
                <a16:creationId xmlns:a16="http://schemas.microsoft.com/office/drawing/2014/main" id="{53C4407F-589B-4C41-8BF2-69857E1ED95F}"/>
              </a:ext>
            </a:extLst>
          </p:cNvPr>
          <p:cNvGraphicFramePr>
            <a:graphicFrameLocks noGrp="1"/>
          </p:cNvGraphicFramePr>
          <p:nvPr>
            <p:extLst/>
          </p:nvPr>
        </p:nvGraphicFramePr>
        <p:xfrm>
          <a:off x="2872740" y="3148892"/>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5" name="Table 34">
            <a:extLst>
              <a:ext uri="{FF2B5EF4-FFF2-40B4-BE49-F238E27FC236}">
                <a16:creationId xmlns:a16="http://schemas.microsoft.com/office/drawing/2014/main" id="{ADF3ECA8-5D3B-49DC-A92D-7A30BAEAB60C}"/>
              </a:ext>
            </a:extLst>
          </p:cNvPr>
          <p:cNvGraphicFramePr>
            <a:graphicFrameLocks noGrp="1"/>
          </p:cNvGraphicFramePr>
          <p:nvPr>
            <p:extLst/>
          </p:nvPr>
        </p:nvGraphicFramePr>
        <p:xfrm>
          <a:off x="2872740" y="4315320"/>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6" name="Table 35">
            <a:extLst>
              <a:ext uri="{FF2B5EF4-FFF2-40B4-BE49-F238E27FC236}">
                <a16:creationId xmlns:a16="http://schemas.microsoft.com/office/drawing/2014/main" id="{1E6AB849-AF63-4E0F-97C3-6F83C3590704}"/>
              </a:ext>
            </a:extLst>
          </p:cNvPr>
          <p:cNvGraphicFramePr>
            <a:graphicFrameLocks noGrp="1"/>
          </p:cNvGraphicFramePr>
          <p:nvPr>
            <p:extLst/>
          </p:nvPr>
        </p:nvGraphicFramePr>
        <p:xfrm>
          <a:off x="2872740" y="4898534"/>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7" name="Table 36">
            <a:extLst>
              <a:ext uri="{FF2B5EF4-FFF2-40B4-BE49-F238E27FC236}">
                <a16:creationId xmlns:a16="http://schemas.microsoft.com/office/drawing/2014/main" id="{89FBB9B5-5ACB-4ADA-9E84-15B64152A2E2}"/>
              </a:ext>
            </a:extLst>
          </p:cNvPr>
          <p:cNvGraphicFramePr>
            <a:graphicFrameLocks noGrp="1"/>
          </p:cNvGraphicFramePr>
          <p:nvPr>
            <p:extLst/>
          </p:nvPr>
        </p:nvGraphicFramePr>
        <p:xfrm>
          <a:off x="2872740" y="5481748"/>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sp>
        <p:nvSpPr>
          <p:cNvPr id="38" name="TextBox 37">
            <a:extLst>
              <a:ext uri="{FF2B5EF4-FFF2-40B4-BE49-F238E27FC236}">
                <a16:creationId xmlns:a16="http://schemas.microsoft.com/office/drawing/2014/main" id="{1D35395A-100F-44F8-AF51-1B80FA77225B}"/>
              </a:ext>
            </a:extLst>
          </p:cNvPr>
          <p:cNvSpPr txBox="1"/>
          <p:nvPr/>
        </p:nvSpPr>
        <p:spPr>
          <a:xfrm>
            <a:off x="889079" y="1828846"/>
            <a:ext cx="910277"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Vector</a:t>
            </a:r>
          </a:p>
        </p:txBody>
      </p:sp>
      <p:sp>
        <p:nvSpPr>
          <p:cNvPr id="39" name="TextBox 38">
            <a:extLst>
              <a:ext uri="{FF2B5EF4-FFF2-40B4-BE49-F238E27FC236}">
                <a16:creationId xmlns:a16="http://schemas.microsoft.com/office/drawing/2014/main" id="{D363DE3E-EF42-4C3B-89B7-EABCBAA62FB9}"/>
              </a:ext>
            </a:extLst>
          </p:cNvPr>
          <p:cNvSpPr txBox="1"/>
          <p:nvPr/>
        </p:nvSpPr>
        <p:spPr>
          <a:xfrm>
            <a:off x="4355715" y="1828846"/>
            <a:ext cx="9334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Matrix</a:t>
            </a:r>
          </a:p>
        </p:txBody>
      </p:sp>
      <p:sp>
        <p:nvSpPr>
          <p:cNvPr id="40" name="TextBox 39">
            <a:extLst>
              <a:ext uri="{FF2B5EF4-FFF2-40B4-BE49-F238E27FC236}">
                <a16:creationId xmlns:a16="http://schemas.microsoft.com/office/drawing/2014/main" id="{D87A77E2-4928-4BE7-A696-C23F1B511BCF}"/>
              </a:ext>
            </a:extLst>
          </p:cNvPr>
          <p:cNvSpPr txBox="1"/>
          <p:nvPr/>
        </p:nvSpPr>
        <p:spPr>
          <a:xfrm>
            <a:off x="7347024" y="2553212"/>
            <a:ext cx="657225" cy="369332"/>
          </a:xfrm>
          <a:prstGeom prst="rect">
            <a:avLst/>
          </a:prstGeom>
          <a:noFill/>
        </p:spPr>
        <p:txBody>
          <a:bodyPr wrap="square" rtlCol="0">
            <a:spAutoFit/>
          </a:bodyPr>
          <a:lstStyle/>
          <a:p>
            <a:r>
              <a:rPr lang="en-US"/>
              <a:t>PE 0</a:t>
            </a:r>
          </a:p>
        </p:txBody>
      </p:sp>
      <p:sp>
        <p:nvSpPr>
          <p:cNvPr id="41" name="TextBox 40">
            <a:extLst>
              <a:ext uri="{FF2B5EF4-FFF2-40B4-BE49-F238E27FC236}">
                <a16:creationId xmlns:a16="http://schemas.microsoft.com/office/drawing/2014/main" id="{622FD1EA-F385-4016-BBD0-D8ADA18F4F15}"/>
              </a:ext>
            </a:extLst>
          </p:cNvPr>
          <p:cNvSpPr txBox="1"/>
          <p:nvPr/>
        </p:nvSpPr>
        <p:spPr>
          <a:xfrm>
            <a:off x="7347025" y="3132920"/>
            <a:ext cx="657225" cy="369332"/>
          </a:xfrm>
          <a:prstGeom prst="rect">
            <a:avLst/>
          </a:prstGeom>
          <a:noFill/>
        </p:spPr>
        <p:txBody>
          <a:bodyPr wrap="square" rtlCol="0">
            <a:spAutoFit/>
          </a:bodyPr>
          <a:lstStyle/>
          <a:p>
            <a:r>
              <a:rPr lang="en-US">
                <a:solidFill>
                  <a:schemeClr val="bg1">
                    <a:lumMod val="65000"/>
                  </a:schemeClr>
                </a:solidFill>
              </a:rPr>
              <a:t>PE 1</a:t>
            </a:r>
          </a:p>
        </p:txBody>
      </p:sp>
      <p:sp>
        <p:nvSpPr>
          <p:cNvPr id="42" name="TextBox 41">
            <a:extLst>
              <a:ext uri="{FF2B5EF4-FFF2-40B4-BE49-F238E27FC236}">
                <a16:creationId xmlns:a16="http://schemas.microsoft.com/office/drawing/2014/main" id="{6F9001E2-84BC-49B5-BC1B-2AD4DAC40241}"/>
              </a:ext>
            </a:extLst>
          </p:cNvPr>
          <p:cNvSpPr txBox="1"/>
          <p:nvPr/>
        </p:nvSpPr>
        <p:spPr>
          <a:xfrm>
            <a:off x="7347023" y="3721884"/>
            <a:ext cx="657225" cy="369332"/>
          </a:xfrm>
          <a:prstGeom prst="rect">
            <a:avLst/>
          </a:prstGeom>
          <a:noFill/>
        </p:spPr>
        <p:txBody>
          <a:bodyPr wrap="square" rtlCol="0">
            <a:spAutoFit/>
          </a:bodyPr>
          <a:lstStyle/>
          <a:p>
            <a:r>
              <a:rPr lang="en-US">
                <a:solidFill>
                  <a:schemeClr val="bg1">
                    <a:lumMod val="65000"/>
                  </a:schemeClr>
                </a:solidFill>
              </a:rPr>
              <a:t>PE 2</a:t>
            </a:r>
          </a:p>
        </p:txBody>
      </p:sp>
      <p:sp>
        <p:nvSpPr>
          <p:cNvPr id="43" name="TextBox 42">
            <a:extLst>
              <a:ext uri="{FF2B5EF4-FFF2-40B4-BE49-F238E27FC236}">
                <a16:creationId xmlns:a16="http://schemas.microsoft.com/office/drawing/2014/main" id="{6A4FB93C-A2CE-4321-A7D6-1B7FE3C10688}"/>
              </a:ext>
            </a:extLst>
          </p:cNvPr>
          <p:cNvSpPr txBox="1"/>
          <p:nvPr/>
        </p:nvSpPr>
        <p:spPr>
          <a:xfrm>
            <a:off x="7347023" y="4301592"/>
            <a:ext cx="657225" cy="369332"/>
          </a:xfrm>
          <a:prstGeom prst="rect">
            <a:avLst/>
          </a:prstGeom>
          <a:noFill/>
        </p:spPr>
        <p:txBody>
          <a:bodyPr wrap="square" rtlCol="0">
            <a:spAutoFit/>
          </a:bodyPr>
          <a:lstStyle/>
          <a:p>
            <a:r>
              <a:rPr lang="en-US">
                <a:solidFill>
                  <a:schemeClr val="bg1">
                    <a:lumMod val="65000"/>
                  </a:schemeClr>
                </a:solidFill>
              </a:rPr>
              <a:t>PE 3</a:t>
            </a:r>
          </a:p>
        </p:txBody>
      </p:sp>
      <p:sp>
        <p:nvSpPr>
          <p:cNvPr id="44" name="TextBox 43">
            <a:extLst>
              <a:ext uri="{FF2B5EF4-FFF2-40B4-BE49-F238E27FC236}">
                <a16:creationId xmlns:a16="http://schemas.microsoft.com/office/drawing/2014/main" id="{20A517C6-7848-4E5D-87D8-5E3D02E6B97F}"/>
              </a:ext>
            </a:extLst>
          </p:cNvPr>
          <p:cNvSpPr txBox="1"/>
          <p:nvPr/>
        </p:nvSpPr>
        <p:spPr>
          <a:xfrm>
            <a:off x="7347023" y="4890556"/>
            <a:ext cx="657225" cy="369332"/>
          </a:xfrm>
          <a:prstGeom prst="rect">
            <a:avLst/>
          </a:prstGeom>
          <a:noFill/>
        </p:spPr>
        <p:txBody>
          <a:bodyPr wrap="square" rtlCol="0">
            <a:spAutoFit/>
          </a:bodyPr>
          <a:lstStyle/>
          <a:p>
            <a:r>
              <a:rPr lang="en-US">
                <a:solidFill>
                  <a:schemeClr val="bg1">
                    <a:lumMod val="65000"/>
                  </a:schemeClr>
                </a:solidFill>
              </a:rPr>
              <a:t>PE 4</a:t>
            </a:r>
          </a:p>
        </p:txBody>
      </p:sp>
      <p:sp>
        <p:nvSpPr>
          <p:cNvPr id="45" name="TextBox 44">
            <a:extLst>
              <a:ext uri="{FF2B5EF4-FFF2-40B4-BE49-F238E27FC236}">
                <a16:creationId xmlns:a16="http://schemas.microsoft.com/office/drawing/2014/main" id="{8A29CE7D-0E63-4718-967A-A5E5094F7CEB}"/>
              </a:ext>
            </a:extLst>
          </p:cNvPr>
          <p:cNvSpPr txBox="1"/>
          <p:nvPr/>
        </p:nvSpPr>
        <p:spPr>
          <a:xfrm>
            <a:off x="7347022" y="5471526"/>
            <a:ext cx="657225" cy="369332"/>
          </a:xfrm>
          <a:prstGeom prst="rect">
            <a:avLst/>
          </a:prstGeom>
          <a:noFill/>
        </p:spPr>
        <p:txBody>
          <a:bodyPr wrap="square" rtlCol="0">
            <a:spAutoFit/>
          </a:bodyPr>
          <a:lstStyle/>
          <a:p>
            <a:r>
              <a:rPr lang="en-US">
                <a:solidFill>
                  <a:schemeClr val="bg1">
                    <a:lumMod val="65000"/>
                  </a:schemeClr>
                </a:solidFill>
              </a:rPr>
              <a:t>PE 5</a:t>
            </a:r>
          </a:p>
        </p:txBody>
      </p:sp>
      <p:sp>
        <p:nvSpPr>
          <p:cNvPr id="20" name="Content Placeholder 2">
            <a:extLst>
              <a:ext uri="{FF2B5EF4-FFF2-40B4-BE49-F238E27FC236}">
                <a16:creationId xmlns:a16="http://schemas.microsoft.com/office/drawing/2014/main" id="{4CF34591-B702-4AE9-8F46-D556FE4A8247}"/>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44697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sp>
        <p:nvSpPr>
          <p:cNvPr id="61" name="TextBox 60">
            <a:extLst>
              <a:ext uri="{FF2B5EF4-FFF2-40B4-BE49-F238E27FC236}">
                <a16:creationId xmlns:a16="http://schemas.microsoft.com/office/drawing/2014/main" id="{F7EFFA3A-9729-467A-A336-E682E1BFBDD5}"/>
              </a:ext>
            </a:extLst>
          </p:cNvPr>
          <p:cNvSpPr txBox="1"/>
          <p:nvPr/>
        </p:nvSpPr>
        <p:spPr>
          <a:xfrm>
            <a:off x="4253742" y="171353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1D84CEA-19F3-4C84-816E-8FB7D22419BE}"/>
              </a:ext>
            </a:extLst>
          </p:cNvPr>
          <p:cNvSpPr txBox="1"/>
          <p:nvPr/>
        </p:nvSpPr>
        <p:spPr>
          <a:xfrm>
            <a:off x="392017" y="1938325"/>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ext uri="{D42A27DB-BD31-4B8C-83A1-F6EECF244321}">
                <p14:modId xmlns:p14="http://schemas.microsoft.com/office/powerpoint/2010/main" val="3075091491"/>
              </p:ext>
            </p:extLst>
          </p:nvPr>
        </p:nvGraphicFramePr>
        <p:xfrm>
          <a:off x="2102935" y="253842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ext uri="{D42A27DB-BD31-4B8C-83A1-F6EECF244321}">
                <p14:modId xmlns:p14="http://schemas.microsoft.com/office/powerpoint/2010/main" val="4042130867"/>
              </p:ext>
            </p:extLst>
          </p:nvPr>
        </p:nvGraphicFramePr>
        <p:xfrm>
          <a:off x="3581854" y="2542720"/>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ext uri="{D42A27DB-BD31-4B8C-83A1-F6EECF244321}">
                <p14:modId xmlns:p14="http://schemas.microsoft.com/office/powerpoint/2010/main" val="3950104243"/>
              </p:ext>
            </p:extLst>
          </p:nvPr>
        </p:nvGraphicFramePr>
        <p:xfrm>
          <a:off x="5062939" y="2543361"/>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ext uri="{D42A27DB-BD31-4B8C-83A1-F6EECF244321}">
                <p14:modId xmlns:p14="http://schemas.microsoft.com/office/powerpoint/2010/main" val="3091646205"/>
              </p:ext>
            </p:extLst>
          </p:nvPr>
        </p:nvGraphicFramePr>
        <p:xfrm>
          <a:off x="6534891" y="2543361"/>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98946"/>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2267591799"/>
              </p:ext>
            </p:extLst>
          </p:nvPr>
        </p:nvGraphicFramePr>
        <p:xfrm>
          <a:off x="2102935" y="2225644"/>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2805626012"/>
              </p:ext>
            </p:extLst>
          </p:nvPr>
        </p:nvGraphicFramePr>
        <p:xfrm>
          <a:off x="6015892" y="3736643"/>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graphicFrame>
        <p:nvGraphicFramePr>
          <p:cNvPr id="102" name="Table 101">
            <a:extLst>
              <a:ext uri="{FF2B5EF4-FFF2-40B4-BE49-F238E27FC236}">
                <a16:creationId xmlns:a16="http://schemas.microsoft.com/office/drawing/2014/main" id="{CD45D5EB-1732-4675-8C08-54A4E4B97C0D}"/>
              </a:ext>
            </a:extLst>
          </p:cNvPr>
          <p:cNvGraphicFramePr>
            <a:graphicFrameLocks noGrp="1"/>
          </p:cNvGraphicFramePr>
          <p:nvPr>
            <p:extLst>
              <p:ext uri="{D42A27DB-BD31-4B8C-83A1-F6EECF244321}">
                <p14:modId xmlns:p14="http://schemas.microsoft.com/office/powerpoint/2010/main" val="4162939436"/>
              </p:ext>
            </p:extLst>
          </p:nvPr>
        </p:nvGraphicFramePr>
        <p:xfrm>
          <a:off x="768861" y="2399967"/>
          <a:ext cx="494645" cy="4296457"/>
        </p:xfrm>
        <a:graphic>
          <a:graphicData uri="http://schemas.openxmlformats.org/drawingml/2006/table">
            <a:tbl>
              <a:tblPr firstRow="1" bandRow="1">
                <a:tableStyleId>{2D5ABB26-0587-4C30-8999-92F81FD0307C}</a:tableStyleId>
              </a:tblPr>
              <a:tblGrid>
                <a:gridCol w="494645">
                  <a:extLst>
                    <a:ext uri="{9D8B030D-6E8A-4147-A177-3AD203B41FA5}">
                      <a16:colId xmlns:a16="http://schemas.microsoft.com/office/drawing/2014/main" val="3783139237"/>
                    </a:ext>
                  </a:extLst>
                </a:gridCol>
              </a:tblGrid>
              <a:tr h="331881">
                <a:tc>
                  <a:txBody>
                    <a:bodyPr/>
                    <a:lstStyle/>
                    <a:p>
                      <a:r>
                        <a:rPr lang="en-US" altLang="zh-CN" sz="1600" b="0">
                          <a:latin typeface="Arial" panose="020B0604020202020204" pitchFamily="34" charset="0"/>
                          <a:cs typeface="Arial" panose="020B0604020202020204" pitchFamily="34" charset="0"/>
                        </a:rPr>
                        <a:t>V</a:t>
                      </a:r>
                      <a:r>
                        <a:rPr lang="en-US" altLang="zh-CN" sz="1600" b="0" baseline="-25000">
                          <a:latin typeface="Arial" panose="020B0604020202020204" pitchFamily="34" charset="0"/>
                          <a:cs typeface="Arial" panose="020B0604020202020204" pitchFamily="34" charset="0"/>
                        </a:rPr>
                        <a:t>0</a:t>
                      </a:r>
                      <a:endParaRPr lang="en-US" sz="1600" b="0" baseline="-2500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2</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3</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4</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5</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6</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7</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8</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9</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10</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103" name="Content Placeholder 2">
            <a:extLst>
              <a:ext uri="{FF2B5EF4-FFF2-40B4-BE49-F238E27FC236}">
                <a16:creationId xmlns:a16="http://schemas.microsoft.com/office/drawing/2014/main" id="{B8795876-421D-4273-941C-BEECCB3DE93D}"/>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68913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4207447184"/>
              </p:ext>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2</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3147939819"/>
              </p:ext>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4</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597834880"/>
              </p:ext>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8</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1980097931"/>
              </p:ext>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ext uri="{D42A27DB-BD31-4B8C-83A1-F6EECF244321}">
                <p14:modId xmlns:p14="http://schemas.microsoft.com/office/powerpoint/2010/main" val="4155551418"/>
              </p:ext>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ext uri="{D42A27DB-BD31-4B8C-83A1-F6EECF244321}">
                <p14:modId xmlns:p14="http://schemas.microsoft.com/office/powerpoint/2010/main" val="3279681070"/>
              </p:ext>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ext uri="{D42A27DB-BD31-4B8C-83A1-F6EECF244321}">
                <p14:modId xmlns:p14="http://schemas.microsoft.com/office/powerpoint/2010/main" val="2190841220"/>
              </p:ext>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ext uri="{D42A27DB-BD31-4B8C-83A1-F6EECF244321}">
                <p14:modId xmlns:p14="http://schemas.microsoft.com/office/powerpoint/2010/main" val="3789694033"/>
              </p:ext>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3201898735"/>
              </p:ext>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ext uri="{D42A27DB-BD31-4B8C-83A1-F6EECF244321}">
                <p14:modId xmlns:p14="http://schemas.microsoft.com/office/powerpoint/2010/main" val="1343653115"/>
              </p:ext>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ext uri="{D42A27DB-BD31-4B8C-83A1-F6EECF244321}">
                <p14:modId xmlns:p14="http://schemas.microsoft.com/office/powerpoint/2010/main" val="2943699962"/>
              </p:ext>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ext uri="{D42A27DB-BD31-4B8C-83A1-F6EECF244321}">
                <p14:modId xmlns:p14="http://schemas.microsoft.com/office/powerpoint/2010/main" val="1143150240"/>
              </p:ext>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ext uri="{D42A27DB-BD31-4B8C-83A1-F6EECF244321}">
                <p14:modId xmlns:p14="http://schemas.microsoft.com/office/powerpoint/2010/main" val="2724871273"/>
              </p:ext>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2533656220"/>
              </p:ext>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2" name="Content Placeholder 2">
            <a:extLst>
              <a:ext uri="{FF2B5EF4-FFF2-40B4-BE49-F238E27FC236}">
                <a16:creationId xmlns:a16="http://schemas.microsoft.com/office/drawing/2014/main" id="{280D695F-3922-43D5-8054-2146E1F8663E}"/>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302137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0</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2</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3</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4</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7</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8</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9</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89" name="Trapezoid 88">
            <a:extLst>
              <a:ext uri="{FF2B5EF4-FFF2-40B4-BE49-F238E27FC236}">
                <a16:creationId xmlns:a16="http://schemas.microsoft.com/office/drawing/2014/main" id="{1DDF82FA-6B30-487D-94C5-17B6A9E1640B}"/>
              </a:ext>
            </a:extLst>
          </p:cNvPr>
          <p:cNvSpPr/>
          <p:nvPr/>
        </p:nvSpPr>
        <p:spPr>
          <a:xfrm rot="10800000">
            <a:off x="3608013" y="4349378"/>
            <a:ext cx="4369948" cy="348847"/>
          </a:xfrm>
          <a:prstGeom prst="trapezoid">
            <a:avLst>
              <a:gd name="adj" fmla="val 159654"/>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0" name="Rectangle 89">
            <a:extLst>
              <a:ext uri="{FF2B5EF4-FFF2-40B4-BE49-F238E27FC236}">
                <a16:creationId xmlns:a16="http://schemas.microsoft.com/office/drawing/2014/main" id="{E6C06805-6B16-4CD9-B497-6AFDFA0015CF}"/>
              </a:ext>
            </a:extLst>
          </p:cNvPr>
          <p:cNvSpPr/>
          <p:nvPr/>
        </p:nvSpPr>
        <p:spPr>
          <a:xfrm>
            <a:off x="4538189" y="5061350"/>
            <a:ext cx="2504364" cy="391333"/>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Accumulate</a:t>
            </a:r>
          </a:p>
        </p:txBody>
      </p:sp>
      <p:sp>
        <p:nvSpPr>
          <p:cNvPr id="91" name="TextBox 90">
            <a:extLst>
              <a:ext uri="{FF2B5EF4-FFF2-40B4-BE49-F238E27FC236}">
                <a16:creationId xmlns:a16="http://schemas.microsoft.com/office/drawing/2014/main" id="{B1CA2A23-9B99-4C91-BF3A-FCD49D4095C2}"/>
              </a:ext>
            </a:extLst>
          </p:cNvPr>
          <p:cNvSpPr txBox="1"/>
          <p:nvPr/>
        </p:nvSpPr>
        <p:spPr>
          <a:xfrm>
            <a:off x="3733801" y="4366934"/>
            <a:ext cx="4152900" cy="323165"/>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Partial dot product: V</a:t>
            </a:r>
            <a:r>
              <a:rPr lang="en-US" sz="1500" baseline="-25000">
                <a:latin typeface="Arial" panose="020B0604020202020204" pitchFamily="34" charset="0"/>
                <a:cs typeface="Arial" panose="020B0604020202020204" pitchFamily="34" charset="0"/>
              </a:rPr>
              <a:t>0</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A+</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3</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C+</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7</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E+</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9</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G</a:t>
            </a:r>
            <a:endParaRPr lang="en-US" sz="1500" baseline="-25000">
              <a:latin typeface="Arial" panose="020B0604020202020204" pitchFamily="34" charset="0"/>
              <a:cs typeface="Arial" panose="020B0604020202020204" pitchFamily="34" charset="0"/>
            </a:endParaRPr>
          </a:p>
        </p:txBody>
      </p:sp>
      <p:cxnSp>
        <p:nvCxnSpPr>
          <p:cNvPr id="92" name="Straight Arrow Connector 91">
            <a:extLst>
              <a:ext uri="{FF2B5EF4-FFF2-40B4-BE49-F238E27FC236}">
                <a16:creationId xmlns:a16="http://schemas.microsoft.com/office/drawing/2014/main" id="{C40FC36F-246F-4CAC-BC07-95DA522BB4B5}"/>
              </a:ext>
            </a:extLst>
          </p:cNvPr>
          <p:cNvCxnSpPr/>
          <p:nvPr/>
        </p:nvCxnSpPr>
        <p:spPr>
          <a:xfrm>
            <a:off x="4538642" y="4041414"/>
            <a:ext cx="0" cy="2876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9826593-81BE-409F-A933-2308EB2B4533}"/>
              </a:ext>
            </a:extLst>
          </p:cNvPr>
          <p:cNvCxnSpPr/>
          <p:nvPr/>
        </p:nvCxnSpPr>
        <p:spPr>
          <a:xfrm>
            <a:off x="6994277" y="4031259"/>
            <a:ext cx="0" cy="29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6FF4A37-153A-4933-B801-BCFF5F02110E}"/>
              </a:ext>
            </a:extLst>
          </p:cNvPr>
          <p:cNvCxnSpPr>
            <a:cxnSpLocks/>
            <a:stCxn id="89" idx="0"/>
            <a:endCxn id="90" idx="0"/>
          </p:cNvCxnSpPr>
          <p:nvPr/>
        </p:nvCxnSpPr>
        <p:spPr>
          <a:xfrm flipH="1">
            <a:off x="5790372" y="4698225"/>
            <a:ext cx="2615" cy="36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D156CEC-3344-4BE4-987A-0E5525B93E2F}"/>
              </a:ext>
            </a:extLst>
          </p:cNvPr>
          <p:cNvCxnSpPr/>
          <p:nvPr/>
        </p:nvCxnSpPr>
        <p:spPr>
          <a:xfrm>
            <a:off x="5805338" y="5452682"/>
            <a:ext cx="0" cy="506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59">
            <a:extLst>
              <a:ext uri="{FF2B5EF4-FFF2-40B4-BE49-F238E27FC236}">
                <a16:creationId xmlns:a16="http://schemas.microsoft.com/office/drawing/2014/main" id="{B86DEAE1-68D9-4ECD-8015-395287033999}"/>
              </a:ext>
            </a:extLst>
          </p:cNvPr>
          <p:cNvCxnSpPr>
            <a:cxnSpLocks/>
            <a:endCxn id="90" idx="1"/>
          </p:cNvCxnSpPr>
          <p:nvPr/>
        </p:nvCxnSpPr>
        <p:spPr>
          <a:xfrm rot="10800000">
            <a:off x="4538189" y="5257016"/>
            <a:ext cx="1252182" cy="425355"/>
          </a:xfrm>
          <a:prstGeom prst="bentConnector3">
            <a:avLst>
              <a:gd name="adj1" fmla="val 1136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7" name="Table 96">
            <a:extLst>
              <a:ext uri="{FF2B5EF4-FFF2-40B4-BE49-F238E27FC236}">
                <a16:creationId xmlns:a16="http://schemas.microsoft.com/office/drawing/2014/main" id="{EF9F39D5-0EC8-4350-8454-7954A4DFFC65}"/>
              </a:ext>
            </a:extLst>
          </p:cNvPr>
          <p:cNvGraphicFramePr>
            <a:graphicFrameLocks noGrp="1"/>
          </p:cNvGraphicFramePr>
          <p:nvPr>
            <p:extLst/>
          </p:nvPr>
        </p:nvGraphicFramePr>
        <p:xfrm>
          <a:off x="3564091" y="3734079"/>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0</a:t>
                      </a: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altLang="zh-CN" sz="1500" b="1" baseline="-25000">
                          <a:latin typeface="Arial" panose="020B0604020202020204" pitchFamily="34" charset="0"/>
                          <a:cs typeface="Arial" panose="020B0604020202020204" pitchFamily="34" charset="0"/>
                        </a:rPr>
                        <a:t>3</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altLang="zh-CN" sz="1500" b="1" baseline="-25000">
                          <a:latin typeface="Arial" panose="020B0604020202020204" pitchFamily="34" charset="0"/>
                          <a:cs typeface="Arial" panose="020B0604020202020204" pitchFamily="34" charset="0"/>
                        </a:rPr>
                        <a:t>7</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9</a:t>
                      </a: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 name="TextBox 2">
            <a:extLst>
              <a:ext uri="{FF2B5EF4-FFF2-40B4-BE49-F238E27FC236}">
                <a16:creationId xmlns:a16="http://schemas.microsoft.com/office/drawing/2014/main" id="{7E099BF5-E3B1-45BC-8CCF-BFBB9C9C9B48}"/>
              </a:ext>
            </a:extLst>
          </p:cNvPr>
          <p:cNvSpPr txBox="1"/>
          <p:nvPr/>
        </p:nvSpPr>
        <p:spPr>
          <a:xfrm>
            <a:off x="5973124" y="4707655"/>
            <a:ext cx="1411380" cy="369332"/>
          </a:xfrm>
          <a:prstGeom prst="rect">
            <a:avLst/>
          </a:prstGeom>
          <a:noFill/>
        </p:spPr>
        <p:txBody>
          <a:bodyPr wrap="square" rtlCol="0">
            <a:spAutoFit/>
          </a:bodyPr>
          <a:lstStyle/>
          <a:p>
            <a:r>
              <a:rPr lang="en-US" altLang="zh-CN"/>
              <a:t>S1</a:t>
            </a:r>
            <a:endParaRPr lang="en-US"/>
          </a:p>
        </p:txBody>
      </p:sp>
      <p:sp>
        <p:nvSpPr>
          <p:cNvPr id="32" name="Content Placeholder 2">
            <a:extLst>
              <a:ext uri="{FF2B5EF4-FFF2-40B4-BE49-F238E27FC236}">
                <a16:creationId xmlns:a16="http://schemas.microsoft.com/office/drawing/2014/main" id="{47555B4F-F6D4-426C-B924-DFFB4B673B22}"/>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1767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2862891583"/>
              </p:ext>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2</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1940074155"/>
              </p:ext>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4</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810271790"/>
              </p:ext>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8</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2563816451"/>
              </p:ext>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11</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1129098784"/>
              </p:ext>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0">
                          <a:solidFill>
                            <a:schemeClr val="tx1"/>
                          </a:solidFill>
                          <a:latin typeface="Arial" panose="020B0604020202020204" pitchFamily="34" charset="0"/>
                          <a:cs typeface="Arial" panose="020B0604020202020204" pitchFamily="34" charset="0"/>
                        </a:rPr>
                        <a:t>A</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B</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0">
                          <a:solidFill>
                            <a:schemeClr val="tx1"/>
                          </a:solidFill>
                          <a:latin typeface="Arial" panose="020B0604020202020204" pitchFamily="34" charset="0"/>
                          <a:cs typeface="Arial" panose="020B0604020202020204" pitchFamily="34" charset="0"/>
                        </a:rPr>
                        <a:t>C</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D</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0">
                          <a:solidFill>
                            <a:schemeClr val="tx1"/>
                          </a:solidFill>
                          <a:latin typeface="Arial" panose="020B0604020202020204" pitchFamily="34" charset="0"/>
                          <a:cs typeface="Arial" panose="020B0604020202020204" pitchFamily="34" charset="0"/>
                        </a:rPr>
                        <a:t>0</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F</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H</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3192595026"/>
              </p:ext>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B</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D</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F</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H</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23" name="Trapezoid 22">
            <a:extLst>
              <a:ext uri="{FF2B5EF4-FFF2-40B4-BE49-F238E27FC236}">
                <a16:creationId xmlns:a16="http://schemas.microsoft.com/office/drawing/2014/main" id="{9D0AC81A-4C7F-45D4-9871-9DD5288D629E}"/>
              </a:ext>
            </a:extLst>
          </p:cNvPr>
          <p:cNvSpPr/>
          <p:nvPr/>
        </p:nvSpPr>
        <p:spPr>
          <a:xfrm rot="10800000">
            <a:off x="3608013" y="4349378"/>
            <a:ext cx="4369948" cy="348847"/>
          </a:xfrm>
          <a:prstGeom prst="trapezoid">
            <a:avLst>
              <a:gd name="adj" fmla="val 159654"/>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Rectangle 23">
            <a:extLst>
              <a:ext uri="{FF2B5EF4-FFF2-40B4-BE49-F238E27FC236}">
                <a16:creationId xmlns:a16="http://schemas.microsoft.com/office/drawing/2014/main" id="{9050A570-3470-45D1-A05E-C73A454A88D6}"/>
              </a:ext>
            </a:extLst>
          </p:cNvPr>
          <p:cNvSpPr/>
          <p:nvPr/>
        </p:nvSpPr>
        <p:spPr>
          <a:xfrm>
            <a:off x="4538189" y="5061350"/>
            <a:ext cx="2504364" cy="391333"/>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Accumulate</a:t>
            </a:r>
          </a:p>
        </p:txBody>
      </p:sp>
      <p:sp>
        <p:nvSpPr>
          <p:cNvPr id="25" name="TextBox 24">
            <a:extLst>
              <a:ext uri="{FF2B5EF4-FFF2-40B4-BE49-F238E27FC236}">
                <a16:creationId xmlns:a16="http://schemas.microsoft.com/office/drawing/2014/main" id="{EFE594F3-EECF-4154-BDF0-3B79FAB06EDD}"/>
              </a:ext>
            </a:extLst>
          </p:cNvPr>
          <p:cNvSpPr txBox="1"/>
          <p:nvPr/>
        </p:nvSpPr>
        <p:spPr>
          <a:xfrm>
            <a:off x="3733801" y="4366934"/>
            <a:ext cx="4152900" cy="323165"/>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Partial dot product: V</a:t>
            </a:r>
            <a:r>
              <a:rPr lang="en-US" sz="1500" baseline="-25000">
                <a:latin typeface="Arial" panose="020B0604020202020204" pitchFamily="34" charset="0"/>
                <a:cs typeface="Arial" panose="020B0604020202020204" pitchFamily="34" charset="0"/>
              </a:rPr>
              <a:t>2</a:t>
            </a:r>
            <a:r>
              <a:rPr lang="en-US" altLang="zh-CN" sz="1500">
                <a:latin typeface="Arial" panose="020B0604020202020204" pitchFamily="34" charset="0"/>
                <a:cs typeface="Arial" panose="020B0604020202020204" pitchFamily="34" charset="0"/>
                <a:sym typeface="Wingdings" panose="05000000000000000000" pitchFamily="2" charset="2"/>
              </a:rPr>
              <a:t>B</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4</a:t>
            </a:r>
            <a:r>
              <a:rPr lang="en-US" altLang="zh-CN" sz="1500">
                <a:latin typeface="Arial" panose="020B0604020202020204" pitchFamily="34" charset="0"/>
                <a:cs typeface="Arial" panose="020B0604020202020204" pitchFamily="34" charset="0"/>
                <a:sym typeface="Wingdings" panose="05000000000000000000" pitchFamily="2" charset="2"/>
              </a:rPr>
              <a:t>D</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8</a:t>
            </a:r>
            <a:r>
              <a:rPr lang="en-US" altLang="zh-CN" sz="1500">
                <a:latin typeface="Arial" panose="020B0604020202020204" pitchFamily="34" charset="0"/>
                <a:cs typeface="Arial" panose="020B0604020202020204" pitchFamily="34" charset="0"/>
                <a:sym typeface="Wingdings" panose="05000000000000000000" pitchFamily="2" charset="2"/>
              </a:rPr>
              <a:t>F</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11</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H</a:t>
            </a:r>
            <a:endParaRPr lang="en-US" sz="1500" baseline="-2500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2078AB5D-49AB-491A-8E81-8776D5F09EE2}"/>
              </a:ext>
            </a:extLst>
          </p:cNvPr>
          <p:cNvCxnSpPr/>
          <p:nvPr/>
        </p:nvCxnSpPr>
        <p:spPr>
          <a:xfrm>
            <a:off x="4538642" y="4041414"/>
            <a:ext cx="0" cy="2876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D2030D-9D51-440E-8C5D-2215E6CED292}"/>
              </a:ext>
            </a:extLst>
          </p:cNvPr>
          <p:cNvCxnSpPr/>
          <p:nvPr/>
        </p:nvCxnSpPr>
        <p:spPr>
          <a:xfrm>
            <a:off x="6994277" y="4031259"/>
            <a:ext cx="0" cy="29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5DD02A0-01EB-43A0-8EE7-DC3C0C2405DC}"/>
              </a:ext>
            </a:extLst>
          </p:cNvPr>
          <p:cNvCxnSpPr>
            <a:cxnSpLocks/>
            <a:stCxn id="23" idx="0"/>
            <a:endCxn id="24" idx="0"/>
          </p:cNvCxnSpPr>
          <p:nvPr/>
        </p:nvCxnSpPr>
        <p:spPr>
          <a:xfrm flipH="1">
            <a:off x="5790372" y="4698225"/>
            <a:ext cx="2615" cy="36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7455E5-F79A-4EB9-A820-BBDCFAF438FC}"/>
              </a:ext>
            </a:extLst>
          </p:cNvPr>
          <p:cNvCxnSpPr/>
          <p:nvPr/>
        </p:nvCxnSpPr>
        <p:spPr>
          <a:xfrm>
            <a:off x="5805338" y="5452682"/>
            <a:ext cx="0" cy="506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59">
            <a:extLst>
              <a:ext uri="{FF2B5EF4-FFF2-40B4-BE49-F238E27FC236}">
                <a16:creationId xmlns:a16="http://schemas.microsoft.com/office/drawing/2014/main" id="{3873FDBA-780B-439A-9140-69D690C90CA3}"/>
              </a:ext>
            </a:extLst>
          </p:cNvPr>
          <p:cNvCxnSpPr>
            <a:cxnSpLocks/>
            <a:endCxn id="24" idx="1"/>
          </p:cNvCxnSpPr>
          <p:nvPr/>
        </p:nvCxnSpPr>
        <p:spPr>
          <a:xfrm rot="10800000">
            <a:off x="4538189" y="5257016"/>
            <a:ext cx="1252182" cy="425355"/>
          </a:xfrm>
          <a:prstGeom prst="bentConnector3">
            <a:avLst>
              <a:gd name="adj1" fmla="val 1136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0CFF0673-1B05-42EF-B429-1A7CBC125A1F}"/>
              </a:ext>
            </a:extLst>
          </p:cNvPr>
          <p:cNvGraphicFramePr>
            <a:graphicFrameLocks noGrp="1"/>
          </p:cNvGraphicFramePr>
          <p:nvPr>
            <p:extLst>
              <p:ext uri="{D42A27DB-BD31-4B8C-83A1-F6EECF244321}">
                <p14:modId xmlns:p14="http://schemas.microsoft.com/office/powerpoint/2010/main" val="1948637083"/>
              </p:ext>
            </p:extLst>
          </p:nvPr>
        </p:nvGraphicFramePr>
        <p:xfrm>
          <a:off x="3564091" y="3734079"/>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2</a:t>
                      </a: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4</a:t>
                      </a: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8</a:t>
                      </a: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11</a:t>
                      </a: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3" name="TextBox 32">
            <a:extLst>
              <a:ext uri="{FF2B5EF4-FFF2-40B4-BE49-F238E27FC236}">
                <a16:creationId xmlns:a16="http://schemas.microsoft.com/office/drawing/2014/main" id="{78D5301E-B246-4F0E-BDE6-2C7D6C122081}"/>
              </a:ext>
            </a:extLst>
          </p:cNvPr>
          <p:cNvSpPr txBox="1"/>
          <p:nvPr/>
        </p:nvSpPr>
        <p:spPr>
          <a:xfrm>
            <a:off x="5973124" y="4707655"/>
            <a:ext cx="1411380" cy="369332"/>
          </a:xfrm>
          <a:prstGeom prst="rect">
            <a:avLst/>
          </a:prstGeom>
          <a:noFill/>
        </p:spPr>
        <p:txBody>
          <a:bodyPr wrap="square" rtlCol="0">
            <a:spAutoFit/>
          </a:bodyPr>
          <a:lstStyle/>
          <a:p>
            <a:r>
              <a:rPr lang="en-US" altLang="zh-CN"/>
              <a:t>S2</a:t>
            </a:r>
            <a:endParaRPr lang="en-US"/>
          </a:p>
        </p:txBody>
      </p:sp>
      <p:sp>
        <p:nvSpPr>
          <p:cNvPr id="34" name="TextBox 33">
            <a:extLst>
              <a:ext uri="{FF2B5EF4-FFF2-40B4-BE49-F238E27FC236}">
                <a16:creationId xmlns:a16="http://schemas.microsoft.com/office/drawing/2014/main" id="{0BF08583-A5EA-4168-85A6-917CEAF7DA80}"/>
              </a:ext>
            </a:extLst>
          </p:cNvPr>
          <p:cNvSpPr txBox="1"/>
          <p:nvPr/>
        </p:nvSpPr>
        <p:spPr>
          <a:xfrm>
            <a:off x="5991052" y="5523444"/>
            <a:ext cx="1411380" cy="369332"/>
          </a:xfrm>
          <a:prstGeom prst="rect">
            <a:avLst/>
          </a:prstGeom>
          <a:noFill/>
        </p:spPr>
        <p:txBody>
          <a:bodyPr wrap="square" rtlCol="0">
            <a:spAutoFit/>
          </a:bodyPr>
          <a:lstStyle/>
          <a:p>
            <a:r>
              <a:rPr lang="en-US" altLang="zh-CN"/>
              <a:t>S1+S2</a:t>
            </a:r>
            <a:endParaRPr lang="en-US"/>
          </a:p>
        </p:txBody>
      </p:sp>
      <p:sp>
        <p:nvSpPr>
          <p:cNvPr id="35" name="Content Placeholder 2">
            <a:extLst>
              <a:ext uri="{FF2B5EF4-FFF2-40B4-BE49-F238E27FC236}">
                <a16:creationId xmlns:a16="http://schemas.microsoft.com/office/drawing/2014/main" id="{9AB4AFD7-0FA3-4FA3-9957-49AA6D3F7619}"/>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26599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1480740097"/>
              </p:ext>
            </p:extLst>
          </p:nvPr>
        </p:nvGraphicFramePr>
        <p:xfrm>
          <a:off x="6893446" y="4142604"/>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2</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3119844319"/>
              </p:ext>
            </p:extLst>
          </p:nvPr>
        </p:nvGraphicFramePr>
        <p:xfrm>
          <a:off x="6896276" y="4797364"/>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4</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5</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1677238414"/>
              </p:ext>
            </p:extLst>
          </p:nvPr>
        </p:nvGraphicFramePr>
        <p:xfrm>
          <a:off x="6896276" y="5485449"/>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6</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8</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1866119851"/>
              </p:ext>
            </p:extLst>
          </p:nvPr>
        </p:nvGraphicFramePr>
        <p:xfrm>
          <a:off x="6893445" y="6127976"/>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11</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2" name="Rectangle 61">
            <a:extLst>
              <a:ext uri="{FF2B5EF4-FFF2-40B4-BE49-F238E27FC236}">
                <a16:creationId xmlns:a16="http://schemas.microsoft.com/office/drawing/2014/main" id="{7033C4D6-8B38-4D2A-97C8-658FE57793FE}"/>
              </a:ext>
            </a:extLst>
          </p:cNvPr>
          <p:cNvSpPr/>
          <p:nvPr/>
        </p:nvSpPr>
        <p:spPr>
          <a:xfrm>
            <a:off x="6726725" y="4030361"/>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63" name="TextBox 62">
            <a:extLst>
              <a:ext uri="{FF2B5EF4-FFF2-40B4-BE49-F238E27FC236}">
                <a16:creationId xmlns:a16="http://schemas.microsoft.com/office/drawing/2014/main" id="{D1D84CEA-19F3-4C84-816E-8FB7D22419BE}"/>
              </a:ext>
            </a:extLst>
          </p:cNvPr>
          <p:cNvSpPr txBox="1"/>
          <p:nvPr/>
        </p:nvSpPr>
        <p:spPr>
          <a:xfrm>
            <a:off x="6726725" y="3622654"/>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ext uri="{D42A27DB-BD31-4B8C-83A1-F6EECF244321}">
                <p14:modId xmlns:p14="http://schemas.microsoft.com/office/powerpoint/2010/main" val="3066652611"/>
              </p:ext>
            </p:extLst>
          </p:nvPr>
        </p:nvGraphicFramePr>
        <p:xfrm>
          <a:off x="6882505" y="4437984"/>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ext uri="{D42A27DB-BD31-4B8C-83A1-F6EECF244321}">
                <p14:modId xmlns:p14="http://schemas.microsoft.com/office/powerpoint/2010/main" val="703946171"/>
              </p:ext>
            </p:extLst>
          </p:nvPr>
        </p:nvGraphicFramePr>
        <p:xfrm>
          <a:off x="6894567" y="5090119"/>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ext uri="{D42A27DB-BD31-4B8C-83A1-F6EECF244321}">
                <p14:modId xmlns:p14="http://schemas.microsoft.com/office/powerpoint/2010/main" val="1106826873"/>
              </p:ext>
            </p:extLst>
          </p:nvPr>
        </p:nvGraphicFramePr>
        <p:xfrm>
          <a:off x="6900842" y="5779766"/>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ext uri="{D42A27DB-BD31-4B8C-83A1-F6EECF244321}">
                <p14:modId xmlns:p14="http://schemas.microsoft.com/office/powerpoint/2010/main" val="1852288230"/>
              </p:ext>
            </p:extLst>
          </p:nvPr>
        </p:nvGraphicFramePr>
        <p:xfrm>
          <a:off x="6892590" y="6418986"/>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3" name="TextBox 2">
            <a:extLst>
              <a:ext uri="{FF2B5EF4-FFF2-40B4-BE49-F238E27FC236}">
                <a16:creationId xmlns:a16="http://schemas.microsoft.com/office/drawing/2014/main" id="{3A73844B-AD45-497C-818A-CECFB32F0ACC}"/>
              </a:ext>
            </a:extLst>
          </p:cNvPr>
          <p:cNvSpPr txBox="1"/>
          <p:nvPr/>
        </p:nvSpPr>
        <p:spPr>
          <a:xfrm>
            <a:off x="370777" y="1713100"/>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Both inter-row and inter-bank parallelism</a:t>
            </a:r>
          </a:p>
        </p:txBody>
      </p:sp>
      <p:graphicFrame>
        <p:nvGraphicFramePr>
          <p:cNvPr id="21" name="Table 20">
            <a:extLst>
              <a:ext uri="{FF2B5EF4-FFF2-40B4-BE49-F238E27FC236}">
                <a16:creationId xmlns:a16="http://schemas.microsoft.com/office/drawing/2014/main" id="{508D8103-A814-4005-BECC-E201A49B111E}"/>
              </a:ext>
            </a:extLst>
          </p:cNvPr>
          <p:cNvGraphicFramePr>
            <a:graphicFrameLocks noGrp="1"/>
          </p:cNvGraphicFramePr>
          <p:nvPr>
            <p:extLst>
              <p:ext uri="{D42A27DB-BD31-4B8C-83A1-F6EECF244321}">
                <p14:modId xmlns:p14="http://schemas.microsoft.com/office/powerpoint/2010/main" val="1853607045"/>
              </p:ext>
            </p:extLst>
          </p:nvPr>
        </p:nvGraphicFramePr>
        <p:xfrm>
          <a:off x="1940462" y="3106852"/>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altLang="zh-CN" sz="1800" b="0">
                          <a:latin typeface="Arial" panose="020B0604020202020204" pitchFamily="34" charset="0"/>
                          <a:cs typeface="Arial" panose="020B0604020202020204" pitchFamily="34" charset="0"/>
                        </a:rPr>
                        <a:t>A</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B</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C</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D</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E</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F</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G</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H</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22" name="Table 21">
            <a:extLst>
              <a:ext uri="{FF2B5EF4-FFF2-40B4-BE49-F238E27FC236}">
                <a16:creationId xmlns:a16="http://schemas.microsoft.com/office/drawing/2014/main" id="{977B7568-E713-4D36-B806-6DBA104A7449}"/>
              </a:ext>
            </a:extLst>
          </p:cNvPr>
          <p:cNvGraphicFramePr>
            <a:graphicFrameLocks noGrp="1"/>
          </p:cNvGraphicFramePr>
          <p:nvPr>
            <p:extLst>
              <p:ext uri="{D42A27DB-BD31-4B8C-83A1-F6EECF244321}">
                <p14:modId xmlns:p14="http://schemas.microsoft.com/office/powerpoint/2010/main" val="2980954166"/>
              </p:ext>
            </p:extLst>
          </p:nvPr>
        </p:nvGraphicFramePr>
        <p:xfrm>
          <a:off x="1940462" y="3557638"/>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sz="1800" b="0">
                          <a:latin typeface="Arial" panose="020B0604020202020204" pitchFamily="34" charset="0"/>
                          <a:cs typeface="Arial" panose="020B0604020202020204" pitchFamily="34" charset="0"/>
                        </a:rPr>
                        <a:t>I</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J</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K</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L</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M</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N</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O</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P</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sp>
        <p:nvSpPr>
          <p:cNvPr id="23" name="TextBox 22">
            <a:extLst>
              <a:ext uri="{FF2B5EF4-FFF2-40B4-BE49-F238E27FC236}">
                <a16:creationId xmlns:a16="http://schemas.microsoft.com/office/drawing/2014/main" id="{3F3DC26D-D00B-4E5A-ADA1-1C0C59A8C23A}"/>
              </a:ext>
            </a:extLst>
          </p:cNvPr>
          <p:cNvSpPr txBox="1"/>
          <p:nvPr/>
        </p:nvSpPr>
        <p:spPr>
          <a:xfrm>
            <a:off x="1119673" y="3107757"/>
            <a:ext cx="820789" cy="369332"/>
          </a:xfrm>
          <a:prstGeom prst="rect">
            <a:avLst/>
          </a:prstGeom>
          <a:noFill/>
        </p:spPr>
        <p:txBody>
          <a:bodyPr wrap="square" rtlCol="0">
            <a:spAutoFit/>
          </a:bodyPr>
          <a:lstStyle/>
          <a:p>
            <a:r>
              <a:rPr lang="en-US"/>
              <a:t>Row 0</a:t>
            </a:r>
          </a:p>
        </p:txBody>
      </p:sp>
      <p:sp>
        <p:nvSpPr>
          <p:cNvPr id="24" name="TextBox 23">
            <a:extLst>
              <a:ext uri="{FF2B5EF4-FFF2-40B4-BE49-F238E27FC236}">
                <a16:creationId xmlns:a16="http://schemas.microsoft.com/office/drawing/2014/main" id="{C2DB65AD-201D-42CE-956E-BBF755276C05}"/>
              </a:ext>
            </a:extLst>
          </p:cNvPr>
          <p:cNvSpPr txBox="1"/>
          <p:nvPr/>
        </p:nvSpPr>
        <p:spPr>
          <a:xfrm>
            <a:off x="1100635" y="3518186"/>
            <a:ext cx="820789" cy="369332"/>
          </a:xfrm>
          <a:prstGeom prst="rect">
            <a:avLst/>
          </a:prstGeom>
          <a:noFill/>
        </p:spPr>
        <p:txBody>
          <a:bodyPr wrap="square" rtlCol="0">
            <a:spAutoFit/>
          </a:bodyPr>
          <a:lstStyle/>
          <a:p>
            <a:r>
              <a:rPr lang="en-US"/>
              <a:t>Row 1</a:t>
            </a:r>
          </a:p>
        </p:txBody>
      </p:sp>
      <p:graphicFrame>
        <p:nvGraphicFramePr>
          <p:cNvPr id="25" name="Table 24">
            <a:extLst>
              <a:ext uri="{FF2B5EF4-FFF2-40B4-BE49-F238E27FC236}">
                <a16:creationId xmlns:a16="http://schemas.microsoft.com/office/drawing/2014/main" id="{BB8CADD7-D3AB-4F9C-84CE-F66B96736689}"/>
              </a:ext>
            </a:extLst>
          </p:cNvPr>
          <p:cNvGraphicFramePr>
            <a:graphicFrameLocks noGrp="1"/>
          </p:cNvGraphicFramePr>
          <p:nvPr>
            <p:extLst>
              <p:ext uri="{D42A27DB-BD31-4B8C-83A1-F6EECF244321}">
                <p14:modId xmlns:p14="http://schemas.microsoft.com/office/powerpoint/2010/main" val="1349580834"/>
              </p:ext>
            </p:extLst>
          </p:nvPr>
        </p:nvGraphicFramePr>
        <p:xfrm>
          <a:off x="1940462" y="2784638"/>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0</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6" name="Table 25">
            <a:extLst>
              <a:ext uri="{FF2B5EF4-FFF2-40B4-BE49-F238E27FC236}">
                <a16:creationId xmlns:a16="http://schemas.microsoft.com/office/drawing/2014/main" id="{0B4D1901-AC5E-4C52-BC7B-36034FF0B3F9}"/>
              </a:ext>
            </a:extLst>
          </p:cNvPr>
          <p:cNvGraphicFramePr>
            <a:graphicFrameLocks noGrp="1"/>
          </p:cNvGraphicFramePr>
          <p:nvPr>
            <p:extLst>
              <p:ext uri="{D42A27DB-BD31-4B8C-83A1-F6EECF244321}">
                <p14:modId xmlns:p14="http://schemas.microsoft.com/office/powerpoint/2010/main" val="2978334224"/>
              </p:ext>
            </p:extLst>
          </p:nvPr>
        </p:nvGraphicFramePr>
        <p:xfrm>
          <a:off x="3032366" y="2784638"/>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1</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7" name="Table 26">
            <a:extLst>
              <a:ext uri="{FF2B5EF4-FFF2-40B4-BE49-F238E27FC236}">
                <a16:creationId xmlns:a16="http://schemas.microsoft.com/office/drawing/2014/main" id="{970D7E88-A22B-412A-8E7A-505E51FA5B5A}"/>
              </a:ext>
            </a:extLst>
          </p:cNvPr>
          <p:cNvGraphicFramePr>
            <a:graphicFrameLocks noGrp="1"/>
          </p:cNvGraphicFramePr>
          <p:nvPr>
            <p:extLst>
              <p:ext uri="{D42A27DB-BD31-4B8C-83A1-F6EECF244321}">
                <p14:modId xmlns:p14="http://schemas.microsoft.com/office/powerpoint/2010/main" val="761471553"/>
              </p:ext>
            </p:extLst>
          </p:nvPr>
        </p:nvGraphicFramePr>
        <p:xfrm>
          <a:off x="4133684" y="2779015"/>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2</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8" name="Table 27">
            <a:extLst>
              <a:ext uri="{FF2B5EF4-FFF2-40B4-BE49-F238E27FC236}">
                <a16:creationId xmlns:a16="http://schemas.microsoft.com/office/drawing/2014/main" id="{55CE5AC1-2B62-402E-B161-CE6F2823A0A0}"/>
              </a:ext>
            </a:extLst>
          </p:cNvPr>
          <p:cNvGraphicFramePr>
            <a:graphicFrameLocks noGrp="1"/>
          </p:cNvGraphicFramePr>
          <p:nvPr>
            <p:extLst>
              <p:ext uri="{D42A27DB-BD31-4B8C-83A1-F6EECF244321}">
                <p14:modId xmlns:p14="http://schemas.microsoft.com/office/powerpoint/2010/main" val="3459133292"/>
              </p:ext>
            </p:extLst>
          </p:nvPr>
        </p:nvGraphicFramePr>
        <p:xfrm>
          <a:off x="5220881" y="2778383"/>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3</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29" name="TextBox 28">
            <a:extLst>
              <a:ext uri="{FF2B5EF4-FFF2-40B4-BE49-F238E27FC236}">
                <a16:creationId xmlns:a16="http://schemas.microsoft.com/office/drawing/2014/main" id="{CE448DCA-47E6-4463-BE07-46517D0A65DB}"/>
              </a:ext>
            </a:extLst>
          </p:cNvPr>
          <p:cNvSpPr txBox="1"/>
          <p:nvPr/>
        </p:nvSpPr>
        <p:spPr>
          <a:xfrm>
            <a:off x="370777" y="2210924"/>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Load balancing across rows and banks</a:t>
            </a:r>
          </a:p>
        </p:txBody>
      </p:sp>
      <p:sp>
        <p:nvSpPr>
          <p:cNvPr id="30" name="TextBox 29">
            <a:extLst>
              <a:ext uri="{FF2B5EF4-FFF2-40B4-BE49-F238E27FC236}">
                <a16:creationId xmlns:a16="http://schemas.microsoft.com/office/drawing/2014/main" id="{57870DC9-5CB5-4E1B-8CA4-779F3DFF5612}"/>
              </a:ext>
            </a:extLst>
          </p:cNvPr>
          <p:cNvSpPr txBox="1"/>
          <p:nvPr/>
        </p:nvSpPr>
        <p:spPr>
          <a:xfrm>
            <a:off x="370777" y="4507326"/>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Conflict-free vector accesses</a:t>
            </a:r>
          </a:p>
        </p:txBody>
      </p:sp>
    </p:spTree>
    <p:extLst>
      <p:ext uri="{BB962C8B-B14F-4D97-AF65-F5344CB8AC3E}">
        <p14:creationId xmlns:p14="http://schemas.microsoft.com/office/powerpoint/2010/main" val="4270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23" grpId="0"/>
      <p:bldP spid="24"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CE641B4D-E64C-4840-9401-33A35AE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BA73C9A7-0ABF-4412-8A44-B08192807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3" y="3496141"/>
            <a:ext cx="9102117" cy="1597290"/>
          </a:xfrm>
          <a:prstGeom prst="rect">
            <a:avLst/>
          </a:prstGeom>
        </p:spPr>
      </p:pic>
    </p:spTree>
    <p:extLst>
      <p:ext uri="{BB962C8B-B14F-4D97-AF65-F5344CB8AC3E}">
        <p14:creationId xmlns:p14="http://schemas.microsoft.com/office/powerpoint/2010/main" val="260470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3368500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ell phone&#10;&#10;Description automatically generated">
            <a:extLst>
              <a:ext uri="{FF2B5EF4-FFF2-40B4-BE49-F238E27FC236}">
                <a16:creationId xmlns:a16="http://schemas.microsoft.com/office/drawing/2014/main" id="{CE641B4D-E64C-4840-9401-33A35AE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sp>
        <p:nvSpPr>
          <p:cNvPr id="3" name="TextBox 2">
            <a:extLst>
              <a:ext uri="{FF2B5EF4-FFF2-40B4-BE49-F238E27FC236}">
                <a16:creationId xmlns:a16="http://schemas.microsoft.com/office/drawing/2014/main" id="{57AE0571-6641-4858-A228-7EC0720C33EB}"/>
              </a:ext>
            </a:extLst>
          </p:cNvPr>
          <p:cNvSpPr txBox="1"/>
          <p:nvPr/>
        </p:nvSpPr>
        <p:spPr>
          <a:xfrm>
            <a:off x="1165412" y="5209974"/>
            <a:ext cx="4858870" cy="769441"/>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Decoding overhead </a:t>
            </a:r>
            <a:r>
              <a:rPr lang="en-US" altLang="zh-CN" sz="2400" dirty="0">
                <a:latin typeface="Helvetica" panose="020B0604020202020204" pitchFamily="34" charset="0"/>
                <a:cs typeface="Helvetica" panose="020B0604020202020204" pitchFamily="34" charset="0"/>
              </a:rPr>
              <a:t>in BBS</a:t>
            </a:r>
            <a:endParaRPr lang="en-US" sz="2400" dirty="0">
              <a:latin typeface="Helvetica" panose="020B0604020202020204" pitchFamily="34" charset="0"/>
              <a:cs typeface="Helvetica" panose="020B0604020202020204" pitchFamily="34" charset="0"/>
            </a:endParaRP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Rearrange the order</a:t>
            </a:r>
          </a:p>
        </p:txBody>
      </p:sp>
      <p:pic>
        <p:nvPicPr>
          <p:cNvPr id="5" name="Picture 4" descr="A picture containing device, gauge&#10;&#10;Description automatically generated">
            <a:extLst>
              <a:ext uri="{FF2B5EF4-FFF2-40B4-BE49-F238E27FC236}">
                <a16:creationId xmlns:a16="http://schemas.microsoft.com/office/drawing/2014/main" id="{6DB5034F-AD60-45A5-B4D6-BF684D642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 y="3499604"/>
            <a:ext cx="9102117" cy="1597290"/>
          </a:xfrm>
          <a:prstGeom prst="rect">
            <a:avLst/>
          </a:prstGeom>
        </p:spPr>
      </p:pic>
      <p:sp>
        <p:nvSpPr>
          <p:cNvPr id="8" name="Title 1">
            <a:extLst>
              <a:ext uri="{FF2B5EF4-FFF2-40B4-BE49-F238E27FC236}">
                <a16:creationId xmlns:a16="http://schemas.microsoft.com/office/drawing/2014/main" id="{964B1493-0DD7-4806-9B69-310363E3AFD2}"/>
              </a:ext>
            </a:extLst>
          </p:cNvPr>
          <p:cNvSpPr txBox="1">
            <a:spLocks/>
          </p:cNvSpPr>
          <p:nvPr/>
        </p:nvSpPr>
        <p:spPr>
          <a:xfrm>
            <a:off x="1" y="91675"/>
            <a:ext cx="9160174" cy="994172"/>
          </a:xfrm>
          <a:prstGeom prst="rect">
            <a:avLst/>
          </a:prstGeom>
        </p:spPr>
        <p:txBody>
          <a:bodyPr vert="horz" lIns="91440" tIns="45720" rIns="91440" bIns="45720" rtlCol="0" anchor="ctr">
            <a:noAutofit/>
          </a:bodyPr>
          <a:lstStyle>
            <a:lvl1pPr algn="l" defTabSz="91439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01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693BD1-65F1-4903-9957-763BED902755}"/>
              </a:ext>
            </a:extLst>
          </p:cNvPr>
          <p:cNvSpPr txBox="1"/>
          <p:nvPr/>
        </p:nvSpPr>
        <p:spPr>
          <a:xfrm>
            <a:off x="1165412" y="5209974"/>
            <a:ext cx="4858870" cy="107721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Decoding overhead in BBS</a:t>
            </a: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Rearrange the order</a:t>
            </a: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Compute the index in bank</a:t>
            </a:r>
          </a:p>
        </p:txBody>
      </p:sp>
      <p:pic>
        <p:nvPicPr>
          <p:cNvPr id="4" name="Picture 3" descr="A picture containing object, clock&#10;&#10;Description automatically generated">
            <a:extLst>
              <a:ext uri="{FF2B5EF4-FFF2-40B4-BE49-F238E27FC236}">
                <a16:creationId xmlns:a16="http://schemas.microsoft.com/office/drawing/2014/main" id="{1F9FF700-E5B7-4EB9-88CB-F86E6F38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 y="3492985"/>
            <a:ext cx="9102117" cy="159729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F1CA1E7-0D73-4E0E-88E5-23695C3FB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37" y="1652404"/>
            <a:ext cx="8699746" cy="1255885"/>
          </a:xfrm>
          <a:prstGeom prst="rect">
            <a:avLst/>
          </a:prstGeom>
        </p:spPr>
      </p:pic>
      <p:sp>
        <p:nvSpPr>
          <p:cNvPr id="14" name="Title 1">
            <a:extLst>
              <a:ext uri="{FF2B5EF4-FFF2-40B4-BE49-F238E27FC236}">
                <a16:creationId xmlns:a16="http://schemas.microsoft.com/office/drawing/2014/main" id="{0CF5CB98-AE7A-41F5-8EE1-8C15A3C5D908}"/>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089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3606177C-FFAC-49B3-A687-3234B955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C</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25EC31-900C-48B5-A120-2909BAF66097}"/>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40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ext uri="{D42A27DB-BD31-4B8C-83A1-F6EECF244321}">
                <p14:modId xmlns:p14="http://schemas.microsoft.com/office/powerpoint/2010/main" val="1931434374"/>
              </p:ext>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1">
                          <a:solidFill>
                            <a:srgbClr val="FF0000"/>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1">
                          <a:solidFill>
                            <a:srgbClr val="FF0000"/>
                          </a:solidFill>
                          <a:latin typeface="Arial" panose="020B0604020202020204" pitchFamily="34" charset="0"/>
                          <a:cs typeface="Arial" panose="020B0604020202020204" pitchFamily="34" charset="0"/>
                        </a:rPr>
                        <a:t>C</a:t>
                      </a:r>
                      <a:endParaRPr lang="en-US" b="1">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7E068B2A-799D-4358-99ED-F126F3DD6961}"/>
              </a:ext>
            </a:extLst>
          </p:cNvPr>
          <p:cNvCxnSpPr/>
          <p:nvPr/>
        </p:nvCxnSpPr>
        <p:spPr>
          <a:xfrm>
            <a:off x="2056553" y="4053536"/>
            <a:ext cx="1751542" cy="95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6F2B74-B202-4603-8272-731523A56725}"/>
              </a:ext>
            </a:extLst>
          </p:cNvPr>
          <p:cNvSpPr txBox="1"/>
          <p:nvPr/>
        </p:nvSpPr>
        <p:spPr>
          <a:xfrm>
            <a:off x="1561426" y="3361199"/>
            <a:ext cx="3002506" cy="646331"/>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Data rearrangement for </a:t>
            </a:r>
          </a:p>
          <a:p>
            <a:r>
              <a:rPr lang="en-US" altLang="zh-CN" b="1">
                <a:latin typeface="Arial" panose="020B0604020202020204" pitchFamily="34" charset="0"/>
                <a:cs typeface="Arial" panose="020B0604020202020204" pitchFamily="34" charset="0"/>
              </a:rPr>
              <a:t>inter-bank parallelization</a:t>
            </a:r>
            <a:endParaRPr lang="en-US" b="1">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E086889C-FB63-45E1-BACF-6F5EC3308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5772"/>
            <a:ext cx="8699746" cy="1255885"/>
          </a:xfrm>
          <a:prstGeom prst="rect">
            <a:avLst/>
          </a:prstGeom>
        </p:spPr>
      </p:pic>
      <p:sp>
        <p:nvSpPr>
          <p:cNvPr id="16" name="Title 1">
            <a:extLst>
              <a:ext uri="{FF2B5EF4-FFF2-40B4-BE49-F238E27FC236}">
                <a16:creationId xmlns:a16="http://schemas.microsoft.com/office/drawing/2014/main" id="{4E5D8591-9EF5-4087-A819-A39592895E4B}"/>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91791DB7-44E6-42B7-8269-AA50A0AF0E8F}"/>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533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606177C-FFAC-49B3-A687-3234B955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ext uri="{D42A27DB-BD31-4B8C-83A1-F6EECF244321}">
                <p14:modId xmlns:p14="http://schemas.microsoft.com/office/powerpoint/2010/main" val="1094396688"/>
              </p:ext>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C</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ext uri="{D42A27DB-BD31-4B8C-83A1-F6EECF244321}">
                <p14:modId xmlns:p14="http://schemas.microsoft.com/office/powerpoint/2010/main" val="3289163492"/>
              </p:ext>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7E068B2A-799D-4358-99ED-F126F3DD6961}"/>
              </a:ext>
            </a:extLst>
          </p:cNvPr>
          <p:cNvCxnSpPr/>
          <p:nvPr/>
        </p:nvCxnSpPr>
        <p:spPr>
          <a:xfrm>
            <a:off x="2056553" y="4053536"/>
            <a:ext cx="1751542" cy="95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6F2B74-B202-4603-8272-731523A56725}"/>
              </a:ext>
            </a:extLst>
          </p:cNvPr>
          <p:cNvSpPr txBox="1"/>
          <p:nvPr/>
        </p:nvSpPr>
        <p:spPr>
          <a:xfrm>
            <a:off x="1561426" y="3361199"/>
            <a:ext cx="3002506" cy="646331"/>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Data rearrangement for </a:t>
            </a:r>
          </a:p>
          <a:p>
            <a:r>
              <a:rPr lang="en-US" altLang="zh-CN" b="1">
                <a:latin typeface="Arial" panose="020B0604020202020204" pitchFamily="34" charset="0"/>
                <a:cs typeface="Arial" panose="020B0604020202020204" pitchFamily="34" charset="0"/>
              </a:rPr>
              <a:t>inter-bank parallelization</a:t>
            </a:r>
            <a:endParaRPr lang="en-US"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4D36D3E-360B-4BDB-93C0-6CD264FC34DA}"/>
              </a:ext>
            </a:extLst>
          </p:cNvPr>
          <p:cNvSpPr txBox="1"/>
          <p:nvPr/>
        </p:nvSpPr>
        <p:spPr>
          <a:xfrm>
            <a:off x="1499901" y="5285994"/>
            <a:ext cx="3104372" cy="369332"/>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Physical BRAM addresses</a:t>
            </a:r>
            <a:endParaRPr lang="en-US" b="1">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89EDD686-A5AF-4674-B40A-4D14A79B34F2}"/>
              </a:ext>
            </a:extLst>
          </p:cNvPr>
          <p:cNvGraphicFramePr>
            <a:graphicFrameLocks noGrp="1"/>
          </p:cNvGraphicFramePr>
          <p:nvPr>
            <p:extLst>
              <p:ext uri="{D42A27DB-BD31-4B8C-83A1-F6EECF244321}">
                <p14:modId xmlns:p14="http://schemas.microsoft.com/office/powerpoint/2010/main" val="2571351518"/>
              </p:ext>
            </p:extLst>
          </p:nvPr>
        </p:nvGraphicFramePr>
        <p:xfrm>
          <a:off x="703978" y="1658652"/>
          <a:ext cx="8128000" cy="37084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6857445"/>
                    </a:ext>
                  </a:extLst>
                </a:gridCol>
                <a:gridCol w="508000">
                  <a:extLst>
                    <a:ext uri="{9D8B030D-6E8A-4147-A177-3AD203B41FA5}">
                      <a16:colId xmlns:a16="http://schemas.microsoft.com/office/drawing/2014/main" val="3759968834"/>
                    </a:ext>
                  </a:extLst>
                </a:gridCol>
                <a:gridCol w="508000">
                  <a:extLst>
                    <a:ext uri="{9D8B030D-6E8A-4147-A177-3AD203B41FA5}">
                      <a16:colId xmlns:a16="http://schemas.microsoft.com/office/drawing/2014/main" val="87173756"/>
                    </a:ext>
                  </a:extLst>
                </a:gridCol>
                <a:gridCol w="508000">
                  <a:extLst>
                    <a:ext uri="{9D8B030D-6E8A-4147-A177-3AD203B41FA5}">
                      <a16:colId xmlns:a16="http://schemas.microsoft.com/office/drawing/2014/main" val="1918385628"/>
                    </a:ext>
                  </a:extLst>
                </a:gridCol>
                <a:gridCol w="508000">
                  <a:extLst>
                    <a:ext uri="{9D8B030D-6E8A-4147-A177-3AD203B41FA5}">
                      <a16:colId xmlns:a16="http://schemas.microsoft.com/office/drawing/2014/main" val="3813226212"/>
                    </a:ext>
                  </a:extLst>
                </a:gridCol>
                <a:gridCol w="508000">
                  <a:extLst>
                    <a:ext uri="{9D8B030D-6E8A-4147-A177-3AD203B41FA5}">
                      <a16:colId xmlns:a16="http://schemas.microsoft.com/office/drawing/2014/main" val="1015372488"/>
                    </a:ext>
                  </a:extLst>
                </a:gridCol>
                <a:gridCol w="508000">
                  <a:extLst>
                    <a:ext uri="{9D8B030D-6E8A-4147-A177-3AD203B41FA5}">
                      <a16:colId xmlns:a16="http://schemas.microsoft.com/office/drawing/2014/main" val="2663004767"/>
                    </a:ext>
                  </a:extLst>
                </a:gridCol>
                <a:gridCol w="508000">
                  <a:extLst>
                    <a:ext uri="{9D8B030D-6E8A-4147-A177-3AD203B41FA5}">
                      <a16:colId xmlns:a16="http://schemas.microsoft.com/office/drawing/2014/main" val="3952751653"/>
                    </a:ext>
                  </a:extLst>
                </a:gridCol>
                <a:gridCol w="508000">
                  <a:extLst>
                    <a:ext uri="{9D8B030D-6E8A-4147-A177-3AD203B41FA5}">
                      <a16:colId xmlns:a16="http://schemas.microsoft.com/office/drawing/2014/main" val="2121558648"/>
                    </a:ext>
                  </a:extLst>
                </a:gridCol>
                <a:gridCol w="508000">
                  <a:extLst>
                    <a:ext uri="{9D8B030D-6E8A-4147-A177-3AD203B41FA5}">
                      <a16:colId xmlns:a16="http://schemas.microsoft.com/office/drawing/2014/main" val="3917276879"/>
                    </a:ext>
                  </a:extLst>
                </a:gridCol>
                <a:gridCol w="508000">
                  <a:extLst>
                    <a:ext uri="{9D8B030D-6E8A-4147-A177-3AD203B41FA5}">
                      <a16:colId xmlns:a16="http://schemas.microsoft.com/office/drawing/2014/main" val="1939519976"/>
                    </a:ext>
                  </a:extLst>
                </a:gridCol>
                <a:gridCol w="508000">
                  <a:extLst>
                    <a:ext uri="{9D8B030D-6E8A-4147-A177-3AD203B41FA5}">
                      <a16:colId xmlns:a16="http://schemas.microsoft.com/office/drawing/2014/main" val="1889076702"/>
                    </a:ext>
                  </a:extLst>
                </a:gridCol>
                <a:gridCol w="508000">
                  <a:extLst>
                    <a:ext uri="{9D8B030D-6E8A-4147-A177-3AD203B41FA5}">
                      <a16:colId xmlns:a16="http://schemas.microsoft.com/office/drawing/2014/main" val="4213250561"/>
                    </a:ext>
                  </a:extLst>
                </a:gridCol>
                <a:gridCol w="508000">
                  <a:extLst>
                    <a:ext uri="{9D8B030D-6E8A-4147-A177-3AD203B41FA5}">
                      <a16:colId xmlns:a16="http://schemas.microsoft.com/office/drawing/2014/main" val="2250805730"/>
                    </a:ext>
                  </a:extLst>
                </a:gridCol>
                <a:gridCol w="508000">
                  <a:extLst>
                    <a:ext uri="{9D8B030D-6E8A-4147-A177-3AD203B41FA5}">
                      <a16:colId xmlns:a16="http://schemas.microsoft.com/office/drawing/2014/main" val="142863729"/>
                    </a:ext>
                  </a:extLst>
                </a:gridCol>
                <a:gridCol w="508000">
                  <a:extLst>
                    <a:ext uri="{9D8B030D-6E8A-4147-A177-3AD203B41FA5}">
                      <a16:colId xmlns:a16="http://schemas.microsoft.com/office/drawing/2014/main" val="2549710394"/>
                    </a:ext>
                  </a:extLst>
                </a:gridCol>
              </a:tblGrid>
              <a:tr h="370840">
                <a:tc>
                  <a:txBody>
                    <a:bodyPr/>
                    <a:lstStyle/>
                    <a:p>
                      <a:pPr algn="ctr"/>
                      <a:r>
                        <a:rPr lang="en-US" b="1"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extLst>
                  <a:ext uri="{0D108BD9-81ED-4DB2-BD59-A6C34878D82A}">
                    <a16:rowId xmlns:a16="http://schemas.microsoft.com/office/drawing/2014/main" val="3310415396"/>
                  </a:ext>
                </a:extLst>
              </a:tr>
            </a:tbl>
          </a:graphicData>
        </a:graphic>
      </p:graphicFrame>
      <p:cxnSp>
        <p:nvCxnSpPr>
          <p:cNvPr id="4" name="Straight Arrow Connector 3">
            <a:extLst>
              <a:ext uri="{FF2B5EF4-FFF2-40B4-BE49-F238E27FC236}">
                <a16:creationId xmlns:a16="http://schemas.microsoft.com/office/drawing/2014/main" id="{2B7B2C65-A143-42CD-A570-9C41CD7FB075}"/>
              </a:ext>
            </a:extLst>
          </p:cNvPr>
          <p:cNvCxnSpPr/>
          <p:nvPr/>
        </p:nvCxnSpPr>
        <p:spPr>
          <a:xfrm>
            <a:off x="2938780" y="5095494"/>
            <a:ext cx="0" cy="190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474D228-43C4-454B-A46F-DDA3E0108718}"/>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E10EFE67-AA67-42C3-B35C-B8D6CF9C5B44}"/>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4967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(Pruning Method)</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3790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176392" y="1766399"/>
            <a:ext cx="8740415" cy="3869487"/>
          </a:xfrm>
          <a:prstGeom prst="rect">
            <a:avLst/>
          </a:prstGeom>
        </p:spPr>
      </p:pic>
    </p:spTree>
    <p:extLst>
      <p:ext uri="{BB962C8B-B14F-4D97-AF65-F5344CB8AC3E}">
        <p14:creationId xmlns:p14="http://schemas.microsoft.com/office/powerpoint/2010/main" val="309382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3" name="Picture 2">
            <a:extLst>
              <a:ext uri="{FF2B5EF4-FFF2-40B4-BE49-F238E27FC236}">
                <a16:creationId xmlns:a16="http://schemas.microsoft.com/office/drawing/2014/main" id="{63F7B971-2A3C-4ABA-A44F-6BDD2101F051}"/>
              </a:ext>
            </a:extLst>
          </p:cNvPr>
          <p:cNvPicPr>
            <a:picLocks noChangeAspect="1"/>
          </p:cNvPicPr>
          <p:nvPr/>
        </p:nvPicPr>
        <p:blipFill>
          <a:blip r:embed="rId3"/>
          <a:stretch>
            <a:fillRect/>
          </a:stretch>
        </p:blipFill>
        <p:spPr>
          <a:xfrm>
            <a:off x="171312" y="1760957"/>
            <a:ext cx="8740415" cy="3869486"/>
          </a:xfrm>
          <a:prstGeom prst="rect">
            <a:avLst/>
          </a:prstGeom>
        </p:spPr>
      </p:pic>
    </p:spTree>
    <p:extLst>
      <p:ext uri="{BB962C8B-B14F-4D97-AF65-F5344CB8AC3E}">
        <p14:creationId xmlns:p14="http://schemas.microsoft.com/office/powerpoint/2010/main" val="2266025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60815" y="1461059"/>
            <a:ext cx="6649160" cy="3358591"/>
          </a:xfrm>
          <a:prstGeom prst="rect">
            <a:avLst/>
          </a:prstGeom>
        </p:spPr>
      </p:pic>
      <p:pic>
        <p:nvPicPr>
          <p:cNvPr id="5" name="Picture 4" descr="A close up of a logo&#10;&#10;Description automatically generated">
            <a:extLst>
              <a:ext uri="{FF2B5EF4-FFF2-40B4-BE49-F238E27FC236}">
                <a16:creationId xmlns:a16="http://schemas.microsoft.com/office/drawing/2014/main" id="{DA837C85-A3B7-4422-BE69-0A8D0A2D8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48" y="5428315"/>
            <a:ext cx="8071565" cy="1372535"/>
          </a:xfrm>
          <a:prstGeom prst="rect">
            <a:avLst/>
          </a:prstGeom>
        </p:spPr>
      </p:pic>
      <p:cxnSp>
        <p:nvCxnSpPr>
          <p:cNvPr id="6" name="Straight Connector 5">
            <a:extLst>
              <a:ext uri="{FF2B5EF4-FFF2-40B4-BE49-F238E27FC236}">
                <a16:creationId xmlns:a16="http://schemas.microsoft.com/office/drawing/2014/main" id="{44831ABB-9BB1-4742-BD59-4C90C06B3EE6}"/>
              </a:ext>
            </a:extLst>
          </p:cNvPr>
          <p:cNvCxnSpPr>
            <a:cxnSpLocks/>
          </p:cNvCxnSpPr>
          <p:nvPr/>
        </p:nvCxnSpPr>
        <p:spPr>
          <a:xfrm flipH="1">
            <a:off x="825501" y="4157663"/>
            <a:ext cx="1260474" cy="12706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EFE6DC-9E82-4996-9A49-1466846EDC68}"/>
              </a:ext>
            </a:extLst>
          </p:cNvPr>
          <p:cNvCxnSpPr>
            <a:cxnSpLocks/>
          </p:cNvCxnSpPr>
          <p:nvPr/>
        </p:nvCxnSpPr>
        <p:spPr>
          <a:xfrm>
            <a:off x="2628900" y="4157663"/>
            <a:ext cx="6042513" cy="123927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60815" y="1461059"/>
            <a:ext cx="6649160" cy="3358591"/>
          </a:xfrm>
          <a:prstGeom prst="rect">
            <a:avLst/>
          </a:prstGeom>
        </p:spPr>
      </p:pic>
      <p:pic>
        <p:nvPicPr>
          <p:cNvPr id="10" name="Picture 9" descr="A close up of a clock&#10;&#10;Description automatically generated">
            <a:extLst>
              <a:ext uri="{FF2B5EF4-FFF2-40B4-BE49-F238E27FC236}">
                <a16:creationId xmlns:a16="http://schemas.microsoft.com/office/drawing/2014/main" id="{0DD7DF13-FA61-4469-B801-48B6F1ACC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997" y="4073525"/>
            <a:ext cx="4954438" cy="2692800"/>
          </a:xfrm>
          <a:prstGeom prst="rect">
            <a:avLst/>
          </a:prstGeom>
        </p:spPr>
      </p:pic>
      <p:cxnSp>
        <p:nvCxnSpPr>
          <p:cNvPr id="11" name="Straight Connector 10">
            <a:extLst>
              <a:ext uri="{FF2B5EF4-FFF2-40B4-BE49-F238E27FC236}">
                <a16:creationId xmlns:a16="http://schemas.microsoft.com/office/drawing/2014/main" id="{CA65247D-7F26-4CFF-A3BA-612B69650C1F}"/>
              </a:ext>
            </a:extLst>
          </p:cNvPr>
          <p:cNvCxnSpPr>
            <a:cxnSpLocks/>
            <a:endCxn id="10" idx="1"/>
          </p:cNvCxnSpPr>
          <p:nvPr/>
        </p:nvCxnSpPr>
        <p:spPr>
          <a:xfrm>
            <a:off x="3781425" y="4248150"/>
            <a:ext cx="416572" cy="1171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05631D-DA7C-4C56-8234-DA6BCCC0A7DF}"/>
              </a:ext>
            </a:extLst>
          </p:cNvPr>
          <p:cNvCxnSpPr>
            <a:cxnSpLocks/>
          </p:cNvCxnSpPr>
          <p:nvPr/>
        </p:nvCxnSpPr>
        <p:spPr>
          <a:xfrm>
            <a:off x="4197997" y="3838575"/>
            <a:ext cx="2496269" cy="254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42275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9706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457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cxnSp>
        <p:nvCxnSpPr>
          <p:cNvPr id="6" name="Straight Arrow Connector 5">
            <a:extLst>
              <a:ext uri="{FF2B5EF4-FFF2-40B4-BE49-F238E27FC236}">
                <a16:creationId xmlns:a16="http://schemas.microsoft.com/office/drawing/2014/main" id="{047BFDBB-AE40-4753-8C5B-59702A25C696}"/>
              </a:ext>
            </a:extLst>
          </p:cNvPr>
          <p:cNvCxnSpPr/>
          <p:nvPr/>
        </p:nvCxnSpPr>
        <p:spPr>
          <a:xfrm>
            <a:off x="7038976" y="2161430"/>
            <a:ext cx="342900" cy="2000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B28D22-BABE-44EF-9AD8-A5BF5A75E357}"/>
              </a:ext>
            </a:extLst>
          </p:cNvPr>
          <p:cNvCxnSpPr>
            <a:cxnSpLocks/>
          </p:cNvCxnSpPr>
          <p:nvPr/>
        </p:nvCxnSpPr>
        <p:spPr>
          <a:xfrm flipH="1" flipV="1">
            <a:off x="7404097" y="2378943"/>
            <a:ext cx="342899" cy="17776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A93AAB-441A-4092-B9AD-9285BAB9E9BC}"/>
              </a:ext>
            </a:extLst>
          </p:cNvPr>
          <p:cNvSpPr txBox="1"/>
          <p:nvPr/>
        </p:nvSpPr>
        <p:spPr>
          <a:xfrm>
            <a:off x="7486651" y="1980447"/>
            <a:ext cx="1189035" cy="369332"/>
          </a:xfrm>
          <a:prstGeom prst="rect">
            <a:avLst/>
          </a:prstGeom>
          <a:solidFill>
            <a:srgbClr val="C00000"/>
          </a:solidFill>
        </p:spPr>
        <p:txBody>
          <a:bodyPr wrap="square" rtlCol="0">
            <a:spAutoFit/>
          </a:bodyPr>
          <a:lstStyle/>
          <a:p>
            <a:r>
              <a:rPr lang="en-US" altLang="zh-CN">
                <a:solidFill>
                  <a:schemeClr val="bg1"/>
                </a:solidFill>
              </a:rPr>
              <a:t>Very</a:t>
            </a:r>
            <a:r>
              <a:rPr lang="en-US" altLang="zh-CN"/>
              <a:t> </a:t>
            </a:r>
            <a:r>
              <a:rPr lang="en-US" altLang="zh-CN">
                <a:solidFill>
                  <a:schemeClr val="bg1"/>
                </a:solidFill>
              </a:rPr>
              <a:t>close</a:t>
            </a:r>
            <a:endParaRPr lang="en-US">
              <a:solidFill>
                <a:schemeClr val="bg1"/>
              </a:solidFill>
            </a:endParaRPr>
          </a:p>
        </p:txBody>
      </p:sp>
    </p:spTree>
    <p:extLst>
      <p:ext uri="{BB962C8B-B14F-4D97-AF65-F5344CB8AC3E}">
        <p14:creationId xmlns:p14="http://schemas.microsoft.com/office/powerpoint/2010/main" val="297435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pic>
        <p:nvPicPr>
          <p:cNvPr id="11" name="Picture 10">
            <a:extLst>
              <a:ext uri="{FF2B5EF4-FFF2-40B4-BE49-F238E27FC236}">
                <a16:creationId xmlns:a16="http://schemas.microsoft.com/office/drawing/2014/main" id="{62C043DD-1B66-4371-84E6-0C819B336B66}"/>
              </a:ext>
            </a:extLst>
          </p:cNvPr>
          <p:cNvPicPr>
            <a:picLocks noChangeAspect="1"/>
          </p:cNvPicPr>
          <p:nvPr/>
        </p:nvPicPr>
        <p:blipFill>
          <a:blip r:embed="rId4"/>
          <a:stretch>
            <a:fillRect/>
          </a:stretch>
        </p:blipFill>
        <p:spPr>
          <a:xfrm>
            <a:off x="2566731" y="3912747"/>
            <a:ext cx="5182827" cy="2703200"/>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cxnSp>
        <p:nvCxnSpPr>
          <p:cNvPr id="6" name="Straight Arrow Connector 5">
            <a:extLst>
              <a:ext uri="{FF2B5EF4-FFF2-40B4-BE49-F238E27FC236}">
                <a16:creationId xmlns:a16="http://schemas.microsoft.com/office/drawing/2014/main" id="{047BFDBB-AE40-4753-8C5B-59702A25C696}"/>
              </a:ext>
            </a:extLst>
          </p:cNvPr>
          <p:cNvCxnSpPr/>
          <p:nvPr/>
        </p:nvCxnSpPr>
        <p:spPr>
          <a:xfrm>
            <a:off x="7038976" y="2161430"/>
            <a:ext cx="342900" cy="2000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B28D22-BABE-44EF-9AD8-A5BF5A75E357}"/>
              </a:ext>
            </a:extLst>
          </p:cNvPr>
          <p:cNvCxnSpPr>
            <a:cxnSpLocks/>
          </p:cNvCxnSpPr>
          <p:nvPr/>
        </p:nvCxnSpPr>
        <p:spPr>
          <a:xfrm flipH="1" flipV="1">
            <a:off x="7404097" y="2378943"/>
            <a:ext cx="342899" cy="17776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A93AAB-441A-4092-B9AD-9285BAB9E9BC}"/>
              </a:ext>
            </a:extLst>
          </p:cNvPr>
          <p:cNvSpPr txBox="1"/>
          <p:nvPr/>
        </p:nvSpPr>
        <p:spPr>
          <a:xfrm>
            <a:off x="7486651" y="1980447"/>
            <a:ext cx="1189035" cy="369332"/>
          </a:xfrm>
          <a:prstGeom prst="rect">
            <a:avLst/>
          </a:prstGeom>
          <a:solidFill>
            <a:srgbClr val="C00000"/>
          </a:solidFill>
        </p:spPr>
        <p:txBody>
          <a:bodyPr wrap="square" rtlCol="0">
            <a:spAutoFit/>
          </a:bodyPr>
          <a:lstStyle/>
          <a:p>
            <a:r>
              <a:rPr lang="en-US" altLang="zh-CN">
                <a:solidFill>
                  <a:schemeClr val="bg1"/>
                </a:solidFill>
              </a:rPr>
              <a:t>Very</a:t>
            </a:r>
            <a:r>
              <a:rPr lang="en-US" altLang="zh-CN"/>
              <a:t> </a:t>
            </a:r>
            <a:r>
              <a:rPr lang="en-US" altLang="zh-CN">
                <a:solidFill>
                  <a:schemeClr val="bg1"/>
                </a:solidFill>
              </a:rPr>
              <a:t>close</a:t>
            </a:r>
            <a:endParaRPr lang="en-US">
              <a:solidFill>
                <a:schemeClr val="bg1"/>
              </a:solidFill>
            </a:endParaRPr>
          </a:p>
        </p:txBody>
      </p:sp>
    </p:spTree>
    <p:extLst>
      <p:ext uri="{BB962C8B-B14F-4D97-AF65-F5344CB8AC3E}">
        <p14:creationId xmlns:p14="http://schemas.microsoft.com/office/powerpoint/2010/main" val="119104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Sensitivity to Bank Size</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008623A6-214C-48A3-8DB8-182E9C2A4DA5}"/>
              </a:ext>
            </a:extLst>
          </p:cNvPr>
          <p:cNvPicPr>
            <a:picLocks noChangeAspect="1"/>
          </p:cNvPicPr>
          <p:nvPr/>
        </p:nvPicPr>
        <p:blipFill>
          <a:blip r:embed="rId3"/>
          <a:stretch>
            <a:fillRect/>
          </a:stretch>
        </p:blipFill>
        <p:spPr>
          <a:xfrm>
            <a:off x="736526" y="3171826"/>
            <a:ext cx="6127898" cy="2600325"/>
          </a:xfrm>
          <a:prstGeom prst="rect">
            <a:avLst/>
          </a:prstGeom>
        </p:spPr>
      </p:pic>
      <p:sp>
        <p:nvSpPr>
          <p:cNvPr id="5" name="Content Placeholder 2">
            <a:extLst>
              <a:ext uri="{FF2B5EF4-FFF2-40B4-BE49-F238E27FC236}">
                <a16:creationId xmlns:a16="http://schemas.microsoft.com/office/drawing/2014/main" id="{77F1E408-222A-4796-97B2-FB0AD1521E89}"/>
              </a:ext>
            </a:extLst>
          </p:cNvPr>
          <p:cNvSpPr txBox="1">
            <a:spLocks/>
          </p:cNvSpPr>
          <p:nvPr/>
        </p:nvSpPr>
        <p:spPr>
          <a:xfrm>
            <a:off x="781052" y="1238249"/>
            <a:ext cx="7886700" cy="5572127"/>
          </a:xfrm>
          <a:prstGeom prst="rect">
            <a:avLst/>
          </a:prstGeom>
        </p:spPr>
        <p:txBody>
          <a:bodyPr vert="horz" lIns="91440" tIns="45720" rIns="91440" bIns="45720" rtlCol="0">
            <a:normAutofit/>
          </a:bodyPr>
          <a:lst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LSTM model on PTB dataset</a:t>
            </a:r>
          </a:p>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Comparisons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Different bank size in BBS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Different block size in Block sparsity</a:t>
            </a:r>
          </a:p>
          <a:p>
            <a:pPr>
              <a:buClr>
                <a:schemeClr val="accent1">
                  <a:lumMod val="50000"/>
                </a:schemeClr>
              </a:buClr>
              <a:buFont typeface="Wingdings" panose="05000000000000000000" pitchFamily="2" charset="2"/>
              <a:buChar char="Ø"/>
            </a:pPr>
            <a:endParaRPr lang="en-US" dirty="0">
              <a:latin typeface="Helvetica" panose="020B0604020202020204" pitchFamily="34" charset="0"/>
              <a:cs typeface="Helvetica" panose="020B0604020202020204" pitchFamily="34" charset="0"/>
            </a:endParaRPr>
          </a:p>
        </p:txBody>
      </p:sp>
      <p:sp>
        <p:nvSpPr>
          <p:cNvPr id="6" name="Right Brace 5">
            <a:extLst>
              <a:ext uri="{FF2B5EF4-FFF2-40B4-BE49-F238E27FC236}">
                <a16:creationId xmlns:a16="http://schemas.microsoft.com/office/drawing/2014/main" id="{155E4FF8-EA4C-455C-A6F8-404E8A06482D}"/>
              </a:ext>
            </a:extLst>
          </p:cNvPr>
          <p:cNvSpPr/>
          <p:nvPr/>
        </p:nvSpPr>
        <p:spPr>
          <a:xfrm>
            <a:off x="6854899" y="4829175"/>
            <a:ext cx="152400" cy="7429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F535CD0-28FF-4753-894C-1D97A4C8E73C}"/>
              </a:ext>
            </a:extLst>
          </p:cNvPr>
          <p:cNvCxnSpPr/>
          <p:nvPr/>
        </p:nvCxnSpPr>
        <p:spPr>
          <a:xfrm>
            <a:off x="6896174" y="3943350"/>
            <a:ext cx="0" cy="800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84A76E-3BDC-4BCF-9124-FBFEF67E7985}"/>
              </a:ext>
            </a:extLst>
          </p:cNvPr>
          <p:cNvSpPr txBox="1"/>
          <p:nvPr/>
        </p:nvSpPr>
        <p:spPr>
          <a:xfrm>
            <a:off x="7153275" y="5010984"/>
            <a:ext cx="1828800" cy="369332"/>
          </a:xfrm>
          <a:prstGeom prst="rect">
            <a:avLst/>
          </a:prstGeom>
          <a:noFill/>
        </p:spPr>
        <p:txBody>
          <a:bodyPr wrap="square" rtlCol="0">
            <a:spAutoFit/>
          </a:bodyPr>
          <a:lstStyle/>
          <a:p>
            <a:r>
              <a:rPr lang="en-US" altLang="zh-CN"/>
              <a:t>Almost the same</a:t>
            </a:r>
            <a:endParaRPr lang="en-US"/>
          </a:p>
        </p:txBody>
      </p:sp>
      <p:sp>
        <p:nvSpPr>
          <p:cNvPr id="10" name="TextBox 9">
            <a:extLst>
              <a:ext uri="{FF2B5EF4-FFF2-40B4-BE49-F238E27FC236}">
                <a16:creationId xmlns:a16="http://schemas.microsoft.com/office/drawing/2014/main" id="{37B0C7CD-C66D-4461-9855-90B9823E7A64}"/>
              </a:ext>
            </a:extLst>
          </p:cNvPr>
          <p:cNvSpPr txBox="1"/>
          <p:nvPr/>
        </p:nvSpPr>
        <p:spPr>
          <a:xfrm>
            <a:off x="7153275" y="4102656"/>
            <a:ext cx="1828800" cy="369332"/>
          </a:xfrm>
          <a:prstGeom prst="rect">
            <a:avLst/>
          </a:prstGeom>
          <a:noFill/>
        </p:spPr>
        <p:txBody>
          <a:bodyPr wrap="square" rtlCol="0">
            <a:spAutoFit/>
          </a:bodyPr>
          <a:lstStyle/>
          <a:p>
            <a:r>
              <a:rPr lang="en-US" altLang="zh-CN"/>
              <a:t>Accuracy drop</a:t>
            </a:r>
            <a:endParaRPr lang="en-US"/>
          </a:p>
        </p:txBody>
      </p:sp>
    </p:spTree>
    <p:extLst>
      <p:ext uri="{BB962C8B-B14F-4D97-AF65-F5344CB8AC3E}">
        <p14:creationId xmlns:p14="http://schemas.microsoft.com/office/powerpoint/2010/main" val="2058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3067051"/>
          </a:xfrm>
        </p:spPr>
        <p:txBody>
          <a:bodyPr>
            <a:normAutofit fontScale="92500" lnSpcReduction="10000"/>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FPGA platform</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Catapult[1] with Intel </a:t>
            </a:r>
            <a:r>
              <a:rPr lang="en-US" err="1">
                <a:latin typeface="Helvetica" panose="020B0604020202020204" pitchFamily="34" charset="0"/>
                <a:cs typeface="Helvetica" panose="020B0604020202020204" pitchFamily="34" charset="0"/>
              </a:rPr>
              <a:t>Arria</a:t>
            </a:r>
            <a:r>
              <a:rPr lang="en-US">
                <a:latin typeface="Helvetica" panose="020B0604020202020204" pitchFamily="34" charset="0"/>
                <a:cs typeface="Helvetica" panose="020B0604020202020204" pitchFamily="34" charset="0"/>
              </a:rPr>
              <a:t> 10</a:t>
            </a:r>
            <a:endParaRPr lang="en-US" altLang="zh-CN">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Architecture setting</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M = 64 (64 PEs in the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 unit)</a:t>
            </a:r>
            <a:r>
              <a:rPr lang="zh-CN" altLang="en-US">
                <a:latin typeface="Helvetica" panose="020B0604020202020204" pitchFamily="34" charset="0"/>
                <a:cs typeface="Helvetica" panose="020B0604020202020204" pitchFamily="34" charset="0"/>
              </a:rPr>
              <a:t> </a:t>
            </a:r>
            <a:endParaRPr lang="en-US" altLang="zh-CN">
              <a:latin typeface="Helvetica" panose="020B0604020202020204" pitchFamily="34" charset="0"/>
              <a:cs typeface="Helvetica" panose="020B0604020202020204" pitchFamily="34" charset="0"/>
            </a:endParaRP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N</a:t>
            </a:r>
            <a:r>
              <a:rPr lang="zh-CN" altLang="en-US">
                <a:latin typeface="Helvetica" panose="020B0604020202020204" pitchFamily="34" charset="0"/>
                <a:cs typeface="Helvetica" panose="020B0604020202020204" pitchFamily="34" charset="0"/>
              </a:rPr>
              <a:t> </a:t>
            </a:r>
            <a:r>
              <a:rPr lang="en-US" altLang="zh-CN">
                <a:latin typeface="Helvetica" panose="020B0604020202020204" pitchFamily="34" charset="0"/>
                <a:cs typeface="Helvetica" panose="020B0604020202020204" pitchFamily="34" charset="0"/>
              </a:rPr>
              <a:t>=</a:t>
            </a:r>
            <a:r>
              <a:rPr lang="zh-CN" altLang="en-US">
                <a:latin typeface="Helvetica" panose="020B0604020202020204" pitchFamily="34" charset="0"/>
                <a:cs typeface="Helvetica" panose="020B0604020202020204" pitchFamily="34" charset="0"/>
              </a:rPr>
              <a:t> </a:t>
            </a:r>
            <a:r>
              <a:rPr lang="en-US" altLang="zh-CN">
                <a:latin typeface="Helvetica" panose="020B0604020202020204" pitchFamily="34" charset="0"/>
                <a:cs typeface="Helvetica" panose="020B0604020202020204" pitchFamily="34" charset="0"/>
              </a:rPr>
              <a:t>64 (each PE has 64 multipliers)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16</a:t>
            </a:r>
            <a:r>
              <a:rPr lang="en-US" altLang="zh-CN">
                <a:latin typeface="Helvetica" panose="020B0604020202020204" pitchFamily="34" charset="0"/>
                <a:cs typeface="Helvetica" panose="020B0604020202020204" pitchFamily="34" charset="0"/>
              </a:rPr>
              <a:t>-bit data precision</a:t>
            </a: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Model and Dataset</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LSTM on TIMIT dataset</a:t>
            </a:r>
          </a:p>
          <a:p>
            <a:pPr marL="0" indent="0">
              <a:buClr>
                <a:schemeClr val="accent1">
                  <a:lumMod val="50000"/>
                </a:schemeClr>
              </a:buClr>
              <a:buNone/>
            </a:pPr>
            <a:endParaRPr lang="en-US" altLang="zh-CN">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18DA7603-55F9-4189-9B0D-E8DD059A7B56}"/>
              </a:ext>
            </a:extLst>
          </p:cNvPr>
          <p:cNvSpPr/>
          <p:nvPr/>
        </p:nvSpPr>
        <p:spPr>
          <a:xfrm>
            <a:off x="361950" y="5772151"/>
            <a:ext cx="8420100" cy="276999"/>
          </a:xfrm>
          <a:prstGeom prst="rect">
            <a:avLst/>
          </a:prstGeom>
        </p:spPr>
        <p:txBody>
          <a:bodyPr wrap="square">
            <a:spAutoFit/>
          </a:bodyPr>
          <a:lstStyle/>
          <a:p>
            <a:r>
              <a:rPr lang="en-US" sz="1200">
                <a:solidFill>
                  <a:srgbClr val="222222"/>
                </a:solidFill>
                <a:latin typeface="Helvetica" panose="020B0604020202020204" pitchFamily="34" charset="0"/>
                <a:cs typeface="Helvetica" panose="020B0604020202020204" pitchFamily="34" charset="0"/>
              </a:rPr>
              <a:t>[1] Caulfield, Adrian M., et al. A loud-Scale Acceleration Architecture, </a:t>
            </a:r>
            <a:r>
              <a:rPr lang="en-US" sz="1200" i="1">
                <a:solidFill>
                  <a:srgbClr val="222222"/>
                </a:solidFill>
                <a:latin typeface="Helvetica" panose="020B0604020202020204" pitchFamily="34" charset="0"/>
                <a:cs typeface="Helvetica" panose="020B0604020202020204" pitchFamily="34" charset="0"/>
              </a:rPr>
              <a:t>MICRO’16</a:t>
            </a:r>
            <a:r>
              <a:rPr lang="en-US" sz="1200">
                <a:solidFill>
                  <a:srgbClr val="222222"/>
                </a:solidFill>
                <a:latin typeface="Helvetica" panose="020B0604020202020204" pitchFamily="34" charset="0"/>
                <a:cs typeface="Helvetica" panose="020B0604020202020204" pitchFamily="34" charset="0"/>
              </a:rPr>
              <a:t>.</a:t>
            </a:r>
            <a:endParaRPr lang="en-US" sz="1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12358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4514851"/>
          </a:xfrm>
        </p:spPr>
        <p:txBody>
          <a:bodyPr>
            <a:normAutofit fontScale="92500" lnSpcReduction="10000"/>
          </a:bodyPr>
          <a:lstStyle/>
          <a:p>
            <a:pPr>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FPGA platform</a:t>
            </a:r>
          </a:p>
          <a:p>
            <a:pPr lvl="1">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Catapult[1] with Intel </a:t>
            </a:r>
            <a:r>
              <a:rPr lang="en-US" err="1">
                <a:solidFill>
                  <a:schemeClr val="accent3">
                    <a:lumMod val="60000"/>
                    <a:lumOff val="40000"/>
                  </a:schemeClr>
                </a:solidFill>
                <a:latin typeface="Helvetica" panose="020B0604020202020204" pitchFamily="34" charset="0"/>
                <a:cs typeface="Helvetica" panose="020B0604020202020204" pitchFamily="34" charset="0"/>
              </a:rPr>
              <a:t>Arria</a:t>
            </a:r>
            <a:r>
              <a:rPr lang="en-US">
                <a:solidFill>
                  <a:schemeClr val="accent3">
                    <a:lumMod val="60000"/>
                    <a:lumOff val="40000"/>
                  </a:schemeClr>
                </a:solidFill>
                <a:latin typeface="Helvetica" panose="020B0604020202020204" pitchFamily="34" charset="0"/>
                <a:cs typeface="Helvetica" panose="020B0604020202020204" pitchFamily="34" charset="0"/>
              </a:rPr>
              <a:t> 10</a:t>
            </a:r>
            <a:endParaRPr lang="en-US" altLang="zh-CN">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Architecture setting</a:t>
            </a: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M = 64 (64 PEs in the </a:t>
            </a:r>
            <a:r>
              <a:rPr lang="en-US" altLang="zh-CN" err="1">
                <a:solidFill>
                  <a:schemeClr val="accent3">
                    <a:lumMod val="60000"/>
                    <a:lumOff val="40000"/>
                  </a:schemeClr>
                </a:solidFill>
                <a:latin typeface="Helvetica" panose="020B0604020202020204" pitchFamily="34" charset="0"/>
                <a:cs typeface="Helvetica" panose="020B0604020202020204" pitchFamily="34" charset="0"/>
              </a:rPr>
              <a:t>SpMxV</a:t>
            </a:r>
            <a:r>
              <a:rPr lang="en-US" altLang="zh-CN">
                <a:solidFill>
                  <a:schemeClr val="accent3">
                    <a:lumMod val="60000"/>
                    <a:lumOff val="40000"/>
                  </a:schemeClr>
                </a:solidFill>
                <a:latin typeface="Helvetica" panose="020B0604020202020204" pitchFamily="34" charset="0"/>
                <a:cs typeface="Helvetica" panose="020B0604020202020204" pitchFamily="34" charset="0"/>
              </a:rPr>
              <a:t> unit)</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endParaRPr lang="en-US" altLang="zh-CN">
              <a:solidFill>
                <a:schemeClr val="accent3">
                  <a:lumMod val="60000"/>
                  <a:lumOff val="40000"/>
                </a:schemeClr>
              </a:solidFill>
              <a:latin typeface="Helvetica" panose="020B0604020202020204" pitchFamily="34" charset="0"/>
              <a:cs typeface="Helvetica" panose="020B0604020202020204" pitchFamily="34" charset="0"/>
            </a:endParaRP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N</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r>
              <a:rPr lang="en-US" altLang="zh-CN">
                <a:solidFill>
                  <a:schemeClr val="accent3">
                    <a:lumMod val="60000"/>
                    <a:lumOff val="40000"/>
                  </a:schemeClr>
                </a:solidFill>
                <a:latin typeface="Helvetica" panose="020B0604020202020204" pitchFamily="34" charset="0"/>
                <a:cs typeface="Helvetica" panose="020B0604020202020204" pitchFamily="34" charset="0"/>
              </a:rPr>
              <a:t>=</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r>
              <a:rPr lang="en-US" altLang="zh-CN">
                <a:solidFill>
                  <a:schemeClr val="accent3">
                    <a:lumMod val="60000"/>
                    <a:lumOff val="40000"/>
                  </a:schemeClr>
                </a:solidFill>
                <a:latin typeface="Helvetica" panose="020B0604020202020204" pitchFamily="34" charset="0"/>
                <a:cs typeface="Helvetica" panose="020B0604020202020204" pitchFamily="34" charset="0"/>
              </a:rPr>
              <a:t>64 (each PE has 64 multipliers)</a:t>
            </a:r>
          </a:p>
          <a:p>
            <a:pPr lvl="1">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16</a:t>
            </a:r>
            <a:r>
              <a:rPr lang="en-US" altLang="zh-CN">
                <a:solidFill>
                  <a:schemeClr val="accent3">
                    <a:lumMod val="60000"/>
                    <a:lumOff val="40000"/>
                  </a:schemeClr>
                </a:solidFill>
                <a:latin typeface="Helvetica" panose="020B0604020202020204" pitchFamily="34" charset="0"/>
                <a:cs typeface="Helvetica" panose="020B0604020202020204" pitchFamily="34" charset="0"/>
              </a:rPr>
              <a:t>-bit data precision</a:t>
            </a:r>
            <a:endParaRPr lang="en-US">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Model and Dataset</a:t>
            </a: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LSTM on TIMIT dataset</a:t>
            </a:r>
            <a:endParaRPr lang="en-US">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Comparisons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ESE[2] : improves throughput through batching</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C-LSTM[3] : block-circulant matrices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Delta-RNN[4] : skip dispensable neuron activations</a:t>
            </a:r>
          </a:p>
        </p:txBody>
      </p:sp>
      <p:sp>
        <p:nvSpPr>
          <p:cNvPr id="4" name="Rectangle 3">
            <a:extLst>
              <a:ext uri="{FF2B5EF4-FFF2-40B4-BE49-F238E27FC236}">
                <a16:creationId xmlns:a16="http://schemas.microsoft.com/office/drawing/2014/main" id="{18DA7603-55F9-4189-9B0D-E8DD059A7B56}"/>
              </a:ext>
            </a:extLst>
          </p:cNvPr>
          <p:cNvSpPr/>
          <p:nvPr/>
        </p:nvSpPr>
        <p:spPr>
          <a:xfrm>
            <a:off x="361950" y="5772151"/>
            <a:ext cx="8420100" cy="830997"/>
          </a:xfrm>
          <a:prstGeom prst="rect">
            <a:avLst/>
          </a:prstGeom>
        </p:spPr>
        <p:txBody>
          <a:bodyPr wrap="square">
            <a:spAutoFit/>
          </a:bodyPr>
          <a:lstStyle/>
          <a:p>
            <a:r>
              <a:rPr lang="en-US" sz="1200">
                <a:solidFill>
                  <a:srgbClr val="222222"/>
                </a:solidFill>
                <a:latin typeface="Helvetica" panose="020B0604020202020204" pitchFamily="34" charset="0"/>
                <a:cs typeface="Helvetica" panose="020B0604020202020204" pitchFamily="34" charset="0"/>
              </a:rPr>
              <a:t>[1] Caulfield, Adrian M., et al. A loud-Scale Acceleration Architecture, </a:t>
            </a:r>
            <a:r>
              <a:rPr lang="en-US" sz="1200" i="1">
                <a:solidFill>
                  <a:srgbClr val="222222"/>
                </a:solidFill>
                <a:latin typeface="Helvetica" panose="020B0604020202020204" pitchFamily="34" charset="0"/>
                <a:cs typeface="Helvetica" panose="020B0604020202020204" pitchFamily="34" charset="0"/>
              </a:rPr>
              <a:t>MICRO’16</a:t>
            </a:r>
            <a:r>
              <a:rPr lang="en-US" sz="1200">
                <a:solidFill>
                  <a:srgbClr val="222222"/>
                </a:solidFill>
                <a:latin typeface="Helvetica" panose="020B0604020202020204" pitchFamily="34" charset="0"/>
                <a:cs typeface="Helvetica" panose="020B0604020202020204" pitchFamily="34" charset="0"/>
              </a:rPr>
              <a:t>.</a:t>
            </a:r>
          </a:p>
          <a:p>
            <a:r>
              <a:rPr lang="en-US" sz="1200">
                <a:solidFill>
                  <a:srgbClr val="222222"/>
                </a:solidFill>
                <a:latin typeface="Helvetica" panose="020B0604020202020204" pitchFamily="34" charset="0"/>
                <a:cs typeface="Helvetica" panose="020B0604020202020204" pitchFamily="34" charset="0"/>
              </a:rPr>
              <a:t>[2] </a:t>
            </a:r>
            <a:r>
              <a:rPr lang="en-US" sz="1200">
                <a:latin typeface="Helvetica" panose="020B0604020202020204" pitchFamily="34" charset="0"/>
                <a:cs typeface="Helvetica" panose="020B0604020202020204" pitchFamily="34" charset="0"/>
              </a:rPr>
              <a:t>Han, Song, et al. ESE: Efficient Speech Recognition Engine with Sparse LSTM on FPGA, FPGA’17</a:t>
            </a:r>
            <a:endParaRPr lang="en-US" sz="1200">
              <a:solidFill>
                <a:srgbClr val="222222"/>
              </a:solidFill>
              <a:latin typeface="Helvetica" panose="020B0604020202020204" pitchFamily="34" charset="0"/>
              <a:cs typeface="Helvetica" panose="020B0604020202020204" pitchFamily="34" charset="0"/>
            </a:endParaRPr>
          </a:p>
          <a:p>
            <a:r>
              <a:rPr lang="en-US" sz="1200">
                <a:solidFill>
                  <a:srgbClr val="222222"/>
                </a:solidFill>
                <a:latin typeface="Helvetica" panose="020B0604020202020204" pitchFamily="34" charset="0"/>
                <a:cs typeface="Helvetica" panose="020B0604020202020204" pitchFamily="34" charset="0"/>
              </a:rPr>
              <a:t>[3] </a:t>
            </a:r>
            <a:r>
              <a:rPr lang="en-US" sz="1200">
                <a:latin typeface="Helvetica" panose="020B0604020202020204" pitchFamily="34" charset="0"/>
                <a:cs typeface="Helvetica" panose="020B0604020202020204" pitchFamily="34" charset="0"/>
              </a:rPr>
              <a:t>Gao, Chang, et al. </a:t>
            </a:r>
            <a:r>
              <a:rPr lang="en-US" sz="1200" err="1">
                <a:latin typeface="Helvetica" panose="020B0604020202020204" pitchFamily="34" charset="0"/>
                <a:cs typeface="Helvetica" panose="020B0604020202020204" pitchFamily="34" charset="0"/>
              </a:rPr>
              <a:t>Delta</a:t>
            </a:r>
            <a:r>
              <a:rPr lang="en-US" altLang="zh-CN" sz="1200" err="1">
                <a:latin typeface="Helvetica" panose="020B0604020202020204" pitchFamily="34" charset="0"/>
                <a:cs typeface="Helvetica" panose="020B0604020202020204" pitchFamily="34" charset="0"/>
              </a:rPr>
              <a:t>RNN</a:t>
            </a:r>
            <a:r>
              <a:rPr lang="en-US" sz="1200">
                <a:latin typeface="Helvetica" panose="020B0604020202020204" pitchFamily="34" charset="0"/>
                <a:cs typeface="Helvetica" panose="020B0604020202020204" pitchFamily="34" charset="0"/>
              </a:rPr>
              <a:t>: A Power-Efficient Recurrent Neural Network Accelerator, FPGA’18.</a:t>
            </a:r>
            <a:endParaRPr lang="en-US" sz="1200">
              <a:solidFill>
                <a:srgbClr val="222222"/>
              </a:solidFill>
              <a:latin typeface="Helvetica" panose="020B0604020202020204" pitchFamily="34" charset="0"/>
              <a:cs typeface="Helvetica" panose="020B0604020202020204" pitchFamily="34" charset="0"/>
            </a:endParaRPr>
          </a:p>
          <a:p>
            <a:r>
              <a:rPr lang="en-US" sz="1200">
                <a:solidFill>
                  <a:srgbClr val="222222"/>
                </a:solidFill>
                <a:latin typeface="Helvetica" panose="020B0604020202020204" pitchFamily="34" charset="0"/>
                <a:cs typeface="Helvetica" panose="020B0604020202020204" pitchFamily="34" charset="0"/>
              </a:rPr>
              <a:t>[4]</a:t>
            </a:r>
            <a:r>
              <a:rPr lang="en-US" sz="1200">
                <a:latin typeface="Helvetica" panose="020B0604020202020204" pitchFamily="34" charset="0"/>
                <a:cs typeface="Helvetica" panose="020B0604020202020204" pitchFamily="34" charset="0"/>
              </a:rPr>
              <a:t> Wang, </a:t>
            </a:r>
            <a:r>
              <a:rPr lang="en-US" sz="1200" err="1">
                <a:latin typeface="Helvetica" panose="020B0604020202020204" pitchFamily="34" charset="0"/>
                <a:cs typeface="Helvetica" panose="020B0604020202020204" pitchFamily="34" charset="0"/>
              </a:rPr>
              <a:t>Shuo</a:t>
            </a:r>
            <a:r>
              <a:rPr lang="en-US" sz="1200">
                <a:latin typeface="Helvetica" panose="020B0604020202020204" pitchFamily="34" charset="0"/>
                <a:cs typeface="Helvetica" panose="020B0604020202020204" pitchFamily="34" charset="0"/>
              </a:rPr>
              <a:t>, et al. C-LSTM: Enabling Efficient LSTM using Structured Compression Techniques on FPGAs,</a:t>
            </a:r>
            <a:r>
              <a:rPr lang="zh-CN" altLang="en-US" sz="1200">
                <a:latin typeface="Helvetica" panose="020B0604020202020204" pitchFamily="34" charset="0"/>
                <a:cs typeface="Helvetica" panose="020B0604020202020204" pitchFamily="34" charset="0"/>
              </a:rPr>
              <a:t> </a:t>
            </a:r>
            <a:r>
              <a:rPr lang="en-US" altLang="zh-CN" sz="1200">
                <a:latin typeface="Helvetica" panose="020B0604020202020204" pitchFamily="34" charset="0"/>
                <a:cs typeface="Helvetica" panose="020B0604020202020204" pitchFamily="34" charset="0"/>
              </a:rPr>
              <a:t>FPGA’18.</a:t>
            </a:r>
            <a:endParaRPr lang="en-US" sz="1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92837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Tree>
    <p:extLst>
      <p:ext uri="{BB962C8B-B14F-4D97-AF65-F5344CB8AC3E}">
        <p14:creationId xmlns:p14="http://schemas.microsoft.com/office/powerpoint/2010/main" val="1215588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
        <p:nvSpPr>
          <p:cNvPr id="3" name="Rectangle 2">
            <a:extLst>
              <a:ext uri="{FF2B5EF4-FFF2-40B4-BE49-F238E27FC236}">
                <a16:creationId xmlns:a16="http://schemas.microsoft.com/office/drawing/2014/main" id="{F4B7D075-ADB8-4D67-91A8-A1F8C038533E}"/>
              </a:ext>
            </a:extLst>
          </p:cNvPr>
          <p:cNvSpPr/>
          <p:nvPr/>
        </p:nvSpPr>
        <p:spPr>
          <a:xfrm>
            <a:off x="1346200" y="2120900"/>
            <a:ext cx="7137400" cy="2667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5A188F-E3FA-4841-8B52-4A2D040B4024}"/>
              </a:ext>
            </a:extLst>
          </p:cNvPr>
          <p:cNvSpPr/>
          <p:nvPr/>
        </p:nvSpPr>
        <p:spPr>
          <a:xfrm>
            <a:off x="863600" y="2698750"/>
            <a:ext cx="7600950" cy="2667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12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
        <p:nvSpPr>
          <p:cNvPr id="5" name="Rectangle 4">
            <a:extLst>
              <a:ext uri="{FF2B5EF4-FFF2-40B4-BE49-F238E27FC236}">
                <a16:creationId xmlns:a16="http://schemas.microsoft.com/office/drawing/2014/main" id="{BC5A188F-E3FA-4841-8B52-4A2D040B4024}"/>
              </a:ext>
            </a:extLst>
          </p:cNvPr>
          <p:cNvSpPr/>
          <p:nvPr/>
        </p:nvSpPr>
        <p:spPr>
          <a:xfrm>
            <a:off x="476248" y="3802058"/>
            <a:ext cx="8001002" cy="111284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A9A92A-49AE-45C7-AEBA-48BF684E4F2C}"/>
              </a:ext>
            </a:extLst>
          </p:cNvPr>
          <p:cNvSpPr txBox="1"/>
          <p:nvPr/>
        </p:nvSpPr>
        <p:spPr>
          <a:xfrm>
            <a:off x="3608321" y="5003797"/>
            <a:ext cx="963679" cy="584775"/>
          </a:xfrm>
          <a:prstGeom prst="rect">
            <a:avLst/>
          </a:prstGeom>
          <a:noFill/>
        </p:spPr>
        <p:txBody>
          <a:bodyPr wrap="square" rtlCol="0">
            <a:spAutoFit/>
          </a:bodyPr>
          <a:lstStyle/>
          <a:p>
            <a:pPr algn="ctr"/>
            <a:r>
              <a:rPr lang="en-US" altLang="zh-CN" sz="3200" b="1">
                <a:solidFill>
                  <a:srgbClr val="FF0000"/>
                </a:solidFill>
                <a:latin typeface="AngsanaUPC" panose="020B0502040204020203" pitchFamily="18" charset="-34"/>
                <a:cs typeface="AngsanaUPC" panose="020B0502040204020203" pitchFamily="18" charset="-34"/>
              </a:rPr>
              <a:t>~</a:t>
            </a:r>
            <a:r>
              <a:rPr lang="en-US">
                <a:solidFill>
                  <a:srgbClr val="FF0000"/>
                </a:solidFill>
              </a:rPr>
              <a:t>34x</a:t>
            </a:r>
          </a:p>
        </p:txBody>
      </p:sp>
      <p:sp>
        <p:nvSpPr>
          <p:cNvPr id="7" name="TextBox 6">
            <a:extLst>
              <a:ext uri="{FF2B5EF4-FFF2-40B4-BE49-F238E27FC236}">
                <a16:creationId xmlns:a16="http://schemas.microsoft.com/office/drawing/2014/main" id="{03A9F6A8-71F0-41F5-84F4-A87A56A594E1}"/>
              </a:ext>
            </a:extLst>
          </p:cNvPr>
          <p:cNvSpPr txBox="1"/>
          <p:nvPr/>
        </p:nvSpPr>
        <p:spPr>
          <a:xfrm>
            <a:off x="4572000" y="5003797"/>
            <a:ext cx="963679" cy="584775"/>
          </a:xfrm>
          <a:prstGeom prst="rect">
            <a:avLst/>
          </a:prstGeom>
          <a:noFill/>
        </p:spPr>
        <p:txBody>
          <a:bodyPr wrap="square" rtlCol="0">
            <a:spAutoFit/>
          </a:bodyPr>
          <a:lstStyle/>
          <a:p>
            <a:pPr algn="ctr"/>
            <a:r>
              <a:rPr lang="en-US" altLang="zh-CN" sz="3200" b="1">
                <a:solidFill>
                  <a:srgbClr val="FF0000"/>
                </a:solidFill>
                <a:latin typeface="AngsanaUPC" panose="020B0502040204020203" pitchFamily="18" charset="-34"/>
                <a:cs typeface="AngsanaUPC" panose="020B0502040204020203" pitchFamily="18" charset="-34"/>
              </a:rPr>
              <a:t>~</a:t>
            </a:r>
            <a:r>
              <a:rPr lang="en-US">
                <a:solidFill>
                  <a:srgbClr val="FF0000"/>
                </a:solidFill>
              </a:rPr>
              <a:t>7x</a:t>
            </a:r>
          </a:p>
        </p:txBody>
      </p:sp>
    </p:spTree>
    <p:extLst>
      <p:ext uri="{BB962C8B-B14F-4D97-AF65-F5344CB8AC3E}">
        <p14:creationId xmlns:p14="http://schemas.microsoft.com/office/powerpoint/2010/main" val="187865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1277374"/>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932908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8" name="Content Placeholder 2">
            <a:extLst>
              <a:ext uri="{FF2B5EF4-FFF2-40B4-BE49-F238E27FC236}">
                <a16:creationId xmlns:a16="http://schemas.microsoft.com/office/drawing/2014/main" id="{29DC80C8-F814-4013-96ED-4AF0BA5526CC}"/>
              </a:ext>
            </a:extLst>
          </p:cNvPr>
          <p:cNvSpPr>
            <a:spLocks noGrp="1"/>
          </p:cNvSpPr>
          <p:nvPr>
            <p:ph idx="1"/>
          </p:nvPr>
        </p:nvSpPr>
        <p:spPr>
          <a:xfrm>
            <a:off x="781052" y="5343525"/>
            <a:ext cx="7886700" cy="1333500"/>
          </a:xfrm>
        </p:spPr>
        <p:txBody>
          <a:bodyPr>
            <a:normAutofit/>
          </a:bodyPr>
          <a:lstStyle/>
          <a:p>
            <a:r>
              <a:rPr lang="en-US"/>
              <a:t>Much better single batch performance because</a:t>
            </a:r>
          </a:p>
          <a:p>
            <a:pPr lvl="1"/>
            <a:r>
              <a:rPr lang="en-US"/>
              <a:t>Enabling extra inter-bank parallelism</a:t>
            </a:r>
          </a:p>
          <a:p>
            <a:pPr lvl="1"/>
            <a:r>
              <a:rPr lang="en-US"/>
              <a:t>Addressing the irregular memory access in </a:t>
            </a:r>
            <a:r>
              <a:rPr lang="en-US" err="1"/>
              <a:t>SpMxV</a:t>
            </a:r>
            <a:endParaRPr lang="en-US"/>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Tree>
    <p:extLst>
      <p:ext uri="{BB962C8B-B14F-4D97-AF65-F5344CB8AC3E}">
        <p14:creationId xmlns:p14="http://schemas.microsoft.com/office/powerpoint/2010/main" val="1554892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Conclusion</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295275" y="1619249"/>
            <a:ext cx="8553450" cy="4286251"/>
          </a:xfrm>
        </p:spPr>
        <p:txBody>
          <a:bodyPr vert="horz" lIns="91440" tIns="45720" rIns="91440" bIns="45720" rtlCol="0" anchor="t">
            <a:normAutofit/>
          </a:bodyPr>
          <a:lstStyle/>
          <a:p>
            <a:pPr marL="227965"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Bank-balanced sparsity (BBS) </a:t>
            </a:r>
            <a:endParaRPr lang="en-US" dirty="0"/>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Maintains model accuracy</a:t>
            </a: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Enables a highly parallel </a:t>
            </a:r>
            <a:r>
              <a:rPr lang="en-US" altLang="zh-CN" dirty="0" err="1">
                <a:latin typeface="Helvetica"/>
                <a:ea typeface="等线"/>
                <a:cs typeface="Helvetica"/>
              </a:rPr>
              <a:t>SpMxV</a:t>
            </a:r>
            <a:r>
              <a:rPr lang="en-US" altLang="zh-CN" dirty="0">
                <a:latin typeface="Helvetica"/>
                <a:ea typeface="等线"/>
                <a:cs typeface="Helvetica"/>
              </a:rPr>
              <a:t> design</a:t>
            </a:r>
          </a:p>
          <a:p>
            <a:pPr marL="685165" lvl="1" indent="-227965">
              <a:buClr>
                <a:schemeClr val="accent1">
                  <a:lumMod val="50000"/>
                </a:schemeClr>
              </a:buClr>
              <a:buFont typeface="Wingdings" panose="05000000000000000000" pitchFamily="2" charset="2"/>
              <a:buChar char="Ø"/>
            </a:pPr>
            <a:endParaRPr lang="en-US" altLang="zh-CN" dirty="0">
              <a:latin typeface="Helvetica"/>
              <a:ea typeface="等线"/>
              <a:cs typeface="Helvetica"/>
            </a:endParaRPr>
          </a:p>
          <a:p>
            <a:pPr marL="227965" indent="-227965">
              <a:buClr>
                <a:schemeClr val="accent1">
                  <a:lumMod val="50000"/>
                </a:schemeClr>
              </a:buClr>
              <a:buFont typeface="Wingdings" panose="05000000000000000000" pitchFamily="2" charset="2"/>
              <a:buChar char="Ø"/>
            </a:pPr>
            <a:r>
              <a:rPr lang="en-US" dirty="0">
                <a:latin typeface="Helvetica"/>
                <a:cs typeface="Helvetica"/>
              </a:rPr>
              <a:t>BBS FPGA accelerator</a:t>
            </a:r>
          </a:p>
          <a:p>
            <a:pPr marL="685165" lvl="1" indent="-227965">
              <a:buClr>
                <a:schemeClr val="accent1">
                  <a:lumMod val="50000"/>
                </a:schemeClr>
              </a:buClr>
              <a:buFont typeface="Wingdings" panose="05000000000000000000" pitchFamily="2" charset="2"/>
              <a:buChar char="Ø"/>
            </a:pPr>
            <a:r>
              <a:rPr lang="en-US" dirty="0">
                <a:latin typeface="Helvetica"/>
                <a:cs typeface="Helvetica"/>
              </a:rPr>
              <a:t>Eliminates irregular computation and memory accesses</a:t>
            </a:r>
          </a:p>
          <a:p>
            <a:pPr marL="685165" lvl="1" indent="-227965">
              <a:buClr>
                <a:schemeClr val="accent1">
                  <a:lumMod val="50000"/>
                </a:schemeClr>
              </a:buClr>
              <a:buFont typeface="Wingdings" panose="05000000000000000000" pitchFamily="2" charset="2"/>
              <a:buChar char="Ø"/>
            </a:pPr>
            <a:r>
              <a:rPr lang="en-US" dirty="0">
                <a:latin typeface="Helvetica"/>
                <a:cs typeface="Helvetica"/>
              </a:rPr>
              <a:t>2.3 ~ 3.7x improvement on energy efficiency </a:t>
            </a:r>
            <a:endParaRPr lang="en-US" dirty="0">
              <a:latin typeface="Helvetica" panose="020B0604020202020204" pitchFamily="34" charset="0"/>
              <a:cs typeface="Helvetica" panose="020B0604020202020204" pitchFamily="34" charset="0"/>
            </a:endParaRPr>
          </a:p>
          <a:p>
            <a:pPr marL="685165" lvl="1" indent="-227965">
              <a:buClr>
                <a:schemeClr val="accent1">
                  <a:lumMod val="50000"/>
                </a:schemeClr>
              </a:buClr>
              <a:buFont typeface="Wingdings" panose="05000000000000000000" pitchFamily="2" charset="2"/>
              <a:buChar char="Ø"/>
            </a:pPr>
            <a:r>
              <a:rPr lang="en-US" dirty="0">
                <a:latin typeface="Helvetica"/>
                <a:cs typeface="Helvetica"/>
              </a:rPr>
              <a:t>7.0 ~ 34.4x reduction on latency</a:t>
            </a:r>
          </a:p>
        </p:txBody>
      </p:sp>
    </p:spTree>
    <p:extLst>
      <p:ext uri="{BB962C8B-B14F-4D97-AF65-F5344CB8AC3E}">
        <p14:creationId xmlns:p14="http://schemas.microsoft.com/office/powerpoint/2010/main" val="2274830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1768-E274-482C-A10C-A4F5C5640D6F}"/>
              </a:ext>
            </a:extLst>
          </p:cNvPr>
          <p:cNvSpPr>
            <a:spLocks noGrp="1"/>
          </p:cNvSpPr>
          <p:nvPr>
            <p:ph type="title"/>
          </p:nvPr>
        </p:nvSpPr>
        <p:spPr>
          <a:xfrm>
            <a:off x="628650" y="1960664"/>
            <a:ext cx="7886700" cy="2648659"/>
          </a:xfrm>
        </p:spPr>
        <p:txBody>
          <a:bodyPr/>
          <a:lstStyle/>
          <a:p>
            <a:r>
              <a:rPr lang="en-US"/>
              <a:t>Thank you!</a:t>
            </a:r>
            <a:br>
              <a:rPr lang="en-US"/>
            </a:br>
            <a:br>
              <a:rPr lang="en-US"/>
            </a:br>
            <a:r>
              <a:rPr lang="en-US"/>
              <a:t>Contact: caoshijie0501@gmail.com</a:t>
            </a:r>
          </a:p>
        </p:txBody>
      </p:sp>
    </p:spTree>
    <p:extLst>
      <p:ext uri="{BB962C8B-B14F-4D97-AF65-F5344CB8AC3E}">
        <p14:creationId xmlns:p14="http://schemas.microsoft.com/office/powerpoint/2010/main" val="253302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1277374"/>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Model size continues to grow to achieve higher accuracy</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73509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99417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Model size continues to grow to achieve higher model accuracy</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
        <p:nvSpPr>
          <p:cNvPr id="5" name="TextBox 4">
            <a:extLst>
              <a:ext uri="{FF2B5EF4-FFF2-40B4-BE49-F238E27FC236}">
                <a16:creationId xmlns:a16="http://schemas.microsoft.com/office/drawing/2014/main" id="{D0C60441-7120-4481-BA2B-1D9891A16947}"/>
              </a:ext>
            </a:extLst>
          </p:cNvPr>
          <p:cNvSpPr txBox="1"/>
          <p:nvPr/>
        </p:nvSpPr>
        <p:spPr>
          <a:xfrm>
            <a:off x="295275" y="5841038"/>
            <a:ext cx="8656633" cy="461665"/>
          </a:xfrm>
          <a:prstGeom prst="rect">
            <a:avLst/>
          </a:prstGeom>
          <a:noFill/>
        </p:spPr>
        <p:txBody>
          <a:bodyPr wrap="square" rtlCol="0">
            <a:spAutoFit/>
          </a:bodyPr>
          <a:lstStyle/>
          <a:p>
            <a:r>
              <a:rPr lang="en-US" sz="2400" i="1" dirty="0">
                <a:solidFill>
                  <a:srgbClr val="FF0000"/>
                </a:solidFill>
                <a:latin typeface="Helvetica" panose="020B0604020202020204" pitchFamily="34" charset="0"/>
                <a:cs typeface="Helvetica" panose="020B0604020202020204" pitchFamily="34" charset="0"/>
              </a:rPr>
              <a:t>Low latency </a:t>
            </a:r>
            <a:r>
              <a:rPr lang="en-US" sz="2400" dirty="0">
                <a:latin typeface="Helvetica" panose="020B0604020202020204" pitchFamily="34" charset="0"/>
                <a:cs typeface="Helvetica" panose="020B0604020202020204" pitchFamily="34" charset="0"/>
              </a:rPr>
              <a:t>inference of </a:t>
            </a:r>
            <a:r>
              <a:rPr lang="en-US" sz="2400" i="1" dirty="0">
                <a:solidFill>
                  <a:srgbClr val="FF0000"/>
                </a:solidFill>
                <a:latin typeface="Helvetica" panose="020B0604020202020204" pitchFamily="34" charset="0"/>
                <a:cs typeface="Helvetica" panose="020B0604020202020204" pitchFamily="34" charset="0"/>
              </a:rPr>
              <a:t>large LSTM </a:t>
            </a:r>
            <a:r>
              <a:rPr lang="en-US" sz="2400" dirty="0">
                <a:latin typeface="Helvetica" panose="020B0604020202020204" pitchFamily="34" charset="0"/>
                <a:cs typeface="Helvetica" panose="020B0604020202020204" pitchFamily="34" charset="0"/>
              </a:rPr>
              <a:t>model with </a:t>
            </a:r>
            <a:r>
              <a:rPr lang="en-US" sz="2400" i="1" dirty="0">
                <a:solidFill>
                  <a:srgbClr val="FF0000"/>
                </a:solidFill>
                <a:latin typeface="Helvetica" panose="020B0604020202020204" pitchFamily="34" charset="0"/>
                <a:cs typeface="Helvetica" panose="020B0604020202020204" pitchFamily="34" charset="0"/>
              </a:rPr>
              <a:t>no batching</a:t>
            </a:r>
          </a:p>
        </p:txBody>
      </p:sp>
    </p:spTree>
    <p:extLst>
      <p:ext uri="{BB962C8B-B14F-4D97-AF65-F5344CB8AC3E}">
        <p14:creationId xmlns:p14="http://schemas.microsoft.com/office/powerpoint/2010/main" val="416387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Quick Intro to LSTM</a:t>
            </a:r>
            <a:endParaRPr lang="en-US">
              <a:latin typeface="Helvetica" panose="020B0604020202020204" pitchFamily="34" charset="0"/>
              <a:cs typeface="Helvetica" panose="020B0604020202020204" pitchFamily="34" charset="0"/>
            </a:endParaRPr>
          </a:p>
        </p:txBody>
      </p:sp>
      <p:grpSp>
        <p:nvGrpSpPr>
          <p:cNvPr id="24" name="Group 23">
            <a:extLst>
              <a:ext uri="{FF2B5EF4-FFF2-40B4-BE49-F238E27FC236}">
                <a16:creationId xmlns:a16="http://schemas.microsoft.com/office/drawing/2014/main" id="{35023D2A-91DE-4DF5-8FF1-A53F74990C47}"/>
              </a:ext>
            </a:extLst>
          </p:cNvPr>
          <p:cNvGrpSpPr/>
          <p:nvPr/>
        </p:nvGrpSpPr>
        <p:grpSpPr>
          <a:xfrm>
            <a:off x="2325687" y="4432300"/>
            <a:ext cx="4492625" cy="1958719"/>
            <a:chOff x="2152201" y="4053227"/>
            <a:chExt cx="4514850" cy="2345265"/>
          </a:xfrm>
        </p:grpSpPr>
        <p:pic>
          <p:nvPicPr>
            <p:cNvPr id="25" name="Picture 24">
              <a:extLst>
                <a:ext uri="{FF2B5EF4-FFF2-40B4-BE49-F238E27FC236}">
                  <a16:creationId xmlns:a16="http://schemas.microsoft.com/office/drawing/2014/main" id="{843CCE6F-D2B9-4278-B422-2FD7C0F2AFE4}"/>
                </a:ext>
              </a:extLst>
            </p:cNvPr>
            <p:cNvPicPr>
              <a:picLocks noChangeAspect="1"/>
            </p:cNvPicPr>
            <p:nvPr/>
          </p:nvPicPr>
          <p:blipFill>
            <a:blip r:embed="rId3"/>
            <a:stretch>
              <a:fillRect/>
            </a:stretch>
          </p:blipFill>
          <p:spPr>
            <a:xfrm>
              <a:off x="2152201" y="4053227"/>
              <a:ext cx="4514850" cy="2345265"/>
            </a:xfrm>
            <a:prstGeom prst="rect">
              <a:avLst/>
            </a:prstGeom>
          </p:spPr>
        </p:pic>
        <p:sp>
          <p:nvSpPr>
            <p:cNvPr id="26" name="Rectangle 25">
              <a:extLst>
                <a:ext uri="{FF2B5EF4-FFF2-40B4-BE49-F238E27FC236}">
                  <a16:creationId xmlns:a16="http://schemas.microsoft.com/office/drawing/2014/main" id="{1FD2D659-C53A-4FBE-A2FB-108FA441F83E}"/>
                </a:ext>
              </a:extLst>
            </p:cNvPr>
            <p:cNvSpPr/>
            <p:nvPr/>
          </p:nvSpPr>
          <p:spPr>
            <a:xfrm>
              <a:off x="2857500" y="41084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7" name="Rectangle 26">
              <a:extLst>
                <a:ext uri="{FF2B5EF4-FFF2-40B4-BE49-F238E27FC236}">
                  <a16:creationId xmlns:a16="http://schemas.microsoft.com/office/drawing/2014/main" id="{44F81C2F-0BA1-4B8B-8F5D-D9A449268814}"/>
                </a:ext>
              </a:extLst>
            </p:cNvPr>
            <p:cNvSpPr/>
            <p:nvPr/>
          </p:nvSpPr>
          <p:spPr>
            <a:xfrm>
              <a:off x="2863850" y="44386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Rectangle 27">
              <a:extLst>
                <a:ext uri="{FF2B5EF4-FFF2-40B4-BE49-F238E27FC236}">
                  <a16:creationId xmlns:a16="http://schemas.microsoft.com/office/drawing/2014/main" id="{A9415BDB-EF0D-4E3C-AD7C-E78AF8DE5A60}"/>
                </a:ext>
              </a:extLst>
            </p:cNvPr>
            <p:cNvSpPr/>
            <p:nvPr/>
          </p:nvSpPr>
          <p:spPr>
            <a:xfrm>
              <a:off x="2857500" y="477520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9" name="Rectangle 28">
              <a:extLst>
                <a:ext uri="{FF2B5EF4-FFF2-40B4-BE49-F238E27FC236}">
                  <a16:creationId xmlns:a16="http://schemas.microsoft.com/office/drawing/2014/main" id="{B1ABA591-049A-4B23-8C34-52DF6D9C8433}"/>
                </a:ext>
              </a:extLst>
            </p:cNvPr>
            <p:cNvSpPr/>
            <p:nvPr/>
          </p:nvSpPr>
          <p:spPr>
            <a:xfrm>
              <a:off x="2857500" y="54292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0" name="Rectangle 29">
              <a:extLst>
                <a:ext uri="{FF2B5EF4-FFF2-40B4-BE49-F238E27FC236}">
                  <a16:creationId xmlns:a16="http://schemas.microsoft.com/office/drawing/2014/main" id="{B1DC9CE5-F605-48C1-BEF5-F9D42A80FF26}"/>
                </a:ext>
              </a:extLst>
            </p:cNvPr>
            <p:cNvSpPr/>
            <p:nvPr/>
          </p:nvSpPr>
          <p:spPr>
            <a:xfrm>
              <a:off x="2673350" y="6096000"/>
              <a:ext cx="622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1" name="Rectangle 30">
              <a:extLst>
                <a:ext uri="{FF2B5EF4-FFF2-40B4-BE49-F238E27FC236}">
                  <a16:creationId xmlns:a16="http://schemas.microsoft.com/office/drawing/2014/main" id="{08E1F6B4-6E70-4FCE-BD6D-7919B55FB9D7}"/>
                </a:ext>
              </a:extLst>
            </p:cNvPr>
            <p:cNvSpPr/>
            <p:nvPr/>
          </p:nvSpPr>
          <p:spPr>
            <a:xfrm>
              <a:off x="3575050" y="4108450"/>
              <a:ext cx="6286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2" name="Rectangle 31">
              <a:extLst>
                <a:ext uri="{FF2B5EF4-FFF2-40B4-BE49-F238E27FC236}">
                  <a16:creationId xmlns:a16="http://schemas.microsoft.com/office/drawing/2014/main" id="{EC19688F-22C3-427F-A69C-5CD0D2B19A7B}"/>
                </a:ext>
              </a:extLst>
            </p:cNvPr>
            <p:cNvSpPr/>
            <p:nvPr/>
          </p:nvSpPr>
          <p:spPr>
            <a:xfrm>
              <a:off x="3600450" y="44450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3" name="Rectangle 32">
              <a:extLst>
                <a:ext uri="{FF2B5EF4-FFF2-40B4-BE49-F238E27FC236}">
                  <a16:creationId xmlns:a16="http://schemas.microsoft.com/office/drawing/2014/main" id="{D13DD9EB-B8A6-4C8B-A042-F908D0D7C6C7}"/>
                </a:ext>
              </a:extLst>
            </p:cNvPr>
            <p:cNvSpPr/>
            <p:nvPr/>
          </p:nvSpPr>
          <p:spPr>
            <a:xfrm>
              <a:off x="3584575" y="47752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4" name="Rectangle 33">
              <a:extLst>
                <a:ext uri="{FF2B5EF4-FFF2-40B4-BE49-F238E27FC236}">
                  <a16:creationId xmlns:a16="http://schemas.microsoft.com/office/drawing/2014/main" id="{019F92A0-C6B9-4920-9FA1-6B71938991B1}"/>
                </a:ext>
              </a:extLst>
            </p:cNvPr>
            <p:cNvSpPr/>
            <p:nvPr/>
          </p:nvSpPr>
          <p:spPr>
            <a:xfrm>
              <a:off x="3594100" y="5424921"/>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5" name="Rectangle 34">
              <a:extLst>
                <a:ext uri="{FF2B5EF4-FFF2-40B4-BE49-F238E27FC236}">
                  <a16:creationId xmlns:a16="http://schemas.microsoft.com/office/drawing/2014/main" id="{7D72FF10-1B65-4078-BE0D-285E7A46F51B}"/>
                </a:ext>
              </a:extLst>
            </p:cNvPr>
            <p:cNvSpPr/>
            <p:nvPr/>
          </p:nvSpPr>
          <p:spPr>
            <a:xfrm>
              <a:off x="4463825" y="5424921"/>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6" name="Rectangle 35">
              <a:extLst>
                <a:ext uri="{FF2B5EF4-FFF2-40B4-BE49-F238E27FC236}">
                  <a16:creationId xmlns:a16="http://schemas.microsoft.com/office/drawing/2014/main" id="{52DCFC0D-AEBE-4455-A024-06B7C0BAD1B4}"/>
                </a:ext>
              </a:extLst>
            </p:cNvPr>
            <p:cNvSpPr/>
            <p:nvPr/>
          </p:nvSpPr>
          <p:spPr>
            <a:xfrm>
              <a:off x="4498215" y="44450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7" name="Rectangle 36">
              <a:extLst>
                <a:ext uri="{FF2B5EF4-FFF2-40B4-BE49-F238E27FC236}">
                  <a16:creationId xmlns:a16="http://schemas.microsoft.com/office/drawing/2014/main" id="{0BA5467A-8717-45EE-BFEC-1BAFD494EE6B}"/>
                </a:ext>
              </a:extLst>
            </p:cNvPr>
            <p:cNvSpPr/>
            <p:nvPr/>
          </p:nvSpPr>
          <p:spPr>
            <a:xfrm>
              <a:off x="4425950" y="410845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grpSp>
      <p:sp>
        <p:nvSpPr>
          <p:cNvPr id="22" name="Content Placeholder 2">
            <a:extLst>
              <a:ext uri="{FF2B5EF4-FFF2-40B4-BE49-F238E27FC236}">
                <a16:creationId xmlns:a16="http://schemas.microsoft.com/office/drawing/2014/main" id="{006517FA-563E-4167-8794-822805A4232B}"/>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A popular type of RNN</a:t>
            </a: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sz="1400">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The most computation-heavy part: </a:t>
            </a:r>
          </a:p>
          <a:p>
            <a:pPr marL="0" indent="0">
              <a:buClr>
                <a:schemeClr val="accent1">
                  <a:lumMod val="50000"/>
                </a:schemeClr>
              </a:buClr>
              <a:buNone/>
            </a:pPr>
            <a:r>
              <a:rPr lang="en-US">
                <a:latin typeface="Helvetica" panose="020B0604020202020204" pitchFamily="34" charset="0"/>
                <a:cs typeface="Helvetica" panose="020B0604020202020204" pitchFamily="34" charset="0"/>
              </a:rPr>
              <a:t>         </a:t>
            </a:r>
            <a:r>
              <a:rPr lang="en-US">
                <a:solidFill>
                  <a:schemeClr val="accent1">
                    <a:lumMod val="75000"/>
                  </a:schemeClr>
                </a:solidFill>
                <a:latin typeface="Helvetica" panose="020B0604020202020204" pitchFamily="34" charset="0"/>
                <a:cs typeface="Helvetica" panose="020B0604020202020204" pitchFamily="34" charset="0"/>
              </a:rPr>
              <a:t>Matrix-Vector Multiplication (</a:t>
            </a:r>
            <a:r>
              <a:rPr lang="en-US" err="1">
                <a:solidFill>
                  <a:schemeClr val="accent1">
                    <a:lumMod val="75000"/>
                  </a:schemeClr>
                </a:solidFill>
                <a:latin typeface="Helvetica" panose="020B0604020202020204" pitchFamily="34" charset="0"/>
                <a:cs typeface="Helvetica" panose="020B0604020202020204" pitchFamily="34" charset="0"/>
              </a:rPr>
              <a:t>MxV</a:t>
            </a:r>
            <a:r>
              <a:rPr lang="en-US">
                <a:solidFill>
                  <a:schemeClr val="accent1">
                    <a:lumMod val="75000"/>
                  </a:schemeClr>
                </a:solidFill>
                <a:latin typeface="Helvetica" panose="020B0604020202020204" pitchFamily="34" charset="0"/>
                <a:cs typeface="Helvetica" panose="020B0604020202020204" pitchFamily="34" charset="0"/>
              </a:rPr>
              <a:t>)</a:t>
            </a:r>
          </a:p>
        </p:txBody>
      </p:sp>
      <p:grpSp>
        <p:nvGrpSpPr>
          <p:cNvPr id="39" name="Group 38">
            <a:extLst>
              <a:ext uri="{FF2B5EF4-FFF2-40B4-BE49-F238E27FC236}">
                <a16:creationId xmlns:a16="http://schemas.microsoft.com/office/drawing/2014/main" id="{E7DBA60D-0E34-4527-A2CE-539E777BEDB1}"/>
              </a:ext>
            </a:extLst>
          </p:cNvPr>
          <p:cNvGrpSpPr/>
          <p:nvPr/>
        </p:nvGrpSpPr>
        <p:grpSpPr>
          <a:xfrm>
            <a:off x="1085689" y="1464714"/>
            <a:ext cx="7237217" cy="2059717"/>
            <a:chOff x="-263751" y="824237"/>
            <a:chExt cx="13323098" cy="4392734"/>
          </a:xfrm>
        </p:grpSpPr>
        <p:pic>
          <p:nvPicPr>
            <p:cNvPr id="40" name="Picture 39">
              <a:extLst>
                <a:ext uri="{FF2B5EF4-FFF2-40B4-BE49-F238E27FC236}">
                  <a16:creationId xmlns:a16="http://schemas.microsoft.com/office/drawing/2014/main" id="{1CD1AA78-1452-44DF-90B5-83F72C1784DE}"/>
                </a:ext>
              </a:extLst>
            </p:cNvPr>
            <p:cNvPicPr>
              <a:picLocks noChangeAspect="1"/>
            </p:cNvPicPr>
            <p:nvPr/>
          </p:nvPicPr>
          <p:blipFill>
            <a:blip r:embed="rId4"/>
            <a:stretch>
              <a:fillRect/>
            </a:stretch>
          </p:blipFill>
          <p:spPr>
            <a:xfrm>
              <a:off x="918369" y="1085847"/>
              <a:ext cx="5113480" cy="3689353"/>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D9D72C2-BD34-4ED9-8A5A-9DD895BDDF57}"/>
                    </a:ext>
                  </a:extLst>
                </p:cNvPr>
                <p:cNvSpPr txBox="1"/>
                <p:nvPr/>
              </p:nvSpPr>
              <p:spPr>
                <a:xfrm>
                  <a:off x="1239033" y="4151790"/>
                  <a:ext cx="1133592" cy="1065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𝑥</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1" name="TextBox 40">
                  <a:extLst>
                    <a:ext uri="{FF2B5EF4-FFF2-40B4-BE49-F238E27FC236}">
                      <a16:creationId xmlns:a16="http://schemas.microsoft.com/office/drawing/2014/main" id="{DD9D72C2-BD34-4ED9-8A5A-9DD895BDDF57}"/>
                    </a:ext>
                  </a:extLst>
                </p:cNvPr>
                <p:cNvSpPr txBox="1">
                  <a:spLocks noRot="1" noChangeAspect="1" noMove="1" noResize="1" noEditPoints="1" noAdjustHandles="1" noChangeArrowheads="1" noChangeShapeType="1" noTextEdit="1"/>
                </p:cNvSpPr>
                <p:nvPr/>
              </p:nvSpPr>
              <p:spPr>
                <a:xfrm>
                  <a:off x="1239033" y="4151790"/>
                  <a:ext cx="1133592" cy="10651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9E4F05-0E2F-49BD-B7FA-57EBCC368B65}"/>
                    </a:ext>
                  </a:extLst>
                </p:cNvPr>
                <p:cNvSpPr txBox="1"/>
                <p:nvPr/>
              </p:nvSpPr>
              <p:spPr>
                <a:xfrm>
                  <a:off x="5245804" y="824237"/>
                  <a:ext cx="786045"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2" name="TextBox 41">
                  <a:extLst>
                    <a:ext uri="{FF2B5EF4-FFF2-40B4-BE49-F238E27FC236}">
                      <a16:creationId xmlns:a16="http://schemas.microsoft.com/office/drawing/2014/main" id="{9B9E4F05-0E2F-49BD-B7FA-57EBCC368B65}"/>
                    </a:ext>
                  </a:extLst>
                </p:cNvPr>
                <p:cNvSpPr txBox="1">
                  <a:spLocks noRot="1" noChangeAspect="1" noMove="1" noResize="1" noEditPoints="1" noAdjustHandles="1" noChangeArrowheads="1" noChangeShapeType="1" noTextEdit="1"/>
                </p:cNvSpPr>
                <p:nvPr/>
              </p:nvSpPr>
              <p:spPr>
                <a:xfrm>
                  <a:off x="5245804" y="824237"/>
                  <a:ext cx="786045" cy="10319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DB5DD8A-07B9-407D-9209-D87EA138F507}"/>
                    </a:ext>
                  </a:extLst>
                </p:cNvPr>
                <p:cNvSpPr txBox="1"/>
                <p:nvPr/>
              </p:nvSpPr>
              <p:spPr>
                <a:xfrm>
                  <a:off x="6031849" y="3243967"/>
                  <a:ext cx="1097781"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3" name="TextBox 42">
                  <a:extLst>
                    <a:ext uri="{FF2B5EF4-FFF2-40B4-BE49-F238E27FC236}">
                      <a16:creationId xmlns:a16="http://schemas.microsoft.com/office/drawing/2014/main" id="{BDB5DD8A-07B9-407D-9209-D87EA138F507}"/>
                    </a:ext>
                  </a:extLst>
                </p:cNvPr>
                <p:cNvSpPr txBox="1">
                  <a:spLocks noRot="1" noChangeAspect="1" noMove="1" noResize="1" noEditPoints="1" noAdjustHandles="1" noChangeArrowheads="1" noChangeShapeType="1" noTextEdit="1"/>
                </p:cNvSpPr>
                <p:nvPr/>
              </p:nvSpPr>
              <p:spPr>
                <a:xfrm>
                  <a:off x="6031849" y="3243967"/>
                  <a:ext cx="1097781" cy="10319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A3B464A-2AB0-4B3E-9610-539BD6B13B5E}"/>
                    </a:ext>
                  </a:extLst>
                </p:cNvPr>
                <p:cNvSpPr txBox="1"/>
                <p:nvPr/>
              </p:nvSpPr>
              <p:spPr>
                <a:xfrm>
                  <a:off x="-263751" y="3243967"/>
                  <a:ext cx="988074"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m:rPr>
                            <m:sty m:val="p"/>
                          </m:rPr>
                          <a:rPr lang="en-US" altLang="zh-CN" sz="2800" i="1" baseline="-25000">
                            <a:latin typeface="Cambria Math" panose="02040503050406030204" pitchFamily="18" charset="0"/>
                            <a:cs typeface="Helvetica" panose="020B0604020202020204" pitchFamily="34" charset="0"/>
                          </a:rPr>
                          <m:t>t</m:t>
                        </m:r>
                        <m:r>
                          <a:rPr lang="en-US" altLang="zh-CN" sz="2800" i="1" baseline="-25000">
                            <a:latin typeface="Cambria Math" panose="02040503050406030204" pitchFamily="18" charset="0"/>
                            <a:cs typeface="Helvetica" panose="020B0604020202020204" pitchFamily="34" charset="0"/>
                          </a:rPr>
                          <m:t>−1</m:t>
                        </m:r>
                      </m:oMath>
                    </m:oMathPara>
                  </a14:m>
                  <a:endParaRPr lang="en-US" sz="2800"/>
                </a:p>
              </p:txBody>
            </p:sp>
          </mc:Choice>
          <mc:Fallback xmlns="">
            <p:sp>
              <p:nvSpPr>
                <p:cNvPr id="44" name="TextBox 43">
                  <a:extLst>
                    <a:ext uri="{FF2B5EF4-FFF2-40B4-BE49-F238E27FC236}">
                      <a16:creationId xmlns:a16="http://schemas.microsoft.com/office/drawing/2014/main" id="{EA3B464A-2AB0-4B3E-9610-539BD6B13B5E}"/>
                    </a:ext>
                  </a:extLst>
                </p:cNvPr>
                <p:cNvSpPr txBox="1">
                  <a:spLocks noRot="1" noChangeAspect="1" noMove="1" noResize="1" noEditPoints="1" noAdjustHandles="1" noChangeArrowheads="1" noChangeShapeType="1" noTextEdit="1"/>
                </p:cNvSpPr>
                <p:nvPr/>
              </p:nvSpPr>
              <p:spPr>
                <a:xfrm>
                  <a:off x="-263751" y="3243967"/>
                  <a:ext cx="988074" cy="1031931"/>
                </a:xfrm>
                <a:prstGeom prst="rect">
                  <a:avLst/>
                </a:prstGeom>
                <a:blipFill>
                  <a:blip r:embed="rId8"/>
                  <a:stretch>
                    <a:fillRect b="-8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6F21688-38A5-4B57-BB7E-75AB3481ECD9}"/>
                    </a:ext>
                  </a:extLst>
                </p:cNvPr>
                <p:cNvSpPr txBox="1"/>
                <p:nvPr/>
              </p:nvSpPr>
              <p:spPr>
                <a:xfrm>
                  <a:off x="-206003" y="1670078"/>
                  <a:ext cx="988074"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i="1">
                            <a:latin typeface="Cambria Math" panose="02040503050406030204" pitchFamily="18" charset="0"/>
                            <a:cs typeface="Helvetica" panose="020B0604020202020204" pitchFamily="34" charset="0"/>
                          </a:rPr>
                          <m:t>c</m:t>
                        </m:r>
                        <m:r>
                          <m:rPr>
                            <m:sty m:val="p"/>
                          </m:rPr>
                          <a:rPr lang="en-US" altLang="zh-CN" sz="2800" i="1" baseline="-25000">
                            <a:latin typeface="Cambria Math" panose="02040503050406030204" pitchFamily="18" charset="0"/>
                            <a:cs typeface="Helvetica" panose="020B0604020202020204" pitchFamily="34" charset="0"/>
                          </a:rPr>
                          <m:t>t</m:t>
                        </m:r>
                        <m:r>
                          <a:rPr lang="en-US" altLang="zh-CN" sz="2800" i="1" baseline="-25000">
                            <a:latin typeface="Cambria Math" panose="02040503050406030204" pitchFamily="18" charset="0"/>
                            <a:cs typeface="Helvetica" panose="020B0604020202020204" pitchFamily="34" charset="0"/>
                          </a:rPr>
                          <m:t>−1</m:t>
                        </m:r>
                      </m:oMath>
                    </m:oMathPara>
                  </a14:m>
                  <a:endParaRPr lang="en-US" sz="2800"/>
                </a:p>
              </p:txBody>
            </p:sp>
          </mc:Choice>
          <mc:Fallback xmlns="">
            <p:sp>
              <p:nvSpPr>
                <p:cNvPr id="45" name="TextBox 44">
                  <a:extLst>
                    <a:ext uri="{FF2B5EF4-FFF2-40B4-BE49-F238E27FC236}">
                      <a16:creationId xmlns:a16="http://schemas.microsoft.com/office/drawing/2014/main" id="{36F21688-38A5-4B57-BB7E-75AB3481ECD9}"/>
                    </a:ext>
                  </a:extLst>
                </p:cNvPr>
                <p:cNvSpPr txBox="1">
                  <a:spLocks noRot="1" noChangeAspect="1" noMove="1" noResize="1" noEditPoints="1" noAdjustHandles="1" noChangeArrowheads="1" noChangeShapeType="1" noTextEdit="1"/>
                </p:cNvSpPr>
                <p:nvPr/>
              </p:nvSpPr>
              <p:spPr>
                <a:xfrm>
                  <a:off x="-206003" y="1670078"/>
                  <a:ext cx="988074" cy="1031931"/>
                </a:xfrm>
                <a:prstGeom prst="rect">
                  <a:avLst/>
                </a:prstGeom>
                <a:blipFill>
                  <a:blip r:embed="rId9"/>
                  <a:stretch>
                    <a:fillRect b="-8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8CF929C-EF7E-45E6-A8D1-808476E81668}"/>
                    </a:ext>
                  </a:extLst>
                </p:cNvPr>
                <p:cNvSpPr txBox="1"/>
                <p:nvPr/>
              </p:nvSpPr>
              <p:spPr>
                <a:xfrm>
                  <a:off x="6018355" y="1648941"/>
                  <a:ext cx="7040992" cy="1115865"/>
                </a:xfrm>
                <a:prstGeom prst="rect">
                  <a:avLst/>
                </a:prstGeom>
                <a:noFill/>
              </p:spPr>
              <p:txBody>
                <a:bodyPr wrap="square" rtlCol="0">
                  <a:spAutoFit/>
                </a:bodyPr>
                <a:lstStyle/>
                <a:p>
                  <a:r>
                    <a:rPr lang="en-US" altLang="zh-CN" sz="2800" i="1">
                      <a:latin typeface="Cambria Math" panose="02040503050406030204" pitchFamily="18" charset="0"/>
                      <a:cs typeface="Helvetica" panose="020B0604020202020204" pitchFamily="34" charset="0"/>
                    </a:rPr>
                    <a:t> </a:t>
                  </a:r>
                  <a14:m>
                    <m:oMath xmlns:m="http://schemas.openxmlformats.org/officeDocument/2006/math">
                      <m:r>
                        <m:rPr>
                          <m:sty m:val="p"/>
                        </m:rPr>
                        <a:rPr lang="en-US" altLang="zh-CN" sz="2800" i="1" smtClean="0">
                          <a:solidFill>
                            <a:schemeClr val="accent1">
                              <a:lumMod val="75000"/>
                            </a:schemeClr>
                          </a:solidFill>
                          <a:latin typeface="Cambria Math" panose="02040503050406030204" pitchFamily="18" charset="0"/>
                          <a:cs typeface="Helvetica" panose="020B0604020202020204" pitchFamily="34" charset="0"/>
                        </a:rPr>
                        <m:t>c</m:t>
                      </m:r>
                      <m:r>
                        <m:rPr>
                          <m:sty m:val="p"/>
                        </m:rPr>
                        <a:rPr lang="en-US" altLang="zh-CN" sz="2800" i="1" baseline="-25000">
                          <a:solidFill>
                            <a:schemeClr val="accent1">
                              <a:lumMod val="75000"/>
                            </a:schemeClr>
                          </a:solidFill>
                          <a:latin typeface="Cambria Math" panose="02040503050406030204" pitchFamily="18" charset="0"/>
                          <a:cs typeface="Helvetica" panose="020B0604020202020204" pitchFamily="34" charset="0"/>
                        </a:rPr>
                        <m:t>t</m:t>
                      </m:r>
                      <m:r>
                        <a:rPr lang="en-US" altLang="zh-CN" sz="2800" i="1" baseline="-25000">
                          <a:solidFill>
                            <a:schemeClr val="accent1">
                              <a:lumMod val="75000"/>
                            </a:schemeClr>
                          </a:solidFill>
                          <a:latin typeface="Cambria Math" panose="02040503050406030204" pitchFamily="18" charset="0"/>
                          <a:cs typeface="Helvetica" panose="020B0604020202020204" pitchFamily="34" charset="0"/>
                        </a:rPr>
                        <m:t>−1</m:t>
                      </m:r>
                    </m:oMath>
                  </a14:m>
                  <a:r>
                    <a:rPr lang="en-US" altLang="zh-CN" sz="2800" i="1" baseline="-25000">
                      <a:solidFill>
                        <a:schemeClr val="accent1">
                          <a:lumMod val="75000"/>
                        </a:schemeClr>
                      </a:solidFill>
                      <a:latin typeface="Cambria Math" panose="02040503050406030204" pitchFamily="18" charset="0"/>
                      <a:cs typeface="Helvetica" panose="020B0604020202020204" pitchFamily="34" charset="0"/>
                    </a:rPr>
                    <a:t> </a:t>
                  </a:r>
                  <a:r>
                    <a:rPr lang="en-US" altLang="zh-CN" sz="2000">
                      <a:solidFill>
                        <a:schemeClr val="accent1">
                          <a:lumMod val="75000"/>
                        </a:schemeClr>
                      </a:solidFill>
                      <a:latin typeface="Helvetica" panose="020B0604020202020204" pitchFamily="34" charset="0"/>
                      <a:cs typeface="Helvetica" panose="020B0604020202020204" pitchFamily="34" charset="0"/>
                    </a:rPr>
                    <a:t>: long-term information</a:t>
                  </a:r>
                  <a:endParaRPr lang="en-US" sz="2000">
                    <a:solidFill>
                      <a:schemeClr val="accent1">
                        <a:lumMod val="75000"/>
                      </a:schemeClr>
                    </a:solidFill>
                    <a:latin typeface="Helvetica" panose="020B0604020202020204" pitchFamily="34" charset="0"/>
                    <a:cs typeface="Helvetica" panose="020B0604020202020204" pitchFamily="34" charset="0"/>
                  </a:endParaRPr>
                </a:p>
              </p:txBody>
            </p:sp>
          </mc:Choice>
          <mc:Fallback xmlns="">
            <p:sp>
              <p:nvSpPr>
                <p:cNvPr id="46" name="TextBox 45">
                  <a:extLst>
                    <a:ext uri="{FF2B5EF4-FFF2-40B4-BE49-F238E27FC236}">
                      <a16:creationId xmlns:a16="http://schemas.microsoft.com/office/drawing/2014/main" id="{C8CF929C-EF7E-45E6-A8D1-808476E81668}"/>
                    </a:ext>
                  </a:extLst>
                </p:cNvPr>
                <p:cNvSpPr txBox="1">
                  <a:spLocks noRot="1" noChangeAspect="1" noMove="1" noResize="1" noEditPoints="1" noAdjustHandles="1" noChangeArrowheads="1" noChangeShapeType="1" noTextEdit="1"/>
                </p:cNvSpPr>
                <p:nvPr/>
              </p:nvSpPr>
              <p:spPr>
                <a:xfrm>
                  <a:off x="6018355" y="1648941"/>
                  <a:ext cx="7040992" cy="1115865"/>
                </a:xfrm>
                <a:prstGeom prst="rect">
                  <a:avLst/>
                </a:prstGeom>
                <a:blipFill>
                  <a:blip r:embed="rId10"/>
                  <a:stretch>
                    <a:fillRect b="-16279"/>
                  </a:stretch>
                </a:blipFill>
              </p:spPr>
              <p:txBody>
                <a:bodyPr/>
                <a:lstStyle/>
                <a:p>
                  <a:r>
                    <a:rPr lang="en-US">
                      <a:noFill/>
                    </a:rPr>
                    <a:t> </a:t>
                  </a:r>
                </a:p>
              </p:txBody>
            </p:sp>
          </mc:Fallback>
        </mc:AlternateContent>
      </p:grpSp>
    </p:spTree>
    <p:extLst>
      <p:ext uri="{BB962C8B-B14F-4D97-AF65-F5344CB8AC3E}">
        <p14:creationId xmlns:p14="http://schemas.microsoft.com/office/powerpoint/2010/main" val="20494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a:ln w="19050">
            <a:solidFill>
              <a:schemeClr val="bg1"/>
            </a:solidFill>
          </a:ln>
        </p:spPr>
        <p:txBody>
          <a:bodyPr/>
          <a:lstStyle/>
          <a:p>
            <a:r>
              <a:rPr lang="en-US" altLang="zh-CN" dirty="0">
                <a:latin typeface="Helvetica"/>
                <a:ea typeface="等线 Light"/>
                <a:cs typeface="Helvetica"/>
              </a:rPr>
              <a:t>Weight Pruning</a:t>
            </a:r>
            <a:endParaRPr lang="en-US" dirty="0">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087D45B8-0095-454F-9B09-BDCFF30AA005}"/>
              </a:ext>
            </a:extLst>
          </p:cNvPr>
          <p:cNvSpPr/>
          <p:nvPr/>
        </p:nvSpPr>
        <p:spPr>
          <a:xfrm>
            <a:off x="295277" y="6287673"/>
            <a:ext cx="8416925" cy="276999"/>
          </a:xfrm>
          <a:prstGeom prst="rect">
            <a:avLst/>
          </a:prstGeom>
          <a:ln w="19050">
            <a:solidFill>
              <a:schemeClr val="bg1"/>
            </a:solidFill>
          </a:ln>
        </p:spPr>
        <p:txBody>
          <a:bodyPr wrap="square">
            <a:spAutoFit/>
          </a:bodyPr>
          <a:lstStyle/>
          <a:p>
            <a:r>
              <a:rPr lang="en-US" sz="1200">
                <a:latin typeface="Helvetica" panose="020B0604020202020204" pitchFamily="34" charset="0"/>
                <a:cs typeface="Helvetica" panose="020B0604020202020204" pitchFamily="34" charset="0"/>
              </a:rPr>
              <a:t>Han, Song, et al.</a:t>
            </a:r>
            <a:r>
              <a:rPr lang="en-GB" sz="1200">
                <a:solidFill>
                  <a:schemeClr val="bg2">
                    <a:lumMod val="10000"/>
                  </a:schemeClr>
                </a:solidFill>
                <a:latin typeface="Helvetica" panose="020B0604020202020204" pitchFamily="34" charset="0"/>
                <a:cs typeface="Helvetica" panose="020B0604020202020204" pitchFamily="34" charset="0"/>
              </a:rPr>
              <a:t> Learning both Weights and Connections for Efficient Neural Networks, NIPS’15</a:t>
            </a:r>
            <a:endParaRPr lang="en-US" sz="1200">
              <a:latin typeface="Helvetica" panose="020B0604020202020204" pitchFamily="34" charset="0"/>
              <a:cs typeface="Helvetica" panose="020B0604020202020204" pitchFamily="34" charset="0"/>
            </a:endParaRPr>
          </a:p>
        </p:txBody>
      </p:sp>
      <p:sp>
        <p:nvSpPr>
          <p:cNvPr id="3" name="Oval 2">
            <a:extLst>
              <a:ext uri="{FF2B5EF4-FFF2-40B4-BE49-F238E27FC236}">
                <a16:creationId xmlns:a16="http://schemas.microsoft.com/office/drawing/2014/main" id="{09945466-ADE6-48A0-811A-53D914F5B1CC}"/>
              </a:ext>
            </a:extLst>
          </p:cNvPr>
          <p:cNvSpPr/>
          <p:nvPr/>
        </p:nvSpPr>
        <p:spPr>
          <a:xfrm>
            <a:off x="2004057" y="4419612"/>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98441E-9E69-4ED1-8258-0E463DCD4750}"/>
              </a:ext>
            </a:extLst>
          </p:cNvPr>
          <p:cNvSpPr/>
          <p:nvPr/>
        </p:nvSpPr>
        <p:spPr>
          <a:xfrm>
            <a:off x="2004058" y="3752859"/>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F1DBD9-D04D-435D-B6A9-040CE9A30389}"/>
              </a:ext>
            </a:extLst>
          </p:cNvPr>
          <p:cNvSpPr/>
          <p:nvPr/>
        </p:nvSpPr>
        <p:spPr>
          <a:xfrm>
            <a:off x="2004059" y="3086106"/>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19D7F7-9F15-4074-ABB5-1D15B9177BFD}"/>
              </a:ext>
            </a:extLst>
          </p:cNvPr>
          <p:cNvSpPr/>
          <p:nvPr/>
        </p:nvSpPr>
        <p:spPr>
          <a:xfrm>
            <a:off x="2004059" y="2419353"/>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BE2BB3-89EB-4655-B240-DCCDEB395E57}"/>
              </a:ext>
            </a:extLst>
          </p:cNvPr>
          <p:cNvSpPr/>
          <p:nvPr/>
        </p:nvSpPr>
        <p:spPr>
          <a:xfrm>
            <a:off x="2004060" y="175260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219E68-4AF9-4A1B-92F6-3D837DCAFD5E}"/>
              </a:ext>
            </a:extLst>
          </p:cNvPr>
          <p:cNvSpPr/>
          <p:nvPr/>
        </p:nvSpPr>
        <p:spPr>
          <a:xfrm>
            <a:off x="746759"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2FC59B-ADB9-427F-B5AC-BC8062C8CFD4}"/>
              </a:ext>
            </a:extLst>
          </p:cNvPr>
          <p:cNvSpPr/>
          <p:nvPr/>
        </p:nvSpPr>
        <p:spPr>
          <a:xfrm>
            <a:off x="746758"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2190C2-EF38-4A3F-B1F9-7C7FC9A5C155}"/>
              </a:ext>
            </a:extLst>
          </p:cNvPr>
          <p:cNvSpPr/>
          <p:nvPr/>
        </p:nvSpPr>
        <p:spPr>
          <a:xfrm>
            <a:off x="746757"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C72BDE8-9944-42FC-88CC-3725F4CD91C3}"/>
              </a:ext>
            </a:extLst>
          </p:cNvPr>
          <p:cNvSpPr/>
          <p:nvPr/>
        </p:nvSpPr>
        <p:spPr>
          <a:xfrm>
            <a:off x="3236228"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342771-2E78-4987-9639-02D28B54D668}"/>
              </a:ext>
            </a:extLst>
          </p:cNvPr>
          <p:cNvSpPr/>
          <p:nvPr/>
        </p:nvSpPr>
        <p:spPr>
          <a:xfrm>
            <a:off x="3236227"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D81000-8DED-4DB1-8CE1-31F41739EA24}"/>
              </a:ext>
            </a:extLst>
          </p:cNvPr>
          <p:cNvSpPr/>
          <p:nvPr/>
        </p:nvSpPr>
        <p:spPr>
          <a:xfrm>
            <a:off x="3236226"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271BB34-4C93-4E51-BB40-9A11D8BFE9FF}"/>
              </a:ext>
            </a:extLst>
          </p:cNvPr>
          <p:cNvCxnSpPr>
            <a:cxnSpLocks/>
            <a:stCxn id="23" idx="6"/>
            <a:endCxn id="21" idx="2"/>
          </p:cNvCxnSpPr>
          <p:nvPr/>
        </p:nvCxnSpPr>
        <p:spPr>
          <a:xfrm>
            <a:off x="1061084" y="2330348"/>
            <a:ext cx="942975"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1EBA8D-26A7-43F0-AF62-8B3FB0AE083F}"/>
              </a:ext>
            </a:extLst>
          </p:cNvPr>
          <p:cNvCxnSpPr>
            <a:cxnSpLocks/>
            <a:stCxn id="22" idx="2"/>
            <a:endCxn id="23" idx="6"/>
          </p:cNvCxnSpPr>
          <p:nvPr/>
        </p:nvCxnSpPr>
        <p:spPr>
          <a:xfrm flipH="1">
            <a:off x="1061084" y="1902738"/>
            <a:ext cx="942976"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B3E19F-EED3-4CD5-AC9D-3B29C3B226A3}"/>
              </a:ext>
            </a:extLst>
          </p:cNvPr>
          <p:cNvCxnSpPr>
            <a:cxnSpLocks/>
            <a:stCxn id="23" idx="6"/>
            <a:endCxn id="20" idx="2"/>
          </p:cNvCxnSpPr>
          <p:nvPr/>
        </p:nvCxnSpPr>
        <p:spPr>
          <a:xfrm>
            <a:off x="1061084" y="2330348"/>
            <a:ext cx="942975" cy="9058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03CCA8-8423-4895-8AA7-6123B2AE9828}"/>
              </a:ext>
            </a:extLst>
          </p:cNvPr>
          <p:cNvCxnSpPr>
            <a:cxnSpLocks/>
            <a:stCxn id="23" idx="6"/>
            <a:endCxn id="19" idx="2"/>
          </p:cNvCxnSpPr>
          <p:nvPr/>
        </p:nvCxnSpPr>
        <p:spPr>
          <a:xfrm>
            <a:off x="1061084" y="2330348"/>
            <a:ext cx="942974"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A9308D-2B46-47DB-B103-A39494963122}"/>
              </a:ext>
            </a:extLst>
          </p:cNvPr>
          <p:cNvCxnSpPr>
            <a:cxnSpLocks/>
            <a:stCxn id="23" idx="6"/>
            <a:endCxn id="3" idx="2"/>
          </p:cNvCxnSpPr>
          <p:nvPr/>
        </p:nvCxnSpPr>
        <p:spPr>
          <a:xfrm>
            <a:off x="1061084" y="2330348"/>
            <a:ext cx="942973"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50E4B9-472A-4E29-8005-39D346A81959}"/>
              </a:ext>
            </a:extLst>
          </p:cNvPr>
          <p:cNvCxnSpPr>
            <a:cxnSpLocks/>
            <a:stCxn id="24" idx="6"/>
            <a:endCxn id="22" idx="2"/>
          </p:cNvCxnSpPr>
          <p:nvPr/>
        </p:nvCxnSpPr>
        <p:spPr>
          <a:xfrm flipV="1">
            <a:off x="1061083" y="1902738"/>
            <a:ext cx="942977" cy="13107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AB5A51-3D0B-4E95-829C-94BB14CA68F9}"/>
              </a:ext>
            </a:extLst>
          </p:cNvPr>
          <p:cNvCxnSpPr>
            <a:cxnSpLocks/>
            <a:stCxn id="24" idx="6"/>
            <a:endCxn id="20" idx="2"/>
          </p:cNvCxnSpPr>
          <p:nvPr/>
        </p:nvCxnSpPr>
        <p:spPr>
          <a:xfrm>
            <a:off x="1061083" y="3213469"/>
            <a:ext cx="942976"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1310E3-412D-41F0-A361-D0891FC11AD4}"/>
              </a:ext>
            </a:extLst>
          </p:cNvPr>
          <p:cNvCxnSpPr>
            <a:cxnSpLocks/>
            <a:stCxn id="21" idx="2"/>
            <a:endCxn id="24" idx="6"/>
          </p:cNvCxnSpPr>
          <p:nvPr/>
        </p:nvCxnSpPr>
        <p:spPr>
          <a:xfrm flipH="1">
            <a:off x="1061083" y="2569491"/>
            <a:ext cx="942976"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479D77-A69F-4479-9D0F-DBF08EA59A3F}"/>
              </a:ext>
            </a:extLst>
          </p:cNvPr>
          <p:cNvCxnSpPr>
            <a:cxnSpLocks/>
            <a:stCxn id="24" idx="6"/>
            <a:endCxn id="19" idx="2"/>
          </p:cNvCxnSpPr>
          <p:nvPr/>
        </p:nvCxnSpPr>
        <p:spPr>
          <a:xfrm>
            <a:off x="1061083" y="3213469"/>
            <a:ext cx="942975" cy="689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9A1A55-92F0-4EA8-A555-50D2374573B3}"/>
              </a:ext>
            </a:extLst>
          </p:cNvPr>
          <p:cNvCxnSpPr>
            <a:cxnSpLocks/>
            <a:stCxn id="24" idx="6"/>
            <a:endCxn id="3" idx="2"/>
          </p:cNvCxnSpPr>
          <p:nvPr/>
        </p:nvCxnSpPr>
        <p:spPr>
          <a:xfrm>
            <a:off x="1061083" y="3213469"/>
            <a:ext cx="942974"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F5B26F-A550-4EDD-B6B7-7ACEA3A4C9BF}"/>
              </a:ext>
            </a:extLst>
          </p:cNvPr>
          <p:cNvCxnSpPr>
            <a:cxnSpLocks/>
            <a:stCxn id="25" idx="6"/>
            <a:endCxn id="22" idx="2"/>
          </p:cNvCxnSpPr>
          <p:nvPr/>
        </p:nvCxnSpPr>
        <p:spPr>
          <a:xfrm flipV="1">
            <a:off x="1061082" y="1902738"/>
            <a:ext cx="942978"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2A96AA-C87C-4B29-ADE8-0185F5925D4E}"/>
              </a:ext>
            </a:extLst>
          </p:cNvPr>
          <p:cNvCxnSpPr>
            <a:cxnSpLocks/>
            <a:stCxn id="25" idx="6"/>
            <a:endCxn id="21" idx="2"/>
          </p:cNvCxnSpPr>
          <p:nvPr/>
        </p:nvCxnSpPr>
        <p:spPr>
          <a:xfrm flipV="1">
            <a:off x="1061082" y="2569491"/>
            <a:ext cx="942977"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EDA5A4-3041-4566-AE26-C4C401D2B384}"/>
              </a:ext>
            </a:extLst>
          </p:cNvPr>
          <p:cNvCxnSpPr>
            <a:cxnSpLocks/>
            <a:stCxn id="25" idx="6"/>
            <a:endCxn id="20" idx="2"/>
          </p:cNvCxnSpPr>
          <p:nvPr/>
        </p:nvCxnSpPr>
        <p:spPr>
          <a:xfrm flipV="1">
            <a:off x="1061082" y="3236244"/>
            <a:ext cx="942977"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791A3ED-7022-4CD7-9FE5-BD4EA1C5810C}"/>
              </a:ext>
            </a:extLst>
          </p:cNvPr>
          <p:cNvCxnSpPr>
            <a:cxnSpLocks/>
            <a:stCxn id="25" idx="6"/>
            <a:endCxn id="19" idx="2"/>
          </p:cNvCxnSpPr>
          <p:nvPr/>
        </p:nvCxnSpPr>
        <p:spPr>
          <a:xfrm flipV="1">
            <a:off x="1061082" y="3902997"/>
            <a:ext cx="942976"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7659B74-C3BC-4D68-BF32-070772939B72}"/>
              </a:ext>
            </a:extLst>
          </p:cNvPr>
          <p:cNvCxnSpPr>
            <a:cxnSpLocks/>
            <a:stCxn id="25" idx="6"/>
            <a:endCxn id="3" idx="2"/>
          </p:cNvCxnSpPr>
          <p:nvPr/>
        </p:nvCxnSpPr>
        <p:spPr>
          <a:xfrm>
            <a:off x="1061082" y="4145479"/>
            <a:ext cx="942975" cy="4242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99186D-E054-4C5C-8B24-39FD97B7BD2E}"/>
              </a:ext>
            </a:extLst>
          </p:cNvPr>
          <p:cNvCxnSpPr>
            <a:cxnSpLocks/>
            <a:stCxn id="22" idx="6"/>
            <a:endCxn id="26" idx="2"/>
          </p:cNvCxnSpPr>
          <p:nvPr/>
        </p:nvCxnSpPr>
        <p:spPr>
          <a:xfrm>
            <a:off x="2318385" y="1902738"/>
            <a:ext cx="917843"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051A2-C94C-4615-A26F-9A76E635276B}"/>
              </a:ext>
            </a:extLst>
          </p:cNvPr>
          <p:cNvCxnSpPr>
            <a:cxnSpLocks/>
            <a:stCxn id="22" idx="6"/>
            <a:endCxn id="27" idx="2"/>
          </p:cNvCxnSpPr>
          <p:nvPr/>
        </p:nvCxnSpPr>
        <p:spPr>
          <a:xfrm>
            <a:off x="2318385" y="1902738"/>
            <a:ext cx="917842" cy="13107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28603A-C707-4852-BC6C-AB3A7CEDEDD5}"/>
              </a:ext>
            </a:extLst>
          </p:cNvPr>
          <p:cNvCxnSpPr>
            <a:cxnSpLocks/>
            <a:stCxn id="22" idx="6"/>
            <a:endCxn id="28" idx="2"/>
          </p:cNvCxnSpPr>
          <p:nvPr/>
        </p:nvCxnSpPr>
        <p:spPr>
          <a:xfrm>
            <a:off x="2318385" y="1902738"/>
            <a:ext cx="917841"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4C0AFB-0A30-4A00-9D87-01F320D750F0}"/>
              </a:ext>
            </a:extLst>
          </p:cNvPr>
          <p:cNvCxnSpPr>
            <a:cxnSpLocks/>
            <a:stCxn id="21" idx="6"/>
            <a:endCxn id="26" idx="2"/>
          </p:cNvCxnSpPr>
          <p:nvPr/>
        </p:nvCxnSpPr>
        <p:spPr>
          <a:xfrm flipV="1">
            <a:off x="2318384" y="2330348"/>
            <a:ext cx="917844"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7920B1-35FE-491E-87E5-D9ABFE6C172B}"/>
              </a:ext>
            </a:extLst>
          </p:cNvPr>
          <p:cNvCxnSpPr>
            <a:cxnSpLocks/>
            <a:stCxn id="21" idx="6"/>
            <a:endCxn id="27" idx="2"/>
          </p:cNvCxnSpPr>
          <p:nvPr/>
        </p:nvCxnSpPr>
        <p:spPr>
          <a:xfrm>
            <a:off x="2318384" y="2569491"/>
            <a:ext cx="917843"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4E5E7C-7408-437E-98E4-4988110255AB}"/>
              </a:ext>
            </a:extLst>
          </p:cNvPr>
          <p:cNvCxnSpPr>
            <a:cxnSpLocks/>
            <a:stCxn id="21" idx="6"/>
            <a:endCxn id="28" idx="2"/>
          </p:cNvCxnSpPr>
          <p:nvPr/>
        </p:nvCxnSpPr>
        <p:spPr>
          <a:xfrm>
            <a:off x="2318384" y="2569491"/>
            <a:ext cx="917842"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39FE36-143E-4F4A-8576-89CC5BADEBCC}"/>
              </a:ext>
            </a:extLst>
          </p:cNvPr>
          <p:cNvCxnSpPr>
            <a:cxnSpLocks/>
            <a:stCxn id="20" idx="6"/>
            <a:endCxn id="26" idx="2"/>
          </p:cNvCxnSpPr>
          <p:nvPr/>
        </p:nvCxnSpPr>
        <p:spPr>
          <a:xfrm flipV="1">
            <a:off x="2318384" y="2330348"/>
            <a:ext cx="917844" cy="9058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5DA3B-8505-4377-A2A4-870FC0EC6437}"/>
              </a:ext>
            </a:extLst>
          </p:cNvPr>
          <p:cNvCxnSpPr>
            <a:cxnSpLocks/>
            <a:stCxn id="20" idx="6"/>
            <a:endCxn id="27" idx="2"/>
          </p:cNvCxnSpPr>
          <p:nvPr/>
        </p:nvCxnSpPr>
        <p:spPr>
          <a:xfrm flipV="1">
            <a:off x="2318384" y="3213469"/>
            <a:ext cx="917843"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01854-EC10-4E5F-A1F8-E506C2DA06B9}"/>
              </a:ext>
            </a:extLst>
          </p:cNvPr>
          <p:cNvCxnSpPr>
            <a:cxnSpLocks/>
            <a:stCxn id="20" idx="6"/>
            <a:endCxn id="28" idx="2"/>
          </p:cNvCxnSpPr>
          <p:nvPr/>
        </p:nvCxnSpPr>
        <p:spPr>
          <a:xfrm>
            <a:off x="2318384" y="3236244"/>
            <a:ext cx="917842"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894447F-830E-48F0-AD49-530EEA26216D}"/>
              </a:ext>
            </a:extLst>
          </p:cNvPr>
          <p:cNvCxnSpPr>
            <a:cxnSpLocks/>
            <a:stCxn id="19" idx="6"/>
            <a:endCxn id="26" idx="2"/>
          </p:cNvCxnSpPr>
          <p:nvPr/>
        </p:nvCxnSpPr>
        <p:spPr>
          <a:xfrm flipV="1">
            <a:off x="2318383" y="2330348"/>
            <a:ext cx="917845"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EB1291-153A-4AF7-A171-3E3841E0260A}"/>
              </a:ext>
            </a:extLst>
          </p:cNvPr>
          <p:cNvCxnSpPr>
            <a:cxnSpLocks/>
            <a:stCxn id="19" idx="6"/>
            <a:endCxn id="27" idx="2"/>
          </p:cNvCxnSpPr>
          <p:nvPr/>
        </p:nvCxnSpPr>
        <p:spPr>
          <a:xfrm flipV="1">
            <a:off x="2318383" y="3213469"/>
            <a:ext cx="917844" cy="689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0F2BD9-6CA3-4CDB-AA38-E44E84D44AAE}"/>
              </a:ext>
            </a:extLst>
          </p:cNvPr>
          <p:cNvCxnSpPr>
            <a:cxnSpLocks/>
            <a:stCxn id="19" idx="6"/>
            <a:endCxn id="28" idx="2"/>
          </p:cNvCxnSpPr>
          <p:nvPr/>
        </p:nvCxnSpPr>
        <p:spPr>
          <a:xfrm>
            <a:off x="2318383" y="3902997"/>
            <a:ext cx="917843"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3B83C8-9733-4E8E-AC4F-4686240FF4F5}"/>
              </a:ext>
            </a:extLst>
          </p:cNvPr>
          <p:cNvCxnSpPr>
            <a:cxnSpLocks/>
            <a:stCxn id="3" idx="6"/>
            <a:endCxn id="26" idx="2"/>
          </p:cNvCxnSpPr>
          <p:nvPr/>
        </p:nvCxnSpPr>
        <p:spPr>
          <a:xfrm flipV="1">
            <a:off x="2318382" y="2330348"/>
            <a:ext cx="917846"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F3CA353-534B-4149-980E-35AE8D295D08}"/>
              </a:ext>
            </a:extLst>
          </p:cNvPr>
          <p:cNvCxnSpPr>
            <a:cxnSpLocks/>
            <a:stCxn id="3" idx="6"/>
            <a:endCxn id="27" idx="2"/>
          </p:cNvCxnSpPr>
          <p:nvPr/>
        </p:nvCxnSpPr>
        <p:spPr>
          <a:xfrm flipV="1">
            <a:off x="2318382" y="3213469"/>
            <a:ext cx="917845"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89EEB3-7C7F-4F92-AAE5-8D6F34841255}"/>
              </a:ext>
            </a:extLst>
          </p:cNvPr>
          <p:cNvCxnSpPr>
            <a:cxnSpLocks/>
            <a:stCxn id="3" idx="6"/>
            <a:endCxn id="28" idx="2"/>
          </p:cNvCxnSpPr>
          <p:nvPr/>
        </p:nvCxnSpPr>
        <p:spPr>
          <a:xfrm flipV="1">
            <a:off x="2318382" y="4145479"/>
            <a:ext cx="917844" cy="42427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67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3904</Words>
  <Application>Microsoft Office PowerPoint</Application>
  <PresentationFormat>全屏显示(4:3)</PresentationFormat>
  <Paragraphs>873</Paragraphs>
  <Slides>52</Slides>
  <Notes>51</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Theme</vt:lpstr>
      <vt:lpstr>Efficient and Effective Sparse LSTM on FPGA with Bank-Balanced Sparsity</vt:lpstr>
      <vt:lpstr>Outline</vt:lpstr>
      <vt:lpstr>Outline</vt:lpstr>
      <vt:lpstr>Real-time Inference of LSTM</vt:lpstr>
      <vt:lpstr>Real-time Inference of LSTM</vt:lpstr>
      <vt:lpstr>Real-time Inference of LSTM</vt:lpstr>
      <vt:lpstr>Real-time Inference of LSTM</vt:lpstr>
      <vt:lpstr>Quick Intro to LSTM</vt:lpstr>
      <vt:lpstr>Weight Pruning</vt:lpstr>
      <vt:lpstr>Weight Pruning</vt:lpstr>
      <vt:lpstr>Accuracy and Speedup Tradeoff</vt:lpstr>
      <vt:lpstr>How to Achieve Both?</vt:lpstr>
      <vt:lpstr>Outline</vt:lpstr>
      <vt:lpstr>Outline</vt:lpstr>
      <vt:lpstr>Bank-Balanced Pruning</vt:lpstr>
      <vt:lpstr>Bank-Balanced Pruning</vt:lpstr>
      <vt:lpstr>Bank-Balanced Sparsity (BBS)</vt:lpstr>
      <vt:lpstr>Weight map visualization</vt:lpstr>
      <vt:lpstr>Weight map visualization</vt:lpstr>
      <vt:lpstr>Weight map visualization</vt:lpstr>
      <vt:lpstr>Outline</vt:lpstr>
      <vt:lpstr>Sparse MV Multiplication (SpMxV)</vt:lpstr>
      <vt:lpstr>Sparse MV Multiplication (SpMxV)</vt:lpstr>
      <vt:lpstr>Sparse MV Multiplication (SpMxV)</vt:lpstr>
      <vt:lpstr>Sparse MV Multiplication (SpMxV)</vt:lpstr>
      <vt:lpstr>Sparse MV Multiplication (SpMxV)</vt:lpstr>
      <vt:lpstr>Sparse MV Multiplication (SpMxV)</vt:lpstr>
      <vt:lpstr>Sparse MV Multiplication (SpMxV)</vt:lpstr>
      <vt:lpstr>CSR (Compressed Sparse Rows)</vt:lpstr>
      <vt:lpstr>PowerPoint 演示文稿</vt:lpstr>
      <vt:lpstr>CSR (Compressed Sparse Rows)</vt:lpstr>
      <vt:lpstr>Our CSB (Compressed Sparse Banks)</vt:lpstr>
      <vt:lpstr>Our CSB (Compressed Sparse Banks)</vt:lpstr>
      <vt:lpstr>Our CSB (Compressed Sparse Banks)</vt:lpstr>
      <vt:lpstr>Outline</vt:lpstr>
      <vt:lpstr>Accelerator Overview</vt:lpstr>
      <vt:lpstr>Accelerator Overview</vt:lpstr>
      <vt:lpstr>Accelerator Overview</vt:lpstr>
      <vt:lpstr>Accelerator Overview</vt:lpstr>
      <vt:lpstr>Outline</vt:lpstr>
      <vt:lpstr>Model Accuracy</vt:lpstr>
      <vt:lpstr>Model Accuracy</vt:lpstr>
      <vt:lpstr>Model Accuracy</vt:lpstr>
      <vt:lpstr>Sensitivity to Bank Size</vt:lpstr>
      <vt:lpstr>Hardware Efficiency</vt:lpstr>
      <vt:lpstr>Hardware Efficiency</vt:lpstr>
      <vt:lpstr>Hardware Efficiency</vt:lpstr>
      <vt:lpstr>Hardware Efficiency</vt:lpstr>
      <vt:lpstr>Hardware Efficiency</vt:lpstr>
      <vt:lpstr>Hardware Efficiency</vt:lpstr>
      <vt:lpstr>Conclusion</vt:lpstr>
      <vt:lpstr>Thank you!  Contact: caoshijie0501@gmail.com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Effective Sparse LSTM on FPGA with Bank-Balanced Sparsity</dc:title>
  <dc:creator>Shijie Cao</dc:creator>
  <cp:lastModifiedBy>Shijie Cao (FA Talent)</cp:lastModifiedBy>
  <cp:revision>21</cp:revision>
  <dcterms:created xsi:type="dcterms:W3CDTF">2019-02-11T11:13:57Z</dcterms:created>
  <dcterms:modified xsi:type="dcterms:W3CDTF">2019-02-25T08:23:10Z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v-shicao@microsoft.com</vt:lpwstr>
  </property>
  <property fmtid="{D5CDD505-2E9C-101B-9397-08002B2CF9AE}" pid="5" name="MSIP_Label_f42aa342-8706-4288-bd11-ebb85995028c_SetDate">
    <vt:lpwstr>2019-02-15T07:25:07.7185673Z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89a916ec-a967-49b9-988c-afaf293a016b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